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3"/>
  </p:notesMasterIdLst>
  <p:handoutMasterIdLst>
    <p:handoutMasterId r:id="rId134"/>
  </p:handoutMasterIdLst>
  <p:sldIdLst>
    <p:sldId id="1056" r:id="rId2"/>
    <p:sldId id="1057" r:id="rId3"/>
    <p:sldId id="1170" r:id="rId4"/>
    <p:sldId id="1171" r:id="rId5"/>
    <p:sldId id="1174" r:id="rId6"/>
    <p:sldId id="1172" r:id="rId7"/>
    <p:sldId id="1173" r:id="rId8"/>
    <p:sldId id="1175" r:id="rId9"/>
    <p:sldId id="1176" r:id="rId10"/>
    <p:sldId id="1177" r:id="rId11"/>
    <p:sldId id="1178" r:id="rId12"/>
    <p:sldId id="1179" r:id="rId13"/>
    <p:sldId id="1180" r:id="rId14"/>
    <p:sldId id="1181" r:id="rId15"/>
    <p:sldId id="1182" r:id="rId16"/>
    <p:sldId id="1183" r:id="rId17"/>
    <p:sldId id="1184" r:id="rId18"/>
    <p:sldId id="1185" r:id="rId19"/>
    <p:sldId id="1186" r:id="rId20"/>
    <p:sldId id="1187" r:id="rId21"/>
    <p:sldId id="1188" r:id="rId22"/>
    <p:sldId id="1189" r:id="rId23"/>
    <p:sldId id="1190" r:id="rId24"/>
    <p:sldId id="1192" r:id="rId25"/>
    <p:sldId id="1193" r:id="rId26"/>
    <p:sldId id="1191" r:id="rId27"/>
    <p:sldId id="1194" r:id="rId28"/>
    <p:sldId id="1196" r:id="rId29"/>
    <p:sldId id="1197" r:id="rId30"/>
    <p:sldId id="1262" r:id="rId31"/>
    <p:sldId id="1263" r:id="rId32"/>
    <p:sldId id="1195" r:id="rId33"/>
    <p:sldId id="1199" r:id="rId34"/>
    <p:sldId id="1200" r:id="rId35"/>
    <p:sldId id="1201" r:id="rId36"/>
    <p:sldId id="1202" r:id="rId37"/>
    <p:sldId id="1203" r:id="rId38"/>
    <p:sldId id="1204" r:id="rId39"/>
    <p:sldId id="1058" r:id="rId40"/>
    <p:sldId id="1059" r:id="rId41"/>
    <p:sldId id="1264" r:id="rId42"/>
    <p:sldId id="1266" r:id="rId43"/>
    <p:sldId id="1267" r:id="rId44"/>
    <p:sldId id="1268" r:id="rId45"/>
    <p:sldId id="1060" r:id="rId46"/>
    <p:sldId id="1061" r:id="rId47"/>
    <p:sldId id="1062" r:id="rId48"/>
    <p:sldId id="1063" r:id="rId49"/>
    <p:sldId id="1064" r:id="rId50"/>
    <p:sldId id="1065" r:id="rId51"/>
    <p:sldId id="1066" r:id="rId52"/>
    <p:sldId id="1070" r:id="rId53"/>
    <p:sldId id="1163" r:id="rId54"/>
    <p:sldId id="1164" r:id="rId55"/>
    <p:sldId id="1165" r:id="rId56"/>
    <p:sldId id="1071" r:id="rId57"/>
    <p:sldId id="1072" r:id="rId58"/>
    <p:sldId id="1217" r:id="rId59"/>
    <p:sldId id="1218" r:id="rId60"/>
    <p:sldId id="1219" r:id="rId61"/>
    <p:sldId id="1220" r:id="rId62"/>
    <p:sldId id="1208" r:id="rId63"/>
    <p:sldId id="1206" r:id="rId64"/>
    <p:sldId id="1207" r:id="rId65"/>
    <p:sldId id="1209" r:id="rId66"/>
    <p:sldId id="1210" r:id="rId67"/>
    <p:sldId id="1212" r:id="rId68"/>
    <p:sldId id="1213" r:id="rId69"/>
    <p:sldId id="1214" r:id="rId70"/>
    <p:sldId id="1211" r:id="rId71"/>
    <p:sldId id="1198" r:id="rId72"/>
    <p:sldId id="1215" r:id="rId73"/>
    <p:sldId id="1216" r:id="rId74"/>
    <p:sldId id="1078" r:id="rId75"/>
    <p:sldId id="1079" r:id="rId76"/>
    <p:sldId id="1221" r:id="rId77"/>
    <p:sldId id="1224" r:id="rId78"/>
    <p:sldId id="1225" r:id="rId79"/>
    <p:sldId id="1222" r:id="rId80"/>
    <p:sldId id="1227" r:id="rId81"/>
    <p:sldId id="1223" r:id="rId82"/>
    <p:sldId id="1226" r:id="rId83"/>
    <p:sldId id="1228" r:id="rId84"/>
    <p:sldId id="1229" r:id="rId85"/>
    <p:sldId id="1230" r:id="rId86"/>
    <p:sldId id="1083" r:id="rId87"/>
    <p:sldId id="1168" r:id="rId88"/>
    <p:sldId id="1084" r:id="rId89"/>
    <p:sldId id="1085" r:id="rId90"/>
    <p:sldId id="1086" r:id="rId91"/>
    <p:sldId id="1087" r:id="rId92"/>
    <p:sldId id="1169" r:id="rId93"/>
    <p:sldId id="1088" r:id="rId94"/>
    <p:sldId id="1089" r:id="rId95"/>
    <p:sldId id="1090" r:id="rId96"/>
    <p:sldId id="1231" r:id="rId97"/>
    <p:sldId id="1232" r:id="rId98"/>
    <p:sldId id="1239" r:id="rId99"/>
    <p:sldId id="1233" r:id="rId100"/>
    <p:sldId id="1235" r:id="rId101"/>
    <p:sldId id="1240" r:id="rId102"/>
    <p:sldId id="1241" r:id="rId103"/>
    <p:sldId id="1242" r:id="rId104"/>
    <p:sldId id="1166" r:id="rId105"/>
    <p:sldId id="1167" r:id="rId106"/>
    <p:sldId id="1237" r:id="rId107"/>
    <p:sldId id="1236" r:id="rId108"/>
    <p:sldId id="1253" r:id="rId109"/>
    <p:sldId id="1244" r:id="rId110"/>
    <p:sldId id="1245" r:id="rId111"/>
    <p:sldId id="1246" r:id="rId112"/>
    <p:sldId id="1247" r:id="rId113"/>
    <p:sldId id="1249" r:id="rId114"/>
    <p:sldId id="1243" r:id="rId115"/>
    <p:sldId id="1092" r:id="rId116"/>
    <p:sldId id="1250" r:id="rId117"/>
    <p:sldId id="1093" r:id="rId118"/>
    <p:sldId id="1094" r:id="rId119"/>
    <p:sldId id="1254" r:id="rId120"/>
    <p:sldId id="1255" r:id="rId121"/>
    <p:sldId id="1256" r:id="rId122"/>
    <p:sldId id="1257" r:id="rId123"/>
    <p:sldId id="1258" r:id="rId124"/>
    <p:sldId id="1259" r:id="rId125"/>
    <p:sldId id="1260" r:id="rId126"/>
    <p:sldId id="1095" r:id="rId127"/>
    <p:sldId id="1271" r:id="rId128"/>
    <p:sldId id="1269" r:id="rId129"/>
    <p:sldId id="261" r:id="rId130"/>
    <p:sldId id="1270" r:id="rId131"/>
    <p:sldId id="1261" r:id="rId132"/>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Comic Sans MS" panose="030F0902030302020204" charset="0"/>
        <a:ea typeface="宋体" charset="-122"/>
        <a:cs typeface="+mn-cs"/>
      </a:defRPr>
    </a:lvl1pPr>
    <a:lvl2pPr marL="457200" algn="l" rtl="0" eaLnBrk="0" fontAlgn="base" hangingPunct="0">
      <a:spcBef>
        <a:spcPct val="0"/>
      </a:spcBef>
      <a:spcAft>
        <a:spcPct val="0"/>
      </a:spcAft>
      <a:defRPr sz="2000" b="1" kern="1200">
        <a:solidFill>
          <a:schemeClr val="tx1"/>
        </a:solidFill>
        <a:latin typeface="Comic Sans MS" panose="030F0902030302020204" charset="0"/>
        <a:ea typeface="宋体" charset="-122"/>
        <a:cs typeface="+mn-cs"/>
      </a:defRPr>
    </a:lvl2pPr>
    <a:lvl3pPr marL="914400" algn="l" rtl="0" eaLnBrk="0" fontAlgn="base" hangingPunct="0">
      <a:spcBef>
        <a:spcPct val="0"/>
      </a:spcBef>
      <a:spcAft>
        <a:spcPct val="0"/>
      </a:spcAft>
      <a:defRPr sz="2000" b="1" kern="1200">
        <a:solidFill>
          <a:schemeClr val="tx1"/>
        </a:solidFill>
        <a:latin typeface="Comic Sans MS" panose="030F0902030302020204" charset="0"/>
        <a:ea typeface="宋体" charset="-122"/>
        <a:cs typeface="+mn-cs"/>
      </a:defRPr>
    </a:lvl3pPr>
    <a:lvl4pPr marL="1371600" algn="l" rtl="0" eaLnBrk="0" fontAlgn="base" hangingPunct="0">
      <a:spcBef>
        <a:spcPct val="0"/>
      </a:spcBef>
      <a:spcAft>
        <a:spcPct val="0"/>
      </a:spcAft>
      <a:defRPr sz="2000" b="1" kern="1200">
        <a:solidFill>
          <a:schemeClr val="tx1"/>
        </a:solidFill>
        <a:latin typeface="Comic Sans MS" panose="030F0902030302020204" charset="0"/>
        <a:ea typeface="宋体" charset="-122"/>
        <a:cs typeface="+mn-cs"/>
      </a:defRPr>
    </a:lvl4pPr>
    <a:lvl5pPr marL="1828800" algn="l" rtl="0" eaLnBrk="0" fontAlgn="base" hangingPunct="0">
      <a:spcBef>
        <a:spcPct val="0"/>
      </a:spcBef>
      <a:spcAft>
        <a:spcPct val="0"/>
      </a:spcAft>
      <a:defRPr sz="2000" b="1" kern="1200">
        <a:solidFill>
          <a:schemeClr val="tx1"/>
        </a:solidFill>
        <a:latin typeface="Comic Sans MS" panose="030F0902030302020204" charset="0"/>
        <a:ea typeface="宋体" charset="-122"/>
        <a:cs typeface="+mn-cs"/>
      </a:defRPr>
    </a:lvl5pPr>
    <a:lvl6pPr marL="2286000" algn="l" defTabSz="914400" rtl="0" eaLnBrk="1" latinLnBrk="0" hangingPunct="1">
      <a:defRPr sz="2000" b="1" kern="1200">
        <a:solidFill>
          <a:schemeClr val="tx1"/>
        </a:solidFill>
        <a:latin typeface="Comic Sans MS" panose="030F0902030302020204" charset="0"/>
        <a:ea typeface="宋体" charset="-122"/>
        <a:cs typeface="+mn-cs"/>
      </a:defRPr>
    </a:lvl6pPr>
    <a:lvl7pPr marL="2743200" algn="l" defTabSz="914400" rtl="0" eaLnBrk="1" latinLnBrk="0" hangingPunct="1">
      <a:defRPr sz="2000" b="1" kern="1200">
        <a:solidFill>
          <a:schemeClr val="tx1"/>
        </a:solidFill>
        <a:latin typeface="Comic Sans MS" panose="030F0902030302020204" charset="0"/>
        <a:ea typeface="宋体" charset="-122"/>
        <a:cs typeface="+mn-cs"/>
      </a:defRPr>
    </a:lvl7pPr>
    <a:lvl8pPr marL="3200400" algn="l" defTabSz="914400" rtl="0" eaLnBrk="1" latinLnBrk="0" hangingPunct="1">
      <a:defRPr sz="2000" b="1" kern="1200">
        <a:solidFill>
          <a:schemeClr val="tx1"/>
        </a:solidFill>
        <a:latin typeface="Comic Sans MS" panose="030F0902030302020204" charset="0"/>
        <a:ea typeface="宋体" charset="-122"/>
        <a:cs typeface="+mn-cs"/>
      </a:defRPr>
    </a:lvl8pPr>
    <a:lvl9pPr marL="3657600" algn="l" defTabSz="914400" rtl="0" eaLnBrk="1" latinLnBrk="0" hangingPunct="1">
      <a:defRPr sz="2000" b="1" kern="1200">
        <a:solidFill>
          <a:schemeClr val="tx1"/>
        </a:solidFill>
        <a:latin typeface="Comic Sans MS" panose="030F090203030202020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CC"/>
    <a:srgbClr val="00CC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39"/>
    <p:restoredTop sz="89678"/>
  </p:normalViewPr>
  <p:slideViewPr>
    <p:cSldViewPr>
      <p:cViewPr varScale="1">
        <p:scale>
          <a:sx n="105" d="100"/>
          <a:sy n="105" d="100"/>
        </p:scale>
        <p:origin x="133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7A7BE0-D18F-8045-A517-1B7E0665DA29}" type="datetimeFigureOut">
              <a:rPr kumimoji="1" lang="zh-CN" altLang="en-US" smtClean="0"/>
              <a:t>2023/3/31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FC1C7B-97B3-AC40-A8CF-52CAA952D66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b="0">
                <a:latin typeface="Times New Roman" panose="02020603050405020304" charset="0"/>
                <a:ea typeface="宋体" charset="-122"/>
                <a:cs typeface="+mn-cs"/>
              </a:defRPr>
            </a:lvl1pPr>
          </a:lstStyle>
          <a:p>
            <a:pPr>
              <a:defRPr/>
            </a:pPr>
            <a:endParaRPr lang="zh-CN" alt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charset="0"/>
                <a:ea typeface="宋体" charset="-122"/>
                <a:cs typeface="+mn-cs"/>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b="0">
                <a:latin typeface="Times New Roman" panose="02020603050405020304" charset="0"/>
                <a:ea typeface="宋体" charset="-122"/>
                <a:cs typeface="+mn-cs"/>
              </a:defRPr>
            </a:lvl1pPr>
          </a:lstStyle>
          <a:p>
            <a:pPr>
              <a:defRPr/>
            </a:pPr>
            <a:endParaRPr lang="en-US" altLang="zh-CN"/>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charset="0"/>
              </a:defRPr>
            </a:lvl1pPr>
          </a:lstStyle>
          <a:p>
            <a:fld id="{449CF617-9902-334A-9C6C-EF00630F7CCA}"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charset="0"/>
        <a:ea typeface="宋体" charset="-122"/>
        <a:cs typeface="宋体" charset="0"/>
      </a:defRPr>
    </a:lvl1pPr>
    <a:lvl2pPr marL="457200" algn="l" rtl="0" eaLnBrk="0" fontAlgn="base" hangingPunct="0">
      <a:spcBef>
        <a:spcPct val="30000"/>
      </a:spcBef>
      <a:spcAft>
        <a:spcPct val="0"/>
      </a:spcAft>
      <a:defRPr kumimoji="1" sz="1200" kern="1200">
        <a:solidFill>
          <a:schemeClr val="tx1"/>
        </a:solidFill>
        <a:latin typeface="Times New Roman" panose="02020603050405020304"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AF2A28A4-590E-4946-81EF-F42B8741BC2B}" type="slidenum">
              <a:rPr lang="zh-CN" altLang="en-US" sz="1200" b="0">
                <a:latin typeface="Times New Roman" panose="02020603050405020304" charset="0"/>
              </a:rPr>
              <a:t>1</a:t>
            </a:fld>
            <a:endParaRPr lang="en-US" altLang="zh-CN" sz="1200" b="0">
              <a:latin typeface="Times New Roman" panose="02020603050405020304" charset="0"/>
            </a:endParaRPr>
          </a:p>
        </p:txBody>
      </p:sp>
      <p:sp>
        <p:nvSpPr>
          <p:cNvPr id="96258" name="Rectangle 2"/>
          <p:cNvSpPr>
            <a:spLocks noGrp="1" noRot="1" noChangeAspect="1" noChangeArrowheads="1" noTextEdit="1"/>
          </p:cNvSpPr>
          <p:nvPr>
            <p:ph type="sldImg"/>
          </p:nvPr>
        </p:nvSpPr>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454B76B1-30D9-204D-B422-14B331B905AA}" type="slidenum">
              <a:rPr lang="zh-CN" altLang="en-US" sz="1200" b="0">
                <a:latin typeface="Times New Roman" panose="02020603050405020304" charset="0"/>
              </a:rPr>
              <a:t>48</a:t>
            </a:fld>
            <a:endParaRPr lang="en-US" altLang="zh-CN" sz="1200" b="0">
              <a:latin typeface="Times New Roman" panose="02020603050405020304" charset="0"/>
            </a:endParaRPr>
          </a:p>
        </p:txBody>
      </p:sp>
      <p:sp>
        <p:nvSpPr>
          <p:cNvPr id="110594" name="Rectangle 2"/>
          <p:cNvSpPr>
            <a:spLocks noGrp="1" noRot="1" noChangeAspect="1" noChangeArrowheads="1" noTextEdit="1"/>
          </p:cNvSpPr>
          <p:nvPr>
            <p:ph type="sldImg"/>
          </p:nvPr>
        </p:nvSpPr>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C0A7FF0D-DC39-BD40-A484-FB601813A55E}" type="slidenum">
              <a:rPr lang="zh-CN" altLang="en-US" sz="1200" b="0">
                <a:latin typeface="Times New Roman" panose="02020603050405020304" charset="0"/>
              </a:rPr>
              <a:t>49</a:t>
            </a:fld>
            <a:endParaRPr lang="en-US" altLang="zh-CN" sz="1200" b="0">
              <a:latin typeface="Times New Roman" panose="02020603050405020304" charset="0"/>
            </a:endParaRPr>
          </a:p>
        </p:txBody>
      </p:sp>
      <p:sp>
        <p:nvSpPr>
          <p:cNvPr id="112642" name="Rectangle 2"/>
          <p:cNvSpPr>
            <a:spLocks noGrp="1" noRot="1" noChangeAspect="1" noChangeArrowheads="1" noTextEdit="1"/>
          </p:cNvSpPr>
          <p:nvPr>
            <p:ph type="sldImg"/>
          </p:nvPr>
        </p:nvSpPr>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92FD29A7-14FA-1444-A59A-3B1C5EC9E433}" type="slidenum">
              <a:rPr lang="zh-CN" altLang="en-US" sz="1200" b="0">
                <a:latin typeface="Times New Roman" panose="02020603050405020304" charset="0"/>
              </a:rPr>
              <a:t>50</a:t>
            </a:fld>
            <a:endParaRPr lang="en-US" altLang="zh-CN" sz="1200" b="0">
              <a:latin typeface="Times New Roman" panose="02020603050405020304" charset="0"/>
            </a:endParaRPr>
          </a:p>
        </p:txBody>
      </p:sp>
      <p:sp>
        <p:nvSpPr>
          <p:cNvPr id="114690" name="Rectangle 2"/>
          <p:cNvSpPr>
            <a:spLocks noGrp="1" noRot="1" noChangeAspect="1" noChangeArrowheads="1" noTextEdit="1"/>
          </p:cNvSpPr>
          <p:nvPr>
            <p:ph type="sldImg"/>
          </p:nvPr>
        </p:nvSpPr>
        <p:spPr/>
      </p:sp>
      <p:sp>
        <p:nvSpPr>
          <p:cNvPr id="1146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881B1D68-FE37-0A49-8DD8-AE523058D2E7}" type="slidenum">
              <a:rPr lang="zh-CN" altLang="en-US" sz="1200" b="0">
                <a:latin typeface="Times New Roman" panose="02020603050405020304" charset="0"/>
              </a:rPr>
              <a:t>51</a:t>
            </a:fld>
            <a:endParaRPr lang="en-US" altLang="zh-CN" sz="1200" b="0">
              <a:latin typeface="Times New Roman" panose="02020603050405020304" charset="0"/>
            </a:endParaRPr>
          </a:p>
        </p:txBody>
      </p:sp>
      <p:sp>
        <p:nvSpPr>
          <p:cNvPr id="116738" name="Rectangle 2"/>
          <p:cNvSpPr>
            <a:spLocks noGrp="1" noRot="1" noChangeAspect="1" noChangeArrowheads="1" noTextEdit="1"/>
          </p:cNvSpPr>
          <p:nvPr>
            <p:ph type="sldImg"/>
          </p:nvPr>
        </p:nvSpPr>
        <p:spPr/>
      </p:sp>
      <p:sp>
        <p:nvSpPr>
          <p:cNvPr id="1167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6C605F08-6F0B-814D-A6A2-55E5B82EE42E}" type="slidenum">
              <a:rPr lang="zh-CN" altLang="en-US" sz="1200" b="0">
                <a:latin typeface="Times New Roman" panose="02020603050405020304" charset="0"/>
              </a:rPr>
              <a:t>52</a:t>
            </a:fld>
            <a:endParaRPr lang="en-US" altLang="zh-CN" sz="1200" b="0">
              <a:latin typeface="Times New Roman" panose="02020603050405020304" charset="0"/>
            </a:endParaRPr>
          </a:p>
        </p:txBody>
      </p:sp>
      <p:sp>
        <p:nvSpPr>
          <p:cNvPr id="120834" name="Rectangle 2"/>
          <p:cNvSpPr>
            <a:spLocks noGrp="1" noRot="1" noChangeAspect="1" noChangeArrowheads="1" noTextEdit="1"/>
          </p:cNvSpPr>
          <p:nvPr>
            <p:ph type="sldImg"/>
          </p:nvPr>
        </p:nvSpPr>
        <p:spPr/>
      </p:sp>
      <p:sp>
        <p:nvSpPr>
          <p:cNvPr id="1208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B0E711D4-5035-E841-B94E-65B3A7F652DE}" type="slidenum">
              <a:rPr lang="zh-CN" altLang="en-US" sz="1200" b="0">
                <a:latin typeface="Times New Roman" panose="02020603050405020304" charset="0"/>
              </a:rPr>
              <a:t>53</a:t>
            </a:fld>
            <a:endParaRPr lang="en-US" altLang="zh-CN" sz="1200" b="0">
              <a:latin typeface="Times New Roman" panose="02020603050405020304" charset="0"/>
            </a:endParaRPr>
          </a:p>
        </p:txBody>
      </p:sp>
      <p:sp>
        <p:nvSpPr>
          <p:cNvPr id="118786" name="Rectangle 2"/>
          <p:cNvSpPr>
            <a:spLocks noGrp="1" noRot="1" noChangeAspect="1" noChangeArrowheads="1" noTextEdit="1"/>
          </p:cNvSpPr>
          <p:nvPr>
            <p:ph type="sldImg"/>
          </p:nvPr>
        </p:nvSpPr>
        <p:spPr/>
      </p:sp>
      <p:sp>
        <p:nvSpPr>
          <p:cNvPr id="1187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80569535-1812-8343-B1F9-F137376BA50C}" type="slidenum">
              <a:rPr lang="zh-CN" altLang="en-US" sz="1200" b="0">
                <a:latin typeface="Times New Roman" panose="02020603050405020304" charset="0"/>
              </a:rPr>
              <a:t>56</a:t>
            </a:fld>
            <a:endParaRPr lang="en-US" altLang="zh-CN" sz="1200" b="0">
              <a:latin typeface="Times New Roman" panose="02020603050405020304" charset="0"/>
            </a:endParaRPr>
          </a:p>
        </p:txBody>
      </p:sp>
      <p:sp>
        <p:nvSpPr>
          <p:cNvPr id="124930" name="Rectangle 2"/>
          <p:cNvSpPr>
            <a:spLocks noGrp="1" noRot="1" noChangeAspect="1" noChangeArrowheads="1" noTextEdit="1"/>
          </p:cNvSpPr>
          <p:nvPr>
            <p:ph type="sldImg"/>
          </p:nvPr>
        </p:nvSpPr>
        <p:spPr/>
      </p:sp>
      <p:sp>
        <p:nvSpPr>
          <p:cNvPr id="1249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2540B59D-C987-164B-8B2D-0BA9FFED05FC}" type="slidenum">
              <a:rPr lang="zh-CN" altLang="en-US" sz="1200" b="0">
                <a:latin typeface="Times New Roman" panose="02020603050405020304" charset="0"/>
              </a:rPr>
              <a:t>57</a:t>
            </a:fld>
            <a:endParaRPr lang="en-US" altLang="zh-CN" sz="1200" b="0">
              <a:latin typeface="Times New Roman" panose="02020603050405020304" charset="0"/>
            </a:endParaRPr>
          </a:p>
        </p:txBody>
      </p:sp>
      <p:sp>
        <p:nvSpPr>
          <p:cNvPr id="126978" name="Rectangle 2"/>
          <p:cNvSpPr>
            <a:spLocks noGrp="1" noRot="1" noChangeAspect="1" noChangeArrowheads="1" noTextEdit="1"/>
          </p:cNvSpPr>
          <p:nvPr>
            <p:ph type="sldImg"/>
          </p:nvPr>
        </p:nvSpPr>
        <p:spPr/>
      </p:sp>
      <p:sp>
        <p:nvSpPr>
          <p:cNvPr id="1269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22DA7E7F-1191-3349-9AE8-EE6C8F81ACFA}" type="slidenum">
              <a:rPr lang="zh-CN" altLang="en-US" sz="1200" b="0">
                <a:latin typeface="Times New Roman" panose="02020603050405020304" charset="0"/>
              </a:rPr>
              <a:t>58</a:t>
            </a:fld>
            <a:endParaRPr lang="en-US" altLang="zh-CN" sz="1200" b="0">
              <a:latin typeface="Times New Roman" panose="02020603050405020304" charset="0"/>
            </a:endParaRPr>
          </a:p>
        </p:txBody>
      </p:sp>
      <p:sp>
        <p:nvSpPr>
          <p:cNvPr id="129026" name="Rectangle 2"/>
          <p:cNvSpPr>
            <a:spLocks noGrp="1" noRot="1" noChangeAspect="1" noChangeArrowheads="1" noTextEdit="1"/>
          </p:cNvSpPr>
          <p:nvPr>
            <p:ph type="sldImg"/>
          </p:nvPr>
        </p:nvSpPr>
        <p:spPr/>
      </p:sp>
      <p:sp>
        <p:nvSpPr>
          <p:cNvPr id="1290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5D63B8CA-E412-EF49-A6CD-1CA6905441AB}" type="slidenum">
              <a:rPr lang="zh-CN" altLang="en-US" sz="1200" b="0">
                <a:latin typeface="Times New Roman" panose="02020603050405020304" charset="0"/>
              </a:rPr>
              <a:t>59</a:t>
            </a:fld>
            <a:endParaRPr lang="en-US" altLang="zh-CN" sz="1200" b="0">
              <a:latin typeface="Times New Roman" panose="02020603050405020304" charset="0"/>
            </a:endParaRPr>
          </a:p>
        </p:txBody>
      </p:sp>
      <p:sp>
        <p:nvSpPr>
          <p:cNvPr id="131074" name="Rectangle 2"/>
          <p:cNvSpPr>
            <a:spLocks noGrp="1" noRot="1" noChangeAspect="1" noChangeArrowheads="1" noTextEdit="1"/>
          </p:cNvSpPr>
          <p:nvPr>
            <p:ph type="sldImg"/>
          </p:nvPr>
        </p:nvSpPr>
        <p:spPr/>
      </p:sp>
      <p:sp>
        <p:nvSpPr>
          <p:cNvPr id="1310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9FEBA713-CB3E-3C49-B195-2577D869E7B0}" type="slidenum">
              <a:rPr lang="zh-CN" altLang="en-US" sz="1200" b="0">
                <a:latin typeface="Times New Roman" panose="02020603050405020304" charset="0"/>
              </a:rPr>
              <a:t>2</a:t>
            </a:fld>
            <a:endParaRPr lang="en-US" altLang="zh-CN" sz="1200" b="0">
              <a:latin typeface="Times New Roman" panose="02020603050405020304" charset="0"/>
            </a:endParaRPr>
          </a:p>
        </p:txBody>
      </p:sp>
      <p:sp>
        <p:nvSpPr>
          <p:cNvPr id="98306" name="Rectangle 2"/>
          <p:cNvSpPr>
            <a:spLocks noGrp="1" noRot="1" noChangeAspect="1" noChangeArrowheads="1" noTextEdit="1"/>
          </p:cNvSpPr>
          <p:nvPr>
            <p:ph type="sldImg"/>
          </p:nvPr>
        </p:nvSpPr>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D3FE6E2C-1170-AB41-89A1-17C69A542F4A}" type="slidenum">
              <a:rPr lang="zh-CN" altLang="en-US" sz="1200" b="0">
                <a:latin typeface="Times New Roman" panose="02020603050405020304" charset="0"/>
              </a:rPr>
              <a:t>60</a:t>
            </a:fld>
            <a:endParaRPr lang="en-US" altLang="zh-CN" sz="1200" b="0">
              <a:latin typeface="Times New Roman" panose="02020603050405020304" charset="0"/>
            </a:endParaRPr>
          </a:p>
        </p:txBody>
      </p:sp>
      <p:sp>
        <p:nvSpPr>
          <p:cNvPr id="133122" name="Rectangle 2"/>
          <p:cNvSpPr>
            <a:spLocks noGrp="1" noRot="1" noChangeAspect="1" noChangeArrowheads="1" noTextEdit="1"/>
          </p:cNvSpPr>
          <p:nvPr>
            <p:ph type="sldImg"/>
          </p:nvPr>
        </p:nvSpPr>
        <p:spPr/>
      </p:sp>
      <p:sp>
        <p:nvSpPr>
          <p:cNvPr id="1331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78DC102B-E7A2-4F46-8DA2-BD06F9AFF49F}" type="slidenum">
              <a:rPr lang="zh-CN" altLang="en-US" sz="1200" b="0">
                <a:latin typeface="Times New Roman" panose="02020603050405020304" charset="0"/>
              </a:rPr>
              <a:t>61</a:t>
            </a:fld>
            <a:endParaRPr lang="en-US" altLang="zh-CN" sz="1200" b="0">
              <a:latin typeface="Times New Roman" panose="02020603050405020304" charset="0"/>
            </a:endParaRPr>
          </a:p>
        </p:txBody>
      </p:sp>
      <p:sp>
        <p:nvSpPr>
          <p:cNvPr id="135170" name="Rectangle 2"/>
          <p:cNvSpPr>
            <a:spLocks noGrp="1" noRot="1" noChangeAspect="1" noChangeArrowheads="1" noTextEdit="1"/>
          </p:cNvSpPr>
          <p:nvPr>
            <p:ph type="sldImg"/>
          </p:nvPr>
        </p:nvSpPr>
        <p:spPr/>
      </p:sp>
      <p:sp>
        <p:nvSpPr>
          <p:cNvPr id="1351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AF2A28A4-590E-4946-81EF-F42B8741BC2B}" type="slidenum">
              <a:rPr lang="zh-CN" altLang="en-US" sz="1200" b="0">
                <a:latin typeface="Times New Roman" panose="02020603050405020304" charset="0"/>
              </a:rPr>
              <a:t>71</a:t>
            </a:fld>
            <a:endParaRPr lang="en-US" altLang="zh-CN" sz="1200" b="0">
              <a:latin typeface="Times New Roman" panose="02020603050405020304" charset="0"/>
            </a:endParaRPr>
          </a:p>
        </p:txBody>
      </p:sp>
      <p:sp>
        <p:nvSpPr>
          <p:cNvPr id="96258" name="Rectangle 2"/>
          <p:cNvSpPr>
            <a:spLocks noGrp="1" noRot="1" noChangeAspect="1" noChangeArrowheads="1" noTextEdit="1"/>
          </p:cNvSpPr>
          <p:nvPr>
            <p:ph type="sldImg"/>
          </p:nvPr>
        </p:nvSpPr>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69235B29-C1AC-1C4A-AD4D-7C8AE82EE803}" type="slidenum">
              <a:rPr lang="zh-CN" altLang="en-US" sz="1200" b="0">
                <a:latin typeface="Times New Roman" panose="02020603050405020304" charset="0"/>
              </a:rPr>
              <a:t>74</a:t>
            </a:fld>
            <a:endParaRPr lang="en-US" altLang="zh-CN" sz="1200" b="0">
              <a:latin typeface="Times New Roman" panose="02020603050405020304" charset="0"/>
            </a:endParaRPr>
          </a:p>
        </p:txBody>
      </p:sp>
      <p:sp>
        <p:nvSpPr>
          <p:cNvPr id="139266" name="Rectangle 2"/>
          <p:cNvSpPr>
            <a:spLocks noGrp="1" noRot="1" noChangeAspect="1" noChangeArrowheads="1" noTextEdit="1"/>
          </p:cNvSpPr>
          <p:nvPr>
            <p:ph type="sldImg"/>
          </p:nvPr>
        </p:nvSpPr>
        <p:spPr/>
      </p:sp>
      <p:sp>
        <p:nvSpPr>
          <p:cNvPr id="139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529F7F00-3847-334C-BDC3-7F97939F3358}" type="slidenum">
              <a:rPr lang="zh-CN" altLang="en-US" sz="1200" b="0">
                <a:latin typeface="Times New Roman" panose="02020603050405020304" charset="0"/>
              </a:rPr>
              <a:t>75</a:t>
            </a:fld>
            <a:endParaRPr lang="en-US" altLang="zh-CN" sz="1200" b="0">
              <a:latin typeface="Times New Roman" panose="02020603050405020304" charset="0"/>
            </a:endParaRPr>
          </a:p>
        </p:txBody>
      </p:sp>
      <p:sp>
        <p:nvSpPr>
          <p:cNvPr id="141314" name="Rectangle 2"/>
          <p:cNvSpPr>
            <a:spLocks noGrp="1" noRot="1" noChangeAspect="1" noChangeArrowheads="1" noTextEdit="1"/>
          </p:cNvSpPr>
          <p:nvPr>
            <p:ph type="sldImg"/>
          </p:nvPr>
        </p:nvSpPr>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B84C9A9E-6184-2747-820D-9409F3C87E44}" type="slidenum">
              <a:rPr lang="zh-CN" altLang="en-US" sz="1200" b="0">
                <a:latin typeface="Times New Roman" panose="02020603050405020304" charset="0"/>
              </a:rPr>
              <a:t>83</a:t>
            </a:fld>
            <a:endParaRPr lang="en-US" altLang="zh-CN" sz="1200" b="0">
              <a:latin typeface="Times New Roman" panose="02020603050405020304" charset="0"/>
            </a:endParaRPr>
          </a:p>
        </p:txBody>
      </p:sp>
      <p:sp>
        <p:nvSpPr>
          <p:cNvPr id="143362" name="Rectangle 2"/>
          <p:cNvSpPr>
            <a:spLocks noGrp="1" noRot="1" noChangeAspect="1" noChangeArrowheads="1" noTextEdit="1"/>
          </p:cNvSpPr>
          <p:nvPr>
            <p:ph type="sldImg"/>
          </p:nvPr>
        </p:nvSpPr>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6F230A94-027D-244B-93BA-0672D2F47580}" type="slidenum">
              <a:rPr lang="zh-CN" altLang="en-US" sz="1200" b="0">
                <a:latin typeface="Times New Roman" panose="02020603050405020304" charset="0"/>
              </a:rPr>
              <a:t>84</a:t>
            </a:fld>
            <a:endParaRPr lang="en-US" altLang="zh-CN" sz="1200" b="0">
              <a:latin typeface="Times New Roman" panose="02020603050405020304" charset="0"/>
            </a:endParaRPr>
          </a:p>
        </p:txBody>
      </p:sp>
      <p:sp>
        <p:nvSpPr>
          <p:cNvPr id="145410" name="Rectangle 2"/>
          <p:cNvSpPr>
            <a:spLocks noGrp="1" noRot="1" noChangeAspect="1" noChangeArrowheads="1" noTextEdit="1"/>
          </p:cNvSpPr>
          <p:nvPr>
            <p:ph type="sldImg"/>
          </p:nvPr>
        </p:nvSpPr>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CBBC4B57-A885-BD43-BF61-A13C1D0C1230}" type="slidenum">
              <a:rPr lang="zh-CN" altLang="en-US" sz="1200" b="0">
                <a:latin typeface="Times New Roman" panose="02020603050405020304" charset="0"/>
              </a:rPr>
              <a:t>85</a:t>
            </a:fld>
            <a:endParaRPr lang="en-US" altLang="zh-CN" sz="1200" b="0">
              <a:latin typeface="Times New Roman" panose="02020603050405020304" charset="0"/>
            </a:endParaRPr>
          </a:p>
        </p:txBody>
      </p:sp>
      <p:sp>
        <p:nvSpPr>
          <p:cNvPr id="147458" name="Rectangle 2"/>
          <p:cNvSpPr>
            <a:spLocks noGrp="1" noRot="1" noChangeAspect="1" noChangeArrowheads="1" noTextEdit="1"/>
          </p:cNvSpPr>
          <p:nvPr>
            <p:ph type="sldImg"/>
          </p:nvPr>
        </p:nvSpPr>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ED5B34BA-994D-014D-B7A6-EDBDF3281DFD}" type="slidenum">
              <a:rPr lang="zh-CN" altLang="en-US" sz="1200" b="0">
                <a:latin typeface="Times New Roman" panose="02020603050405020304" charset="0"/>
              </a:rPr>
              <a:t>86</a:t>
            </a:fld>
            <a:endParaRPr lang="en-US" altLang="zh-CN" sz="1200" b="0">
              <a:latin typeface="Times New Roman" panose="02020603050405020304" charset="0"/>
            </a:endParaRPr>
          </a:p>
        </p:txBody>
      </p:sp>
      <p:sp>
        <p:nvSpPr>
          <p:cNvPr id="149506" name="Rectangle 2"/>
          <p:cNvSpPr>
            <a:spLocks noGrp="1" noRot="1" noChangeAspect="1" noChangeArrowheads="1" noTextEdit="1"/>
          </p:cNvSpPr>
          <p:nvPr>
            <p:ph type="sldImg"/>
          </p:nvPr>
        </p:nvSpPr>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214A432F-8E32-D848-A4DC-97D2E98B6BD1}" type="slidenum">
              <a:rPr lang="zh-CN" altLang="en-US" sz="1200" b="0">
                <a:latin typeface="Times New Roman" panose="02020603050405020304" charset="0"/>
              </a:rPr>
              <a:t>87</a:t>
            </a:fld>
            <a:endParaRPr lang="en-US" altLang="zh-CN" sz="1200" b="0">
              <a:latin typeface="Times New Roman" panose="02020603050405020304" charset="0"/>
            </a:endParaRPr>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AF2A28A4-590E-4946-81EF-F42B8741BC2B}" type="slidenum">
              <a:rPr lang="zh-CN" altLang="en-US" sz="1200" b="0">
                <a:latin typeface="Times New Roman" panose="02020603050405020304" charset="0"/>
              </a:rPr>
              <a:t>11</a:t>
            </a:fld>
            <a:endParaRPr lang="en-US" altLang="zh-CN" sz="1200" b="0">
              <a:latin typeface="Times New Roman" panose="02020603050405020304" charset="0"/>
            </a:endParaRPr>
          </a:p>
        </p:txBody>
      </p:sp>
      <p:sp>
        <p:nvSpPr>
          <p:cNvPr id="96258" name="Rectangle 2"/>
          <p:cNvSpPr>
            <a:spLocks noGrp="1" noRot="1" noChangeAspect="1" noChangeArrowheads="1" noTextEdit="1"/>
          </p:cNvSpPr>
          <p:nvPr>
            <p:ph type="sldImg"/>
          </p:nvPr>
        </p:nvSpPr>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00431962-ADEB-0247-90EE-EBAE68F09092}" type="slidenum">
              <a:rPr lang="zh-CN" altLang="en-US" sz="1200" b="0">
                <a:latin typeface="Times New Roman" panose="02020603050405020304" charset="0"/>
              </a:rPr>
              <a:t>88</a:t>
            </a:fld>
            <a:endParaRPr lang="en-US" altLang="zh-CN" sz="1200" b="0">
              <a:latin typeface="Times New Roman" panose="02020603050405020304" charset="0"/>
            </a:endParaRPr>
          </a:p>
        </p:txBody>
      </p:sp>
      <p:sp>
        <p:nvSpPr>
          <p:cNvPr id="153602" name="Rectangle 2"/>
          <p:cNvSpPr>
            <a:spLocks noGrp="1" noRot="1" noChangeAspect="1" noChangeArrowheads="1" noTextEdit="1"/>
          </p:cNvSpPr>
          <p:nvPr>
            <p:ph type="sldImg"/>
          </p:nvPr>
        </p:nvSpPr>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08219DE4-793D-0D44-8169-598607DF7892}" type="slidenum">
              <a:rPr lang="zh-CN" altLang="en-US" sz="1200" b="0">
                <a:latin typeface="Times New Roman" panose="02020603050405020304" charset="0"/>
              </a:rPr>
              <a:t>89</a:t>
            </a:fld>
            <a:endParaRPr lang="en-US" altLang="zh-CN" sz="1200" b="0">
              <a:latin typeface="Times New Roman" panose="02020603050405020304" charset="0"/>
            </a:endParaRPr>
          </a:p>
        </p:txBody>
      </p:sp>
      <p:sp>
        <p:nvSpPr>
          <p:cNvPr id="155650" name="Rectangle 2"/>
          <p:cNvSpPr>
            <a:spLocks noGrp="1" noRot="1" noChangeAspect="1" noChangeArrowheads="1" noTextEdit="1"/>
          </p:cNvSpPr>
          <p:nvPr>
            <p:ph type="sldImg"/>
          </p:nvPr>
        </p:nvSpPr>
        <p:spPr/>
      </p:sp>
      <p:sp>
        <p:nvSpPr>
          <p:cNvPr id="1556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084051B7-969B-2744-84D9-ADE23D3EC63A}" type="slidenum">
              <a:rPr lang="zh-CN" altLang="en-US" sz="1200" b="0">
                <a:latin typeface="Times New Roman" panose="02020603050405020304" charset="0"/>
              </a:rPr>
              <a:t>90</a:t>
            </a:fld>
            <a:endParaRPr lang="en-US" altLang="zh-CN" sz="1200" b="0">
              <a:latin typeface="Times New Roman" panose="02020603050405020304" charset="0"/>
            </a:endParaRPr>
          </a:p>
        </p:txBody>
      </p:sp>
      <p:sp>
        <p:nvSpPr>
          <p:cNvPr id="157698" name="Rectangle 2"/>
          <p:cNvSpPr>
            <a:spLocks noGrp="1" noRot="1" noChangeAspect="1" noChangeArrowheads="1" noTextEdit="1"/>
          </p:cNvSpPr>
          <p:nvPr>
            <p:ph type="sldImg"/>
          </p:nvPr>
        </p:nvSpPr>
        <p:spPr/>
      </p:sp>
      <p:sp>
        <p:nvSpPr>
          <p:cNvPr id="157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4F564257-A212-A74B-8E2E-D8F7D7B7E518}" type="slidenum">
              <a:rPr lang="zh-CN" altLang="en-US" sz="1200" b="0">
                <a:latin typeface="Times New Roman" panose="02020603050405020304" charset="0"/>
              </a:rPr>
              <a:t>91</a:t>
            </a:fld>
            <a:endParaRPr lang="en-US" altLang="zh-CN" sz="1200" b="0">
              <a:latin typeface="Times New Roman" panose="02020603050405020304" charset="0"/>
            </a:endParaRPr>
          </a:p>
        </p:txBody>
      </p:sp>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E01344DC-31EA-BF48-89FA-647D2CE8266D}" type="slidenum">
              <a:rPr lang="zh-CN" altLang="en-US" sz="1200" b="0">
                <a:latin typeface="Times New Roman" panose="02020603050405020304" charset="0"/>
              </a:rPr>
              <a:t>92</a:t>
            </a:fld>
            <a:endParaRPr lang="en-US" altLang="zh-CN" sz="1200" b="0">
              <a:latin typeface="Times New Roman" panose="02020603050405020304" charset="0"/>
            </a:endParaRPr>
          </a:p>
        </p:txBody>
      </p:sp>
      <p:sp>
        <p:nvSpPr>
          <p:cNvPr id="161794" name="Rectangle 2"/>
          <p:cNvSpPr>
            <a:spLocks noGrp="1" noRot="1" noChangeAspect="1" noChangeArrowheads="1" noTextEdit="1"/>
          </p:cNvSpPr>
          <p:nvPr>
            <p:ph type="sldImg"/>
          </p:nvPr>
        </p:nvSpPr>
        <p:spPr/>
      </p:sp>
      <p:sp>
        <p:nvSpPr>
          <p:cNvPr id="1617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6B768E0D-2CC4-BC4C-87BA-6638C9DD1435}" type="slidenum">
              <a:rPr lang="zh-CN" altLang="en-US" sz="1200" b="0">
                <a:latin typeface="Times New Roman" panose="02020603050405020304" charset="0"/>
              </a:rPr>
              <a:t>93</a:t>
            </a:fld>
            <a:endParaRPr lang="en-US" altLang="zh-CN" sz="1200" b="0">
              <a:latin typeface="Times New Roman" panose="02020603050405020304" charset="0"/>
            </a:endParaRPr>
          </a:p>
        </p:txBody>
      </p:sp>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2332F8F3-55CD-2845-819D-5C6E2E8D0184}" type="slidenum">
              <a:rPr lang="zh-CN" altLang="en-US" sz="1200" b="0">
                <a:latin typeface="Times New Roman" panose="02020603050405020304" charset="0"/>
              </a:rPr>
              <a:t>94</a:t>
            </a:fld>
            <a:endParaRPr lang="en-US" altLang="zh-CN" sz="1200" b="0">
              <a:latin typeface="Times New Roman" panose="02020603050405020304" charset="0"/>
            </a:endParaRPr>
          </a:p>
        </p:txBody>
      </p:sp>
      <p:sp>
        <p:nvSpPr>
          <p:cNvPr id="165890" name="Rectangle 2"/>
          <p:cNvSpPr>
            <a:spLocks noGrp="1" noRot="1" noChangeAspect="1" noChangeArrowheads="1" noTextEdit="1"/>
          </p:cNvSpPr>
          <p:nvPr>
            <p:ph type="sldImg"/>
          </p:nvPr>
        </p:nvSpPr>
        <p:spPr/>
      </p:sp>
      <p:sp>
        <p:nvSpPr>
          <p:cNvPr id="1658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C3C607A3-D24B-8B4D-8641-448944908CC8}" type="slidenum">
              <a:rPr lang="zh-CN" altLang="en-US" sz="1200" b="0">
                <a:latin typeface="Times New Roman" panose="02020603050405020304" charset="0"/>
              </a:rPr>
              <a:t>95</a:t>
            </a:fld>
            <a:endParaRPr lang="en-US" altLang="zh-CN" sz="1200" b="0">
              <a:latin typeface="Times New Roman" panose="02020603050405020304" charset="0"/>
            </a:endParaRPr>
          </a:p>
        </p:txBody>
      </p:sp>
      <p:sp>
        <p:nvSpPr>
          <p:cNvPr id="167938" name="Rectangle 2"/>
          <p:cNvSpPr>
            <a:spLocks noGrp="1" noRot="1" noChangeAspect="1" noChangeArrowheads="1" noTextEdit="1"/>
          </p:cNvSpPr>
          <p:nvPr>
            <p:ph type="sldImg"/>
          </p:nvPr>
        </p:nvSpPr>
        <p:spPr/>
      </p:sp>
      <p:sp>
        <p:nvSpPr>
          <p:cNvPr id="1679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AF2A28A4-590E-4946-81EF-F42B8741BC2B}" type="slidenum">
              <a:rPr lang="zh-CN" altLang="en-US" sz="1200" b="0">
                <a:latin typeface="Times New Roman" panose="02020603050405020304" charset="0"/>
              </a:rPr>
              <a:t>106</a:t>
            </a:fld>
            <a:endParaRPr lang="en-US" altLang="zh-CN" sz="1200" b="0">
              <a:latin typeface="Times New Roman" panose="02020603050405020304" charset="0"/>
            </a:endParaRPr>
          </a:p>
        </p:txBody>
      </p:sp>
      <p:sp>
        <p:nvSpPr>
          <p:cNvPr id="96258" name="Rectangle 2"/>
          <p:cNvSpPr>
            <a:spLocks noGrp="1" noRot="1" noChangeAspect="1" noChangeArrowheads="1" noTextEdit="1"/>
          </p:cNvSpPr>
          <p:nvPr>
            <p:ph type="sldImg"/>
          </p:nvPr>
        </p:nvSpPr>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05CFEAFB-5213-A94C-82B9-202B0B3C4698}" type="slidenum">
              <a:rPr lang="zh-CN" altLang="en-US" sz="1200" b="0">
                <a:latin typeface="Times New Roman" panose="02020603050405020304" charset="0"/>
              </a:rPr>
              <a:t>108</a:t>
            </a:fld>
            <a:endParaRPr lang="en-US" altLang="zh-CN" sz="1200" b="0">
              <a:latin typeface="Times New Roman" panose="02020603050405020304" charset="0"/>
            </a:endParaRPr>
          </a:p>
        </p:txBody>
      </p:sp>
      <p:sp>
        <p:nvSpPr>
          <p:cNvPr id="172034" name="Rectangle 2"/>
          <p:cNvSpPr>
            <a:spLocks noGrp="1" noRot="1" noChangeAspect="1" noChangeArrowheads="1" noTextEdit="1"/>
          </p:cNvSpPr>
          <p:nvPr>
            <p:ph type="sldImg"/>
          </p:nvPr>
        </p:nvSpPr>
        <p:spPr/>
      </p:sp>
      <p:sp>
        <p:nvSpPr>
          <p:cNvPr id="172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AF2A28A4-590E-4946-81EF-F42B8741BC2B}" type="slidenum">
              <a:rPr lang="zh-CN" altLang="en-US" sz="1200" b="0">
                <a:latin typeface="Times New Roman" panose="02020603050405020304" charset="0"/>
              </a:rPr>
              <a:t>32</a:t>
            </a:fld>
            <a:endParaRPr lang="en-US" altLang="zh-CN" sz="1200" b="0">
              <a:latin typeface="Times New Roman" panose="02020603050405020304" charset="0"/>
            </a:endParaRPr>
          </a:p>
        </p:txBody>
      </p:sp>
      <p:sp>
        <p:nvSpPr>
          <p:cNvPr id="96258" name="Rectangle 2"/>
          <p:cNvSpPr>
            <a:spLocks noGrp="1" noRot="1" noChangeAspect="1" noChangeArrowheads="1" noTextEdit="1"/>
          </p:cNvSpPr>
          <p:nvPr>
            <p:ph type="sldImg"/>
          </p:nvPr>
        </p:nvSpPr>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D0E8DCBB-A2D5-1C4B-B526-BF1CD32B9AC2}" type="slidenum">
              <a:rPr lang="zh-CN" altLang="en-US" sz="1200" b="0">
                <a:latin typeface="Times New Roman" panose="02020603050405020304" charset="0"/>
              </a:rPr>
              <a:t>115</a:t>
            </a:fld>
            <a:endParaRPr lang="en-US" altLang="zh-CN" sz="1200" b="0">
              <a:latin typeface="Times New Roman" panose="02020603050405020304" charset="0"/>
            </a:endParaRPr>
          </a:p>
        </p:txBody>
      </p:sp>
      <p:sp>
        <p:nvSpPr>
          <p:cNvPr id="174082" name="Rectangle 2"/>
          <p:cNvSpPr>
            <a:spLocks noGrp="1" noRot="1" noChangeAspect="1" noChangeArrowheads="1" noTextEdit="1"/>
          </p:cNvSpPr>
          <p:nvPr>
            <p:ph type="sldImg"/>
          </p:nvPr>
        </p:nvSpPr>
        <p:spPr/>
      </p:sp>
      <p:sp>
        <p:nvSpPr>
          <p:cNvPr id="1740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E55237BC-8593-814A-9138-F6B5E4E29F04}" type="slidenum">
              <a:rPr lang="zh-CN" altLang="en-US" sz="1200" b="0">
                <a:latin typeface="Times New Roman" panose="02020603050405020304" charset="0"/>
              </a:rPr>
              <a:t>117</a:t>
            </a:fld>
            <a:endParaRPr lang="en-US" altLang="zh-CN" sz="1200" b="0">
              <a:latin typeface="Times New Roman" panose="02020603050405020304" charset="0"/>
            </a:endParaRPr>
          </a:p>
        </p:txBody>
      </p:sp>
      <p:sp>
        <p:nvSpPr>
          <p:cNvPr id="176130" name="Rectangle 2"/>
          <p:cNvSpPr>
            <a:spLocks noGrp="1" noRot="1" noChangeAspect="1" noChangeArrowheads="1" noTextEdit="1"/>
          </p:cNvSpPr>
          <p:nvPr>
            <p:ph type="sldImg"/>
          </p:nvPr>
        </p:nvSpPr>
        <p:spPr/>
      </p:sp>
      <p:sp>
        <p:nvSpPr>
          <p:cNvPr id="1761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16F6424F-4E42-7D4C-A84F-82A952738611}" type="slidenum">
              <a:rPr lang="zh-CN" altLang="en-US" sz="1200" b="0">
                <a:latin typeface="Times New Roman" panose="02020603050405020304" charset="0"/>
              </a:rPr>
              <a:t>118</a:t>
            </a:fld>
            <a:endParaRPr lang="en-US" altLang="zh-CN" sz="1200" b="0">
              <a:latin typeface="Times New Roman" panose="02020603050405020304" charset="0"/>
            </a:endParaRPr>
          </a:p>
        </p:txBody>
      </p:sp>
      <p:sp>
        <p:nvSpPr>
          <p:cNvPr id="178178" name="Rectangle 2"/>
          <p:cNvSpPr>
            <a:spLocks noGrp="1" noRot="1" noChangeAspect="1" noChangeArrowheads="1" noTextEdit="1"/>
          </p:cNvSpPr>
          <p:nvPr>
            <p:ph type="sldImg"/>
          </p:nvPr>
        </p:nvSpPr>
        <p:spPr/>
      </p:sp>
      <p:sp>
        <p:nvSpPr>
          <p:cNvPr id="178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Text Box 1"/>
          <p:cNvSpPr txBox="1">
            <a:spLocks noChangeArrowheads="1"/>
          </p:cNvSpPr>
          <p:nvPr/>
        </p:nvSpPr>
        <p:spPr bwMode="auto">
          <a:xfrm>
            <a:off x="1187450" y="692150"/>
            <a:ext cx="4484688" cy="3417888"/>
          </a:xfrm>
          <a:prstGeom prst="rect">
            <a:avLst/>
          </a:prstGeom>
          <a:solidFill>
            <a:srgbClr val="FFFFFF"/>
          </a:solidFill>
          <a:ln w="9525">
            <a:solidFill>
              <a:srgbClr val="000000"/>
            </a:solidFill>
            <a:miter lim="800000"/>
          </a:ln>
        </p:spPr>
        <p:txBody>
          <a:bodyPr wrap="none" lIns="86492" tIns="43246" rIns="86492" bIns="43246"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80227" name="Rectangle 2"/>
          <p:cNvSpPr>
            <a:spLocks noGrp="1" noChangeArrowheads="1"/>
          </p:cNvSpPr>
          <p:nvPr>
            <p:ph type="body"/>
          </p:nvPr>
        </p:nvSpPr>
        <p:spPr>
          <a:xfrm>
            <a:off x="914400" y="4343400"/>
            <a:ext cx="5029200" cy="411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kumimoji="0" lang="en-US" altLang="zh-CN">
              <a:latin typeface="Times New Roman" panose="02020603050405020304" charset="0"/>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CBBC4B57-A885-BD43-BF61-A13C1D0C1230}" type="slidenum">
              <a:rPr lang="zh-CN" altLang="en-US" sz="1200" b="0">
                <a:latin typeface="Times New Roman" panose="02020603050405020304" charset="0"/>
              </a:rPr>
              <a:t>127</a:t>
            </a:fld>
            <a:endParaRPr lang="en-US" altLang="zh-CN" sz="1200" b="0">
              <a:latin typeface="Times New Roman" panose="02020603050405020304" charset="0"/>
            </a:endParaRPr>
          </a:p>
        </p:txBody>
      </p:sp>
      <p:sp>
        <p:nvSpPr>
          <p:cNvPr id="147458" name="Rectangle 2"/>
          <p:cNvSpPr>
            <a:spLocks noGrp="1" noRot="1" noChangeAspect="1" noChangeArrowheads="1" noTextEdit="1"/>
          </p:cNvSpPr>
          <p:nvPr>
            <p:ph type="sldImg"/>
          </p:nvPr>
        </p:nvSpPr>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36802A98-8C2F-4648-AE2A-3880E8FE3852}" type="slidenum">
              <a:rPr lang="zh-CN" altLang="en-US" sz="1200" b="0">
                <a:latin typeface="Times New Roman" panose="02020603050405020304" charset="0"/>
              </a:rPr>
              <a:t>39</a:t>
            </a:fld>
            <a:endParaRPr lang="en-US" altLang="zh-CN" sz="1200" b="0">
              <a:latin typeface="Times New Roman" panose="02020603050405020304" charset="0"/>
            </a:endParaRPr>
          </a:p>
        </p:txBody>
      </p:sp>
      <p:sp>
        <p:nvSpPr>
          <p:cNvPr id="100354" name="Rectangle 2"/>
          <p:cNvSpPr>
            <a:spLocks noGrp="1" noRot="1" noChangeAspect="1" noChangeArrowheads="1" noTextEdit="1"/>
          </p:cNvSpPr>
          <p:nvPr>
            <p:ph type="sldImg"/>
          </p:nvPr>
        </p:nvSpPr>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9E2EF30F-CCB9-ED49-B023-3A8744C3C0FF}" type="slidenum">
              <a:rPr lang="zh-CN" altLang="en-US" sz="1200" b="0">
                <a:latin typeface="Times New Roman" panose="02020603050405020304" charset="0"/>
              </a:rPr>
              <a:t>40</a:t>
            </a:fld>
            <a:endParaRPr lang="en-US" altLang="zh-CN" sz="1200" b="0">
              <a:latin typeface="Times New Roman" panose="02020603050405020304" charset="0"/>
            </a:endParaRPr>
          </a:p>
        </p:txBody>
      </p:sp>
      <p:sp>
        <p:nvSpPr>
          <p:cNvPr id="102402" name="Rectangle 2"/>
          <p:cNvSpPr>
            <a:spLocks noGrp="1" noRot="1" noChangeAspect="1" noChangeArrowheads="1" noTextEdit="1"/>
          </p:cNvSpPr>
          <p:nvPr>
            <p:ph type="sldImg"/>
          </p:nvPr>
        </p:nvSpPr>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C7577C84-B670-2F41-8D8B-132185196F2B}" type="slidenum">
              <a:rPr lang="zh-CN" altLang="en-US" sz="1200" b="0">
                <a:latin typeface="Times New Roman" panose="02020603050405020304" charset="0"/>
              </a:rPr>
              <a:t>45</a:t>
            </a:fld>
            <a:endParaRPr lang="en-US" altLang="zh-CN" sz="1200" b="0">
              <a:latin typeface="Times New Roman" panose="02020603050405020304" charset="0"/>
            </a:endParaRPr>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0486B90F-6763-E44E-BD5F-1D4523B2F875}" type="slidenum">
              <a:rPr lang="zh-CN" altLang="en-US" sz="1200" b="0">
                <a:latin typeface="Times New Roman" panose="02020603050405020304" charset="0"/>
              </a:rPr>
              <a:t>46</a:t>
            </a:fld>
            <a:endParaRPr lang="en-US" altLang="zh-CN" sz="1200" b="0">
              <a:latin typeface="Times New Roman" panose="02020603050405020304" charset="0"/>
            </a:endParaRPr>
          </a:p>
        </p:txBody>
      </p:sp>
      <p:sp>
        <p:nvSpPr>
          <p:cNvPr id="106498" name="Rectangle 2"/>
          <p:cNvSpPr>
            <a:spLocks noGrp="1" noRot="1" noChangeAspect="1" noChangeArrowheads="1" noTextEdit="1"/>
          </p:cNvSpPr>
          <p:nvPr>
            <p:ph type="sldImg"/>
          </p:nvPr>
        </p:nvSpPr>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58159839-32DB-104A-B778-12AAC6C832E1}" type="slidenum">
              <a:rPr lang="zh-CN" altLang="en-US" sz="1200" b="0">
                <a:latin typeface="Times New Roman" panose="02020603050405020304" charset="0"/>
              </a:rPr>
              <a:t>47</a:t>
            </a:fld>
            <a:endParaRPr lang="en-US" altLang="zh-CN" sz="1200" b="0">
              <a:latin typeface="Times New Roman" panose="02020603050405020304" charset="0"/>
            </a:endParaRPr>
          </a:p>
        </p:txBody>
      </p:sp>
      <p:sp>
        <p:nvSpPr>
          <p:cNvPr id="108546" name="Rectangle 2"/>
          <p:cNvSpPr>
            <a:spLocks noGrp="1" noRot="1" noChangeAspect="1" noChangeArrowheads="1" noTextEdit="1"/>
          </p:cNvSpPr>
          <p:nvPr>
            <p:ph type="sldImg"/>
          </p:nvPr>
        </p:nvSpPr>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Times New Roman" panose="02020603050405020304"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1026"/>
          <p:cNvSpPr>
            <a:spLocks noGrp="1" noChangeArrowheads="1"/>
          </p:cNvSpPr>
          <p:nvPr>
            <p:ph type="ctrTitle"/>
          </p:nvPr>
        </p:nvSpPr>
        <p:spPr>
          <a:xfrm>
            <a:off x="685800" y="2286000"/>
            <a:ext cx="7772400" cy="1143000"/>
          </a:xfrm>
        </p:spPr>
        <p:txBody>
          <a:bodyPr/>
          <a:lstStyle>
            <a:lvl1pPr algn="ctr">
              <a:defRPr/>
            </a:lvl1pPr>
          </a:lstStyle>
          <a:p>
            <a:r>
              <a:rPr lang="en-US" altLang="zh-CN"/>
              <a:t>Click to edit Master title style</a:t>
            </a:r>
          </a:p>
        </p:txBody>
      </p:sp>
      <p:sp>
        <p:nvSpPr>
          <p:cNvPr id="4099" name="Rectangle 1027"/>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ltLang="zh-CN"/>
              <a:t>Click to edit Master subtitle style</a:t>
            </a:r>
          </a:p>
        </p:txBody>
      </p:sp>
      <p:sp>
        <p:nvSpPr>
          <p:cNvPr id="4" name="Rectangle 1028"/>
          <p:cNvSpPr>
            <a:spLocks noGrp="1" noChangeArrowheads="1"/>
          </p:cNvSpPr>
          <p:nvPr>
            <p:ph type="dt" sz="half" idx="10"/>
          </p:nvPr>
        </p:nvSpPr>
        <p:spPr>
          <a:xfrm>
            <a:off x="533400" y="6248400"/>
            <a:ext cx="1905000" cy="457200"/>
          </a:xfrm>
        </p:spPr>
        <p:txBody>
          <a:bodyPr/>
          <a:lstStyle>
            <a:lvl1pPr>
              <a:defRPr/>
            </a:lvl1pPr>
          </a:lstStyle>
          <a:p>
            <a:fld id="{6A4D09CF-1C9E-0642-870F-CC6586760726}" type="datetime1">
              <a:rPr lang="zh-CN" altLang="en-US"/>
              <a:t>2023/3/31</a:t>
            </a:fld>
            <a:endParaRPr lang="en-US" altLang="zh-CN"/>
          </a:p>
        </p:txBody>
      </p:sp>
      <p:sp>
        <p:nvSpPr>
          <p:cNvPr id="5" name="Rectangle 1029"/>
          <p:cNvSpPr>
            <a:spLocks noGrp="1" noChangeArrowheads="1"/>
          </p:cNvSpPr>
          <p:nvPr>
            <p:ph type="ftr" sz="quarter" idx="11"/>
          </p:nvPr>
        </p:nvSpPr>
        <p:spPr>
          <a:xfrm>
            <a:off x="2514600" y="6248400"/>
            <a:ext cx="4114800" cy="457200"/>
          </a:xfrm>
        </p:spPr>
        <p:txBody>
          <a:bodyPr/>
          <a:lstStyle>
            <a:lvl1pPr>
              <a:defRPr/>
            </a:lvl1pPr>
          </a:lstStyle>
          <a:p>
            <a:r>
              <a:rPr lang="zh-CN" altLang="en-US"/>
              <a:t>Compilers Autumn 2002</a:t>
            </a:r>
            <a:endParaRPr lang="en-US" altLang="zh-CN"/>
          </a:p>
        </p:txBody>
      </p:sp>
      <p:sp>
        <p:nvSpPr>
          <p:cNvPr id="6" name="Rectangle 1030"/>
          <p:cNvSpPr>
            <a:spLocks noGrp="1" noChangeArrowheads="1"/>
          </p:cNvSpPr>
          <p:nvPr>
            <p:ph type="sldNum" sz="quarter" idx="12"/>
          </p:nvPr>
        </p:nvSpPr>
        <p:spPr>
          <a:xfrm>
            <a:off x="6705600" y="6248400"/>
            <a:ext cx="1905000" cy="457200"/>
          </a:xfrm>
        </p:spPr>
        <p:txBody>
          <a:bodyPr/>
          <a:lstStyle>
            <a:lvl1pPr>
              <a:defRPr/>
            </a:lvl1pPr>
          </a:lstStyle>
          <a:p>
            <a:fld id="{905379D9-9395-EE46-ACE7-7B37EC23CBC0}" type="slidenum">
              <a:rPr lang="zh-CN" altLang="en-US"/>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fld id="{0A43075C-D138-BA4D-95F6-DC68E2011949}" type="datetime1">
              <a:rPr lang="zh-CN" altLang="en-US"/>
              <a:t>2023/3/31</a:t>
            </a:fld>
            <a:endParaRPr lang="en-US" altLang="zh-CN"/>
          </a:p>
        </p:txBody>
      </p:sp>
      <p:sp>
        <p:nvSpPr>
          <p:cNvPr id="5"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p:txBody>
          <a:bodyPr/>
          <a:lstStyle>
            <a:lvl1pPr>
              <a:defRPr/>
            </a:lvl1pPr>
          </a:lstStyle>
          <a:p>
            <a:fld id="{2B6FC2BC-30A9-2346-AD65-372C69F8D6DA}"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457200"/>
            <a:ext cx="2076450" cy="5562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76950" cy="5562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fld id="{1CA7CE61-4759-BD4A-932A-0F00D7E6D661}" type="datetime1">
              <a:rPr lang="zh-CN" altLang="en-US"/>
              <a:t>2023/3/31</a:t>
            </a:fld>
            <a:endParaRPr lang="en-US" altLang="zh-CN"/>
          </a:p>
        </p:txBody>
      </p:sp>
      <p:sp>
        <p:nvSpPr>
          <p:cNvPr id="5"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p:txBody>
          <a:bodyPr/>
          <a:lstStyle>
            <a:lvl1pPr>
              <a:defRPr/>
            </a:lvl1pPr>
          </a:lstStyle>
          <a:p>
            <a:fld id="{6C318BE0-1126-CD46-B5C1-5738878BC693}"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077200" cy="914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76700" cy="4419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600200"/>
            <a:ext cx="4076700" cy="4419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fld id="{FA669415-1DB3-684E-B538-DCF86F5D3E6B}" type="datetime1">
              <a:rPr lang="zh-CN" altLang="en-US"/>
              <a:t>2023/3/31</a:t>
            </a:fld>
            <a:endParaRPr lang="en-US" altLang="zh-CN"/>
          </a:p>
        </p:txBody>
      </p:sp>
      <p:sp>
        <p:nvSpPr>
          <p:cNvPr id="6"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p:txBody>
          <a:bodyPr/>
          <a:lstStyle>
            <a:lvl1pPr>
              <a:defRPr/>
            </a:lvl1pPr>
          </a:lstStyle>
          <a:p>
            <a:fld id="{0635C9DF-017C-6F45-AD87-9140F63E4B4A}"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fld id="{13E6C63E-0FBA-B54D-8CDD-8CAE90BE5D5E}" type="datetime1">
              <a:rPr lang="zh-CN" altLang="en-US"/>
              <a:t>2023/3/31</a:t>
            </a:fld>
            <a:endParaRPr lang="en-US" altLang="zh-CN"/>
          </a:p>
        </p:txBody>
      </p:sp>
      <p:sp>
        <p:nvSpPr>
          <p:cNvPr id="5"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p:txBody>
          <a:bodyPr/>
          <a:lstStyle>
            <a:lvl1pPr>
              <a:defRPr/>
            </a:lvl1pPr>
          </a:lstStyle>
          <a:p>
            <a:fld id="{EF0B01C9-CC9E-4042-87A9-F49D20F0019F}"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fld id="{6B4AECA3-7E3E-0741-8773-C9F48DC0ADFA}" type="datetime1">
              <a:rPr lang="zh-CN" altLang="en-US"/>
              <a:t>2023/3/31</a:t>
            </a:fld>
            <a:endParaRPr lang="en-US" altLang="zh-CN"/>
          </a:p>
        </p:txBody>
      </p:sp>
      <p:sp>
        <p:nvSpPr>
          <p:cNvPr id="5"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p:txBody>
          <a:bodyPr/>
          <a:lstStyle>
            <a:lvl1pPr>
              <a:defRPr/>
            </a:lvl1pPr>
          </a:lstStyle>
          <a:p>
            <a:fld id="{8327609C-0355-7F41-BD5D-C8065EDFE379}"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fld id="{D9F14194-E26D-064C-A3C9-6A14E09CC501}" type="datetime1">
              <a:rPr lang="zh-CN" altLang="en-US"/>
              <a:t>2023/3/31</a:t>
            </a:fld>
            <a:endParaRPr lang="en-US" altLang="zh-CN"/>
          </a:p>
        </p:txBody>
      </p:sp>
      <p:sp>
        <p:nvSpPr>
          <p:cNvPr id="6"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p:txBody>
          <a:bodyPr/>
          <a:lstStyle>
            <a:lvl1pPr>
              <a:defRPr/>
            </a:lvl1pPr>
          </a:lstStyle>
          <a:p>
            <a:fld id="{17D6D618-14FB-7B49-B5BE-D7F2661AA526}"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fld id="{35527B96-6341-C74B-8CD4-28BB59DA8A27}" type="datetime1">
              <a:rPr lang="zh-CN" altLang="en-US"/>
              <a:t>2023/3/31</a:t>
            </a:fld>
            <a:endParaRPr lang="en-US" altLang="zh-CN"/>
          </a:p>
        </p:txBody>
      </p:sp>
      <p:sp>
        <p:nvSpPr>
          <p:cNvPr id="8"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9" name="Rectangle 6"/>
          <p:cNvSpPr>
            <a:spLocks noGrp="1" noChangeArrowheads="1"/>
          </p:cNvSpPr>
          <p:nvPr>
            <p:ph type="sldNum" sz="quarter" idx="12"/>
          </p:nvPr>
        </p:nvSpPr>
        <p:spPr/>
        <p:txBody>
          <a:bodyPr/>
          <a:lstStyle>
            <a:lvl1pPr>
              <a:defRPr/>
            </a:lvl1pPr>
          </a:lstStyle>
          <a:p>
            <a:fld id="{D6CAD880-F1A7-DC4B-827B-596F0470B4CB}"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fld id="{3488279C-A77C-1E4E-B0D5-1C9559B93068}" type="datetime1">
              <a:rPr lang="zh-CN" altLang="en-US"/>
              <a:t>2023/3/31</a:t>
            </a:fld>
            <a:endParaRPr lang="en-US" altLang="zh-CN"/>
          </a:p>
        </p:txBody>
      </p:sp>
      <p:sp>
        <p:nvSpPr>
          <p:cNvPr id="4"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5" name="Rectangle 6"/>
          <p:cNvSpPr>
            <a:spLocks noGrp="1" noChangeArrowheads="1"/>
          </p:cNvSpPr>
          <p:nvPr>
            <p:ph type="sldNum" sz="quarter" idx="12"/>
          </p:nvPr>
        </p:nvSpPr>
        <p:spPr/>
        <p:txBody>
          <a:bodyPr/>
          <a:lstStyle>
            <a:lvl1pPr>
              <a:defRPr/>
            </a:lvl1pPr>
          </a:lstStyle>
          <a:p>
            <a:fld id="{6B79E5F5-9F90-BB44-8BE1-DA3E621BD33B}" type="slidenum">
              <a:rPr lang="zh-CN"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fld id="{86174481-42BE-1D4C-B0FE-31C595C920A2}" type="datetime1">
              <a:rPr lang="zh-CN" altLang="en-US"/>
              <a:t>2023/3/31</a:t>
            </a:fld>
            <a:endParaRPr lang="en-US" altLang="zh-CN"/>
          </a:p>
        </p:txBody>
      </p:sp>
      <p:sp>
        <p:nvSpPr>
          <p:cNvPr id="3"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4" name="Rectangle 6"/>
          <p:cNvSpPr>
            <a:spLocks noGrp="1" noChangeArrowheads="1"/>
          </p:cNvSpPr>
          <p:nvPr>
            <p:ph type="sldNum" sz="quarter" idx="12"/>
          </p:nvPr>
        </p:nvSpPr>
        <p:spPr/>
        <p:txBody>
          <a:bodyPr/>
          <a:lstStyle>
            <a:lvl1pPr>
              <a:defRPr/>
            </a:lvl1pPr>
          </a:lstStyle>
          <a:p>
            <a:fld id="{0A82E43B-562F-5C46-9929-D86253063752}"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fld id="{F0AA78E5-81EC-4445-940A-79E697C1AD70}" type="datetime1">
              <a:rPr lang="zh-CN" altLang="en-US"/>
              <a:t>2023/3/31</a:t>
            </a:fld>
            <a:endParaRPr lang="en-US" altLang="zh-CN"/>
          </a:p>
        </p:txBody>
      </p:sp>
      <p:sp>
        <p:nvSpPr>
          <p:cNvPr id="6"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p:txBody>
          <a:bodyPr/>
          <a:lstStyle>
            <a:lvl1pPr>
              <a:defRPr/>
            </a:lvl1pPr>
          </a:lstStyle>
          <a:p>
            <a:fld id="{4A0C1142-1340-6A47-AFF6-3C8B2FA521C4}"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fld id="{F7FFB4B7-F71B-6E47-A5BA-732BD9C2DC94}" type="datetime1">
              <a:rPr lang="zh-CN" altLang="en-US"/>
              <a:t>2023/3/31</a:t>
            </a:fld>
            <a:endParaRPr lang="en-US" altLang="zh-CN"/>
          </a:p>
        </p:txBody>
      </p:sp>
      <p:sp>
        <p:nvSpPr>
          <p:cNvPr id="6" name="Rectangle 5"/>
          <p:cNvSpPr>
            <a:spLocks noGrp="1" noChangeArrowheads="1"/>
          </p:cNvSpPr>
          <p:nvPr>
            <p:ph type="ftr" sz="quarter" idx="11"/>
          </p:nvPr>
        </p:nvSpPr>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p:txBody>
          <a:bodyPr/>
          <a:lstStyle>
            <a:lvl1pPr>
              <a:defRPr/>
            </a:lvl1pPr>
          </a:lstStyle>
          <a:p>
            <a:fld id="{4D76DB15-2F71-A941-AE6B-BD2965B14267}"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72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305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6" name="Rectangle 4"/>
          <p:cNvSpPr>
            <a:spLocks noGrp="1" noChangeArrowheads="1"/>
          </p:cNvSpPr>
          <p:nvPr>
            <p:ph type="dt" sz="half" idx="2"/>
          </p:nvPr>
        </p:nvSpPr>
        <p:spPr bwMode="auto">
          <a:xfrm>
            <a:off x="838200" y="6172200"/>
            <a:ext cx="1524000" cy="457200"/>
          </a:xfrm>
          <a:prstGeom prst="rect">
            <a:avLst/>
          </a:prstGeom>
          <a:noFill/>
          <a:ln w="9525">
            <a:noFill/>
            <a:miter lim="800000"/>
          </a:ln>
          <a:effectLst/>
        </p:spPr>
        <p:txBody>
          <a:bodyPr vert="horz" wrap="square" lIns="91440" tIns="45720" rIns="91440" bIns="45720" numCol="1" anchor="t" anchorCtr="0" compatLnSpc="1"/>
          <a:lstStyle>
            <a:lvl1pPr>
              <a:defRPr sz="1400" b="0">
                <a:latin typeface="Times New Roman" panose="02020603050405020304" charset="0"/>
              </a:defRPr>
            </a:lvl1pPr>
          </a:lstStyle>
          <a:p>
            <a:fld id="{44C98997-F6C5-F64D-9D3D-3300C17D9BB3}" type="datetime1">
              <a:rPr lang="zh-CN" altLang="en-US"/>
              <a:t>2023/3/31</a:t>
            </a:fld>
            <a:endParaRPr lang="en-US" altLang="zh-CN"/>
          </a:p>
        </p:txBody>
      </p:sp>
      <p:sp>
        <p:nvSpPr>
          <p:cNvPr id="3077" name="Rectangle 5"/>
          <p:cNvSpPr>
            <a:spLocks noGrp="1" noChangeArrowheads="1"/>
          </p:cNvSpPr>
          <p:nvPr>
            <p:ph type="ftr" sz="quarter" idx="3"/>
          </p:nvPr>
        </p:nvSpPr>
        <p:spPr bwMode="auto">
          <a:xfrm>
            <a:off x="2590800" y="6172200"/>
            <a:ext cx="4114800" cy="457200"/>
          </a:xfrm>
          <a:prstGeom prst="rect">
            <a:avLst/>
          </a:prstGeom>
          <a:noFill/>
          <a:ln w="9525">
            <a:noFill/>
            <a:miter lim="800000"/>
          </a:ln>
          <a:effectLst/>
        </p:spPr>
        <p:txBody>
          <a:bodyPr vert="horz" wrap="square" lIns="91440" tIns="45720" rIns="91440" bIns="45720" numCol="1" anchor="t" anchorCtr="0" compatLnSpc="1"/>
          <a:lstStyle>
            <a:lvl1pPr algn="ctr">
              <a:defRPr sz="1400" b="0">
                <a:latin typeface="Times New Roman" panose="02020603050405020304" charset="0"/>
              </a:defRPr>
            </a:lvl1pPr>
          </a:lstStyle>
          <a:p>
            <a:r>
              <a:rPr lang="zh-CN" altLang="en-US"/>
              <a:t>Compilers Autumn 2002</a:t>
            </a:r>
            <a:endParaRPr lang="en-US" altLang="zh-CN"/>
          </a:p>
        </p:txBody>
      </p:sp>
      <p:sp>
        <p:nvSpPr>
          <p:cNvPr id="3078" name="Rectangle 6"/>
          <p:cNvSpPr>
            <a:spLocks noGrp="1" noChangeArrowheads="1"/>
          </p:cNvSpPr>
          <p:nvPr>
            <p:ph type="sldNum" sz="quarter" idx="4"/>
          </p:nvPr>
        </p:nvSpPr>
        <p:spPr bwMode="auto">
          <a:xfrm>
            <a:off x="6934200" y="6172200"/>
            <a:ext cx="1295400" cy="45720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Times New Roman" panose="02020603050405020304" charset="0"/>
              </a:defRPr>
            </a:lvl1pPr>
          </a:lstStyle>
          <a:p>
            <a:fld id="{F8EEA136-A61B-D442-8B1B-5491C92D8425}" type="slidenum">
              <a:rPr lang="zh-CN" altLang="en-US"/>
              <a:t>‹#›</a:t>
            </a:fld>
            <a:endParaRPr lang="en-US" altLang="zh-CN"/>
          </a:p>
        </p:txBody>
      </p:sp>
      <p:sp>
        <p:nvSpPr>
          <p:cNvPr id="1031" name="Line 7"/>
          <p:cNvSpPr>
            <a:spLocks noChangeShapeType="1"/>
          </p:cNvSpPr>
          <p:nvPr/>
        </p:nvSpPr>
        <p:spPr bwMode="auto">
          <a:xfrm>
            <a:off x="457200" y="1371600"/>
            <a:ext cx="807720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sz="2800" b="1">
          <a:solidFill>
            <a:schemeClr val="tx2"/>
          </a:solidFill>
          <a:latin typeface="+mj-lt"/>
          <a:ea typeface="宋体" charset="0"/>
          <a:cs typeface="宋体" charset="0"/>
        </a:defRPr>
      </a:lvl1pPr>
      <a:lvl2pPr algn="l" rtl="0" eaLnBrk="0" fontAlgn="base" hangingPunct="0">
        <a:spcBef>
          <a:spcPct val="0"/>
        </a:spcBef>
        <a:spcAft>
          <a:spcPct val="0"/>
        </a:spcAft>
        <a:defRPr sz="2800" b="1">
          <a:solidFill>
            <a:schemeClr val="tx2"/>
          </a:solidFill>
          <a:latin typeface="Comic Sans MS" panose="030F0902030302020204" charset="0"/>
          <a:ea typeface="宋体" charset="0"/>
          <a:cs typeface="宋体" charset="0"/>
        </a:defRPr>
      </a:lvl2pPr>
      <a:lvl3pPr algn="l" rtl="0" eaLnBrk="0" fontAlgn="base" hangingPunct="0">
        <a:spcBef>
          <a:spcPct val="0"/>
        </a:spcBef>
        <a:spcAft>
          <a:spcPct val="0"/>
        </a:spcAft>
        <a:defRPr sz="2800" b="1">
          <a:solidFill>
            <a:schemeClr val="tx2"/>
          </a:solidFill>
          <a:latin typeface="Comic Sans MS" panose="030F0902030302020204" charset="0"/>
          <a:ea typeface="宋体" charset="0"/>
          <a:cs typeface="宋体" charset="0"/>
        </a:defRPr>
      </a:lvl3pPr>
      <a:lvl4pPr algn="l" rtl="0" eaLnBrk="0" fontAlgn="base" hangingPunct="0">
        <a:spcBef>
          <a:spcPct val="0"/>
        </a:spcBef>
        <a:spcAft>
          <a:spcPct val="0"/>
        </a:spcAft>
        <a:defRPr sz="2800" b="1">
          <a:solidFill>
            <a:schemeClr val="tx2"/>
          </a:solidFill>
          <a:latin typeface="Comic Sans MS" panose="030F0902030302020204" charset="0"/>
          <a:ea typeface="宋体" charset="0"/>
          <a:cs typeface="宋体" charset="0"/>
        </a:defRPr>
      </a:lvl4pPr>
      <a:lvl5pPr algn="l" rtl="0" eaLnBrk="0" fontAlgn="base" hangingPunct="0">
        <a:spcBef>
          <a:spcPct val="0"/>
        </a:spcBef>
        <a:spcAft>
          <a:spcPct val="0"/>
        </a:spcAft>
        <a:defRPr sz="2800" b="1">
          <a:solidFill>
            <a:schemeClr val="tx2"/>
          </a:solidFill>
          <a:latin typeface="Comic Sans MS" panose="030F0902030302020204" charset="0"/>
          <a:ea typeface="宋体" charset="0"/>
          <a:cs typeface="宋体" charset="0"/>
        </a:defRPr>
      </a:lvl5pPr>
      <a:lvl6pPr marL="457200" algn="l" rtl="0" eaLnBrk="0" fontAlgn="base" hangingPunct="0">
        <a:spcBef>
          <a:spcPct val="0"/>
        </a:spcBef>
        <a:spcAft>
          <a:spcPct val="0"/>
        </a:spcAft>
        <a:defRPr sz="2800" b="1">
          <a:solidFill>
            <a:schemeClr val="tx2"/>
          </a:solidFill>
          <a:latin typeface="Comic Sans MS" panose="030F0902030302020204" charset="0"/>
        </a:defRPr>
      </a:lvl6pPr>
      <a:lvl7pPr marL="914400" algn="l" rtl="0" eaLnBrk="0" fontAlgn="base" hangingPunct="0">
        <a:spcBef>
          <a:spcPct val="0"/>
        </a:spcBef>
        <a:spcAft>
          <a:spcPct val="0"/>
        </a:spcAft>
        <a:defRPr sz="2800" b="1">
          <a:solidFill>
            <a:schemeClr val="tx2"/>
          </a:solidFill>
          <a:latin typeface="Comic Sans MS" panose="030F0902030302020204" charset="0"/>
        </a:defRPr>
      </a:lvl7pPr>
      <a:lvl8pPr marL="1371600" algn="l" rtl="0" eaLnBrk="0" fontAlgn="base" hangingPunct="0">
        <a:spcBef>
          <a:spcPct val="0"/>
        </a:spcBef>
        <a:spcAft>
          <a:spcPct val="0"/>
        </a:spcAft>
        <a:defRPr sz="2800" b="1">
          <a:solidFill>
            <a:schemeClr val="tx2"/>
          </a:solidFill>
          <a:latin typeface="Comic Sans MS" panose="030F0902030302020204" charset="0"/>
        </a:defRPr>
      </a:lvl8pPr>
      <a:lvl9pPr marL="1828800" algn="l" rtl="0" eaLnBrk="0" fontAlgn="base" hangingPunct="0">
        <a:spcBef>
          <a:spcPct val="0"/>
        </a:spcBef>
        <a:spcAft>
          <a:spcPct val="0"/>
        </a:spcAft>
        <a:defRPr sz="2800" b="1">
          <a:solidFill>
            <a:schemeClr val="tx2"/>
          </a:solidFill>
          <a:latin typeface="Comic Sans MS" panose="030F0902030302020204" charset="0"/>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宋体" charset="0"/>
          <a:cs typeface="宋体" charset="0"/>
        </a:defRPr>
      </a:lvl1pPr>
      <a:lvl2pPr marL="742950" indent="-285750" algn="l" rtl="0" eaLnBrk="0" fontAlgn="base" hangingPunct="0">
        <a:spcBef>
          <a:spcPct val="20000"/>
        </a:spcBef>
        <a:spcAft>
          <a:spcPct val="0"/>
        </a:spcAft>
        <a:buChar char="–"/>
        <a:defRPr kumimoji="1" sz="2400">
          <a:solidFill>
            <a:schemeClr val="tx1"/>
          </a:solidFill>
          <a:latin typeface="+mn-lt"/>
          <a:ea typeface="宋体" charset="0"/>
        </a:defRPr>
      </a:lvl2pPr>
      <a:lvl3pPr marL="1143000" indent="-228600" algn="l" rtl="0" eaLnBrk="0" fontAlgn="base" hangingPunct="0">
        <a:spcBef>
          <a:spcPct val="20000"/>
        </a:spcBef>
        <a:spcAft>
          <a:spcPct val="0"/>
        </a:spcAft>
        <a:buChar char="•"/>
        <a:defRPr kumimoji="1" sz="2000">
          <a:solidFill>
            <a:schemeClr val="tx1"/>
          </a:solidFill>
          <a:latin typeface="+mn-lt"/>
          <a:ea typeface="宋体" charset="0"/>
        </a:defRPr>
      </a:lvl3pPr>
      <a:lvl4pPr marL="1600200" indent="-228600" algn="l" rtl="0" eaLnBrk="0" fontAlgn="base" hangingPunct="0">
        <a:spcBef>
          <a:spcPct val="20000"/>
        </a:spcBef>
        <a:spcAft>
          <a:spcPct val="0"/>
        </a:spcAft>
        <a:buChar char="–"/>
        <a:defRPr kumimoji="1" sz="2000">
          <a:solidFill>
            <a:schemeClr val="tx1"/>
          </a:solidFill>
          <a:latin typeface="+mn-lt"/>
          <a:ea typeface="宋体" charset="0"/>
        </a:defRPr>
      </a:lvl4pPr>
      <a:lvl5pPr marL="2057400" indent="-228600" algn="l" rtl="0" eaLnBrk="0" fontAlgn="base" hangingPunct="0">
        <a:spcBef>
          <a:spcPct val="20000"/>
        </a:spcBef>
        <a:spcAft>
          <a:spcPct val="0"/>
        </a:spcAft>
        <a:buChar char="»"/>
        <a:defRPr kumimoji="1" sz="2000">
          <a:solidFill>
            <a:schemeClr val="tx1"/>
          </a:solidFill>
          <a:latin typeface="+mn-lt"/>
          <a:ea typeface="宋体"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03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E7B7DA43-96DB-7E4A-A97B-E0F2190F5788}" type="slidenum">
              <a:rPr lang="zh-CN" altLang="en-US" sz="1400" b="0">
                <a:latin typeface="Times New Roman" panose="02020603050405020304" charset="0"/>
              </a:rPr>
              <a:t>1</a:t>
            </a:fld>
            <a:endParaRPr lang="en-US" altLang="zh-CN" sz="1400" b="0">
              <a:latin typeface="Times New Roman" panose="02020603050405020304" charset="0"/>
            </a:endParaRPr>
          </a:p>
        </p:txBody>
      </p:sp>
      <p:sp>
        <p:nvSpPr>
          <p:cNvPr id="95234" name="Rectangle 2"/>
          <p:cNvSpPr>
            <a:spLocks noGrp="1" noChangeArrowheads="1"/>
          </p:cNvSpPr>
          <p:nvPr>
            <p:ph type="ctrTitle"/>
          </p:nvPr>
        </p:nvSpPr>
        <p:spPr>
          <a:xfrm>
            <a:off x="685800" y="2133600"/>
            <a:ext cx="7772400" cy="1828800"/>
          </a:xfrm>
        </p:spPr>
        <p:txBody>
          <a:bodyPr/>
          <a:lstStyle/>
          <a:p>
            <a:r>
              <a:rPr lang="en-US" altLang="zh-CN" sz="3200" dirty="0">
                <a:ea typeface="宋体" charset="-122"/>
              </a:rPr>
              <a:t>Virtual Memory</a:t>
            </a:r>
            <a:r>
              <a:rPr lang="zh-CN" altLang="en-US" sz="3200" dirty="0">
                <a:ea typeface="宋体" charset="-122"/>
              </a:rPr>
              <a:t> </a:t>
            </a:r>
            <a:r>
              <a:rPr lang="en-US" altLang="zh-CN" sz="3200" dirty="0">
                <a:ea typeface="宋体" charset="-122"/>
              </a:rPr>
              <a:t>(II)</a:t>
            </a:r>
            <a:br>
              <a:rPr lang="en-US" altLang="zh-CN" sz="3200" dirty="0">
                <a:ea typeface="宋体" charset="-122"/>
              </a:rPr>
            </a:br>
            <a:br>
              <a:rPr lang="en-US" altLang="zh-CN" sz="3200" dirty="0">
                <a:ea typeface="宋体" charset="-122"/>
              </a:rPr>
            </a:br>
            <a:r>
              <a:rPr lang="en-US" altLang="zh-CN" sz="3200" dirty="0">
                <a:ea typeface="宋体" charset="-122"/>
              </a:rPr>
              <a:t>Address Translation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Overview</a:t>
            </a:r>
            <a:endParaRPr kumimoji="1" lang="zh-CN" altLang="en-US" dirty="0"/>
          </a:p>
        </p:txBody>
      </p:sp>
      <p:sp>
        <p:nvSpPr>
          <p:cNvPr id="3" name="内容占位符 2"/>
          <p:cNvSpPr>
            <a:spLocks noGrp="1"/>
          </p:cNvSpPr>
          <p:nvPr>
            <p:ph idx="1"/>
          </p:nvPr>
        </p:nvSpPr>
        <p:spPr/>
        <p:txBody>
          <a:bodyPr/>
          <a:lstStyle/>
          <a:p>
            <a:r>
              <a:rPr kumimoji="1" lang="en-US" altLang="zh-CN" dirty="0"/>
              <a:t>Example Translations</a:t>
            </a:r>
          </a:p>
          <a:p>
            <a:pPr lvl="1"/>
            <a:r>
              <a:rPr lang="en-US" altLang="zh-CN" dirty="0"/>
              <a:t>process</a:t>
            </a:r>
            <a:r>
              <a:rPr lang="zh-CN" altLang="en-US" dirty="0"/>
              <a:t>的地址空间是</a:t>
            </a:r>
            <a:r>
              <a:rPr lang="en-US" altLang="zh-CN" dirty="0"/>
              <a:t>4KB</a:t>
            </a:r>
          </a:p>
          <a:p>
            <a:pPr lvl="1"/>
            <a:r>
              <a:rPr lang="zh-CN" altLang="en-US" dirty="0"/>
              <a:t>位于物理地址</a:t>
            </a:r>
            <a:r>
              <a:rPr lang="en-US" altLang="zh-CN" dirty="0"/>
              <a:t>16KB</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10</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581400"/>
            <a:ext cx="6362700" cy="14986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Paging: Faster Translations (TLBs)</a:t>
            </a:r>
            <a:endParaRPr kumimoji="1" lang="zh-CN" altLang="en-US"/>
          </a:p>
        </p:txBody>
      </p:sp>
      <p:sp>
        <p:nvSpPr>
          <p:cNvPr id="3" name="内容占位符 2"/>
          <p:cNvSpPr>
            <a:spLocks noGrp="1"/>
          </p:cNvSpPr>
          <p:nvPr>
            <p:ph idx="1"/>
          </p:nvPr>
        </p:nvSpPr>
        <p:spPr/>
        <p:txBody>
          <a:bodyPr/>
          <a:lstStyle/>
          <a:p>
            <a:r>
              <a:rPr lang="en-US" altLang="zh-CN" dirty="0"/>
              <a:t>A Real TLB Entry</a:t>
            </a:r>
          </a:p>
          <a:p>
            <a:pPr lvl="1"/>
            <a:r>
              <a:rPr lang="en-US" altLang="zh-CN" dirty="0"/>
              <a:t>MIPS</a:t>
            </a:r>
            <a:r>
              <a:rPr lang="zh-CN" altLang="en-US" dirty="0"/>
              <a:t> </a:t>
            </a:r>
            <a:r>
              <a:rPr lang="en-US" altLang="zh-CN" dirty="0"/>
              <a:t>R4000: 32-bit address space, 4KB pages</a:t>
            </a:r>
          </a:p>
          <a:p>
            <a:pPr lvl="1"/>
            <a:r>
              <a:rPr lang="en-US" altLang="zh-CN" dirty="0"/>
              <a:t>Software-managed TLB</a:t>
            </a:r>
          </a:p>
          <a:p>
            <a:pPr lvl="1"/>
            <a:r>
              <a:rPr lang="en-US" altLang="zh-CN" dirty="0"/>
              <a:t>A TLB entry: 64 bits</a:t>
            </a:r>
          </a:p>
          <a:p>
            <a:pPr lvl="1"/>
            <a:r>
              <a:rPr lang="en-US" altLang="zh-CN" dirty="0"/>
              <a:t>VPN: 20-bit, offset: 12-bit</a:t>
            </a:r>
          </a:p>
          <a:p>
            <a:pPr lvl="1"/>
            <a:r>
              <a:rPr lang="zh-CN" altLang="en-US" dirty="0"/>
              <a:t>实际</a:t>
            </a:r>
            <a:r>
              <a:rPr lang="en-US" altLang="zh-CN" dirty="0"/>
              <a:t>VPN 19</a:t>
            </a:r>
            <a:r>
              <a:rPr lang="zh-CN" altLang="en-US" dirty="0"/>
              <a:t>位，因为用户只能用一半，另一半留给</a:t>
            </a:r>
            <a:r>
              <a:rPr lang="en-US" altLang="zh-CN" dirty="0"/>
              <a:t>kernel</a:t>
            </a:r>
          </a:p>
          <a:p>
            <a:pPr lvl="1"/>
            <a:r>
              <a:rPr lang="en-US" altLang="zh-CN" dirty="0"/>
              <a:t>PFN: 24-bit</a:t>
            </a:r>
            <a:r>
              <a:rPr lang="zh-CN" altLang="en-US" dirty="0"/>
              <a:t>，物理内存支持到</a:t>
            </a:r>
            <a:r>
              <a:rPr lang="en-US" altLang="zh-CN" dirty="0"/>
              <a:t>64GB (2</a:t>
            </a:r>
            <a:r>
              <a:rPr lang="en-US" altLang="zh-CN" baseline="30000" dirty="0"/>
              <a:t>24</a:t>
            </a:r>
            <a:r>
              <a:rPr lang="en-US" altLang="zh-CN" dirty="0"/>
              <a:t>B)</a:t>
            </a:r>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100</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28" y="5346151"/>
            <a:ext cx="7747000" cy="826049"/>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Paging: Faster Translations (TLBs)</a:t>
            </a:r>
            <a:endParaRPr kumimoji="1" lang="zh-CN" altLang="en-US"/>
          </a:p>
        </p:txBody>
      </p:sp>
      <p:sp>
        <p:nvSpPr>
          <p:cNvPr id="3" name="内容占位符 2"/>
          <p:cNvSpPr>
            <a:spLocks noGrp="1"/>
          </p:cNvSpPr>
          <p:nvPr>
            <p:ph idx="1"/>
          </p:nvPr>
        </p:nvSpPr>
        <p:spPr/>
        <p:txBody>
          <a:bodyPr/>
          <a:lstStyle/>
          <a:p>
            <a:r>
              <a:rPr lang="en-US" altLang="zh-CN" dirty="0"/>
              <a:t>A Real TLB Entry</a:t>
            </a:r>
          </a:p>
          <a:p>
            <a:pPr lvl="1"/>
            <a:r>
              <a:rPr lang="en-US" altLang="zh-CN" dirty="0"/>
              <a:t>ASID: 8-bit</a:t>
            </a:r>
            <a:r>
              <a:rPr lang="zh-CN" altLang="en-US" dirty="0"/>
              <a:t>，最多</a:t>
            </a:r>
            <a:r>
              <a:rPr lang="en-US" altLang="zh-CN" dirty="0"/>
              <a:t>256</a:t>
            </a:r>
            <a:r>
              <a:rPr lang="zh-CN" altLang="en-US" dirty="0"/>
              <a:t>个进程</a:t>
            </a:r>
            <a:endParaRPr lang="en-US" altLang="zh-CN" dirty="0"/>
          </a:p>
          <a:p>
            <a:pPr lvl="1"/>
            <a:r>
              <a:rPr lang="en-US" altLang="zh-CN" dirty="0"/>
              <a:t>A global bit (G): </a:t>
            </a:r>
            <a:r>
              <a:rPr lang="zh-CN" altLang="en-US" dirty="0"/>
              <a:t>全局共享给所有进程，如果设置，</a:t>
            </a:r>
            <a:r>
              <a:rPr lang="en-US" altLang="zh-CN" dirty="0"/>
              <a:t>ASID</a:t>
            </a:r>
            <a:r>
              <a:rPr lang="zh-CN" altLang="en-US" dirty="0"/>
              <a:t>被忽略</a:t>
            </a:r>
            <a:endParaRPr lang="en-US" altLang="zh-CN" dirty="0"/>
          </a:p>
          <a:p>
            <a:pPr lvl="1"/>
            <a:r>
              <a:rPr lang="en-US" altLang="zh-CN" dirty="0"/>
              <a:t>Coherence bit (C): </a:t>
            </a:r>
            <a:r>
              <a:rPr lang="zh-CN" altLang="en-US" dirty="0"/>
              <a:t>硬件</a:t>
            </a:r>
            <a:r>
              <a:rPr lang="en-US" altLang="zh-CN" dirty="0"/>
              <a:t>cache</a:t>
            </a:r>
            <a:r>
              <a:rPr lang="zh-CN" altLang="en-US" dirty="0"/>
              <a:t>相关</a:t>
            </a:r>
            <a:endParaRPr lang="en-US" altLang="zh-CN" dirty="0"/>
          </a:p>
          <a:p>
            <a:pPr lvl="1"/>
            <a:r>
              <a:rPr lang="en-US" altLang="zh-CN" dirty="0"/>
              <a:t>Dirty bit (D)</a:t>
            </a:r>
          </a:p>
          <a:p>
            <a:pPr lvl="1"/>
            <a:r>
              <a:rPr lang="en-US" altLang="zh-CN" dirty="0"/>
              <a:t>Valid bit (V)</a:t>
            </a:r>
          </a:p>
          <a:p>
            <a:pPr lvl="1"/>
            <a:r>
              <a:rPr lang="zh-CN" altLang="en-US" dirty="0"/>
              <a:t>一般有</a:t>
            </a:r>
            <a:r>
              <a:rPr lang="en-US" altLang="zh-CN" dirty="0"/>
              <a:t>32</a:t>
            </a:r>
            <a:r>
              <a:rPr lang="zh-CN" altLang="en-US" dirty="0"/>
              <a:t>或</a:t>
            </a:r>
            <a:r>
              <a:rPr lang="en-US" altLang="zh-CN" dirty="0"/>
              <a:t>64</a:t>
            </a:r>
            <a:r>
              <a:rPr lang="zh-CN" altLang="en-US" dirty="0"/>
              <a:t>个</a:t>
            </a:r>
            <a:r>
              <a:rPr lang="en-US" altLang="zh-CN" dirty="0"/>
              <a:t>entry</a:t>
            </a:r>
            <a:r>
              <a:rPr lang="zh-CN" altLang="en-US" dirty="0"/>
              <a:t>，少量预留给</a:t>
            </a:r>
            <a:r>
              <a:rPr lang="en-US" altLang="zh-CN" dirty="0"/>
              <a:t>OS</a:t>
            </a:r>
          </a:p>
          <a:p>
            <a:pPr lvl="1"/>
            <a:endParaRPr lang="en-US" altLang="zh-CN" dirty="0"/>
          </a:p>
          <a:p>
            <a:pPr lvl="1"/>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101</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28" y="5346151"/>
            <a:ext cx="7747000" cy="826049"/>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Paging: Faster Translations (TLBs)</a:t>
            </a:r>
            <a:endParaRPr kumimoji="1" lang="zh-CN" altLang="en-US" dirty="0"/>
          </a:p>
        </p:txBody>
      </p:sp>
      <p:sp>
        <p:nvSpPr>
          <p:cNvPr id="3" name="内容占位符 2"/>
          <p:cNvSpPr>
            <a:spLocks noGrp="1"/>
          </p:cNvSpPr>
          <p:nvPr>
            <p:ph idx="1"/>
          </p:nvPr>
        </p:nvSpPr>
        <p:spPr/>
        <p:txBody>
          <a:bodyPr/>
          <a:lstStyle/>
          <a:p>
            <a:r>
              <a:rPr lang="en-US" altLang="zh-CN" dirty="0"/>
              <a:t>A Real TLB Entry</a:t>
            </a:r>
          </a:p>
          <a:p>
            <a:pPr lvl="1"/>
            <a:r>
              <a:rPr lang="zh-CN" altLang="en-US" dirty="0"/>
              <a:t>特权指令，操作</a:t>
            </a:r>
            <a:r>
              <a:rPr lang="en-US" altLang="zh-CN" dirty="0"/>
              <a:t>TLB</a:t>
            </a:r>
          </a:p>
          <a:p>
            <a:pPr lvl="2"/>
            <a:r>
              <a:rPr lang="en-US" altLang="zh-CN" dirty="0"/>
              <a:t>TLBP: </a:t>
            </a:r>
            <a:r>
              <a:rPr lang="zh-CN" altLang="en-US" dirty="0"/>
              <a:t>看</a:t>
            </a:r>
            <a:r>
              <a:rPr lang="en-US" altLang="zh-CN" dirty="0"/>
              <a:t>TLB</a:t>
            </a:r>
            <a:r>
              <a:rPr lang="zh-CN" altLang="en-US" dirty="0"/>
              <a:t>中是否存在一个特定的</a:t>
            </a:r>
            <a:r>
              <a:rPr lang="en-US" altLang="zh-CN"/>
              <a:t>translation</a:t>
            </a:r>
            <a:endParaRPr lang="en-US" altLang="zh-CN" dirty="0"/>
          </a:p>
          <a:p>
            <a:pPr lvl="2"/>
            <a:r>
              <a:rPr lang="en-US" altLang="zh-CN" dirty="0"/>
              <a:t>TLBR: </a:t>
            </a:r>
            <a:r>
              <a:rPr lang="zh-CN" altLang="en-US" dirty="0"/>
              <a:t>将一个</a:t>
            </a:r>
            <a:r>
              <a:rPr lang="en-US" altLang="zh-CN" dirty="0"/>
              <a:t>TLB</a:t>
            </a:r>
            <a:r>
              <a:rPr lang="zh-CN" altLang="en-US" dirty="0"/>
              <a:t> </a:t>
            </a:r>
            <a:r>
              <a:rPr lang="en-US" altLang="zh-CN" dirty="0"/>
              <a:t>entry</a:t>
            </a:r>
            <a:r>
              <a:rPr lang="zh-CN" altLang="en-US" dirty="0"/>
              <a:t>读到寄存器</a:t>
            </a:r>
            <a:endParaRPr lang="en-US" altLang="zh-CN" dirty="0"/>
          </a:p>
          <a:p>
            <a:pPr lvl="2"/>
            <a:r>
              <a:rPr lang="en-US" altLang="zh-CN" dirty="0"/>
              <a:t>TLBWI: </a:t>
            </a:r>
            <a:r>
              <a:rPr lang="zh-CN" altLang="en-US" dirty="0"/>
              <a:t>写入一个</a:t>
            </a:r>
            <a:r>
              <a:rPr lang="en-US" altLang="zh-CN" dirty="0"/>
              <a:t>TLB entry</a:t>
            </a:r>
          </a:p>
          <a:p>
            <a:pPr lvl="2"/>
            <a:r>
              <a:rPr lang="en-US" altLang="zh-CN" dirty="0"/>
              <a:t>TLBWR: </a:t>
            </a:r>
            <a:r>
              <a:rPr lang="zh-CN" altLang="en-US" dirty="0"/>
              <a:t>随机替换一个</a:t>
            </a:r>
            <a:r>
              <a:rPr lang="en-US" altLang="zh-CN" dirty="0"/>
              <a:t>TLB entry</a:t>
            </a:r>
          </a:p>
          <a:p>
            <a:pPr lvl="1"/>
            <a:endParaRPr lang="en-US" altLang="zh-CN" dirty="0"/>
          </a:p>
          <a:p>
            <a:pPr lvl="1"/>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102</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28" y="5346151"/>
            <a:ext cx="7747000" cy="826049"/>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Paging: Faster Translations (TLBs)</a:t>
            </a:r>
            <a:endParaRPr kumimoji="1" lang="zh-CN" altLang="en-US" dirty="0"/>
          </a:p>
        </p:txBody>
      </p:sp>
      <p:sp>
        <p:nvSpPr>
          <p:cNvPr id="3" name="内容占位符 2"/>
          <p:cNvSpPr>
            <a:spLocks noGrp="1"/>
          </p:cNvSpPr>
          <p:nvPr>
            <p:ph idx="1"/>
          </p:nvPr>
        </p:nvSpPr>
        <p:spPr/>
        <p:txBody>
          <a:bodyPr/>
          <a:lstStyle/>
          <a:p>
            <a:r>
              <a:rPr lang="tr-TR" altLang="zh-CN" dirty="0"/>
              <a:t>RAM ISN’T ALWAYS RAM (CULLER’S LAW)</a:t>
            </a:r>
          </a:p>
          <a:p>
            <a:pPr lvl="1"/>
            <a:r>
              <a:rPr lang="tr-TR" altLang="zh-CN" dirty="0"/>
              <a:t>R</a:t>
            </a:r>
            <a:r>
              <a:rPr lang="en-US" altLang="zh-CN" dirty="0" err="1"/>
              <a:t>andom</a:t>
            </a:r>
            <a:r>
              <a:rPr lang="en-US" altLang="zh-CN" dirty="0"/>
              <a:t>-access memory (RAM)</a:t>
            </a:r>
            <a:r>
              <a:rPr lang="zh-CN" altLang="en-US" dirty="0"/>
              <a:t>，理论上访问各地址的速度一样</a:t>
            </a:r>
            <a:endParaRPr lang="en-US" altLang="zh-CN" dirty="0"/>
          </a:p>
          <a:p>
            <a:pPr lvl="1"/>
            <a:r>
              <a:rPr lang="zh-CN" altLang="en-US" dirty="0"/>
              <a:t>但实际上因为有</a:t>
            </a:r>
            <a:r>
              <a:rPr lang="en-US" altLang="zh-CN" dirty="0"/>
              <a:t>cache</a:t>
            </a:r>
            <a:r>
              <a:rPr lang="zh-CN" altLang="en-US" dirty="0"/>
              <a:t>、</a:t>
            </a:r>
            <a:r>
              <a:rPr lang="en-US" altLang="zh-CN" dirty="0"/>
              <a:t>TLB</a:t>
            </a:r>
            <a:r>
              <a:rPr lang="zh-CN" altLang="en-US" dirty="0"/>
              <a:t>的存在，访问不同地址的速度差距可能很大</a:t>
            </a:r>
            <a:endParaRPr lang="tr-TR" altLang="zh-CN" dirty="0"/>
          </a:p>
          <a:p>
            <a:pPr lvl="1"/>
            <a:r>
              <a:rPr kumimoji="1" lang="zh-CN" altLang="en-US" dirty="0"/>
              <a:t>所以，</a:t>
            </a:r>
            <a:r>
              <a:rPr lang="en-US" altLang="zh-CN" b="1" dirty="0"/>
              <a:t>RAM isn’t always RAM </a:t>
            </a:r>
            <a:endParaRPr lang="en-US" altLang="zh-CN"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103</a:t>
            </a:fld>
            <a:endParaRPr lang="en-US" altLang="zh-C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标题 1"/>
          <p:cNvSpPr>
            <a:spLocks noGrp="1"/>
          </p:cNvSpPr>
          <p:nvPr>
            <p:ph type="title"/>
          </p:nvPr>
        </p:nvSpPr>
        <p:spPr/>
        <p:txBody>
          <a:bodyPr/>
          <a:lstStyle/>
          <a:p>
            <a:r>
              <a:rPr kumimoji="1" lang="zh-CN" altLang="en-US">
                <a:ea typeface="宋体" charset="-122"/>
              </a:rPr>
              <a:t>进程与地址翻译</a:t>
            </a:r>
          </a:p>
        </p:txBody>
      </p:sp>
      <p:sp>
        <p:nvSpPr>
          <p:cNvPr id="168962" name="内容占位符 2"/>
          <p:cNvSpPr>
            <a:spLocks noGrp="1"/>
          </p:cNvSpPr>
          <p:nvPr>
            <p:ph idx="1"/>
          </p:nvPr>
        </p:nvSpPr>
        <p:spPr/>
        <p:txBody>
          <a:bodyPr/>
          <a:lstStyle/>
          <a:p>
            <a:r>
              <a:rPr lang="en-US" altLang="zh-CN" sz="2400">
                <a:ea typeface="宋体" charset="-122"/>
              </a:rPr>
              <a:t>(Linux)</a:t>
            </a:r>
            <a:r>
              <a:rPr lang="zh-CN" altLang="en-US" sz="2400">
                <a:ea typeface="宋体" charset="-122"/>
              </a:rPr>
              <a:t>每个进程有自己的虚拟地址空间</a:t>
            </a:r>
            <a:endParaRPr lang="en-US" altLang="zh-CN" sz="2400">
              <a:ea typeface="宋体" charset="-122"/>
            </a:endParaRPr>
          </a:p>
          <a:p>
            <a:pPr lvl="1"/>
            <a:r>
              <a:rPr lang="zh-CN" altLang="en-US" sz="2000">
                <a:ea typeface="宋体" charset="-122"/>
              </a:rPr>
              <a:t>两个进程可能同一个虚拟地址</a:t>
            </a:r>
            <a:endParaRPr lang="en-US" altLang="zh-CN" sz="2000">
              <a:ea typeface="宋体" charset="-122"/>
            </a:endParaRPr>
          </a:p>
          <a:p>
            <a:r>
              <a:rPr lang="zh-CN" altLang="en-US" sz="2400">
                <a:ea typeface="宋体" charset="-122"/>
              </a:rPr>
              <a:t>页表</a:t>
            </a:r>
            <a:endParaRPr lang="en-US" altLang="zh-CN" sz="2400">
              <a:ea typeface="宋体" charset="-122"/>
            </a:endParaRPr>
          </a:p>
          <a:p>
            <a:pPr lvl="1"/>
            <a:r>
              <a:rPr lang="zh-CN" altLang="en-US" sz="2000">
                <a:ea typeface="宋体" charset="-122"/>
              </a:rPr>
              <a:t>每个进程自己独立的页表（不同的内存区域）</a:t>
            </a:r>
            <a:endParaRPr lang="en-US" altLang="zh-CN" sz="2000">
              <a:ea typeface="宋体" charset="-122"/>
            </a:endParaRPr>
          </a:p>
          <a:p>
            <a:pPr lvl="1"/>
            <a:r>
              <a:rPr lang="en-US" altLang="zh-CN" sz="2000">
                <a:ea typeface="宋体" charset="-122"/>
              </a:rPr>
              <a:t>MMU</a:t>
            </a:r>
            <a:r>
              <a:rPr lang="zh-CN" altLang="en-US" sz="2000">
                <a:ea typeface="宋体" charset="-122"/>
              </a:rPr>
              <a:t>要知道进程号</a:t>
            </a:r>
            <a:r>
              <a:rPr lang="en-US" altLang="zh-CN" sz="2000">
                <a:ea typeface="宋体" charset="-122"/>
              </a:rPr>
              <a:t>(PID)</a:t>
            </a:r>
            <a:r>
              <a:rPr lang="zh-CN" altLang="en-US" sz="2000">
                <a:ea typeface="宋体" charset="-122"/>
              </a:rPr>
              <a:t>，才能找到对应的页表</a:t>
            </a:r>
            <a:endParaRPr lang="en-US" altLang="zh-CN" sz="2000">
              <a:ea typeface="宋体" charset="-122"/>
            </a:endParaRPr>
          </a:p>
          <a:p>
            <a:pPr lvl="1"/>
            <a:r>
              <a:rPr lang="zh-CN" altLang="en-US" sz="2000">
                <a:ea typeface="宋体" charset="-122"/>
              </a:rPr>
              <a:t>所以</a:t>
            </a:r>
            <a:r>
              <a:rPr lang="en-US" altLang="zh-CN" sz="2000">
                <a:ea typeface="宋体" charset="-122"/>
              </a:rPr>
              <a:t>MMU</a:t>
            </a:r>
            <a:r>
              <a:rPr lang="zh-CN" altLang="en-US" sz="2000">
                <a:ea typeface="宋体" charset="-122"/>
              </a:rPr>
              <a:t>是硬件加速页表的访问，但页表内存需要</a:t>
            </a:r>
            <a:r>
              <a:rPr lang="en-US" altLang="zh-CN" sz="2000">
                <a:ea typeface="宋体" charset="-122"/>
              </a:rPr>
              <a:t>OS</a:t>
            </a:r>
            <a:r>
              <a:rPr lang="zh-CN" altLang="en-US" sz="2000">
                <a:ea typeface="宋体" charset="-122"/>
              </a:rPr>
              <a:t>去管理，因为进程是</a:t>
            </a:r>
            <a:r>
              <a:rPr lang="en-US" altLang="zh-CN" sz="2000">
                <a:ea typeface="宋体" charset="-122"/>
              </a:rPr>
              <a:t>OS</a:t>
            </a:r>
            <a:r>
              <a:rPr lang="zh-CN" altLang="en-US" sz="2000">
                <a:ea typeface="宋体" charset="-122"/>
              </a:rPr>
              <a:t>下才有的概念（对于</a:t>
            </a:r>
            <a:r>
              <a:rPr lang="en-US" altLang="zh-CN" sz="2000">
                <a:ea typeface="宋体" charset="-122"/>
              </a:rPr>
              <a:t>MMU</a:t>
            </a:r>
            <a:r>
              <a:rPr lang="zh-CN" altLang="en-US" sz="2000">
                <a:ea typeface="宋体" charset="-122"/>
              </a:rPr>
              <a:t>只是</a:t>
            </a:r>
            <a:r>
              <a:rPr lang="en-US" altLang="zh-CN" sz="2000">
                <a:ea typeface="宋体" charset="-122"/>
              </a:rPr>
              <a:t>ID-&gt;</a:t>
            </a:r>
            <a:r>
              <a:rPr lang="zh-CN" altLang="en-US" sz="2000">
                <a:ea typeface="宋体" charset="-122"/>
              </a:rPr>
              <a:t>页表这样多个页表的行为模式，不需要知道进程的概念）</a:t>
            </a:r>
            <a:endParaRPr lang="en-US" altLang="zh-CN" sz="2000">
              <a:ea typeface="宋体" charset="-122"/>
            </a:endParaRPr>
          </a:p>
        </p:txBody>
      </p:sp>
      <p:sp>
        <p:nvSpPr>
          <p:cNvPr id="168963" name="幻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3A59284E-4989-734F-AAB0-5151EEA48615}" type="slidenum">
              <a:rPr lang="zh-CN" altLang="en-US" sz="1400" b="0">
                <a:latin typeface="Times New Roman" panose="02020603050405020304" charset="0"/>
              </a:rPr>
              <a:t>104</a:t>
            </a:fld>
            <a:endParaRPr lang="en-US" altLang="zh-CN" sz="1400" b="0">
              <a:latin typeface="Times New Roman" panose="020206030504050203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标题 1"/>
          <p:cNvSpPr>
            <a:spLocks noGrp="1"/>
          </p:cNvSpPr>
          <p:nvPr>
            <p:ph type="title"/>
          </p:nvPr>
        </p:nvSpPr>
        <p:spPr/>
        <p:txBody>
          <a:bodyPr/>
          <a:lstStyle/>
          <a:p>
            <a:r>
              <a:rPr kumimoji="1" lang="zh-CN" altLang="en-US">
                <a:ea typeface="宋体" charset="-122"/>
              </a:rPr>
              <a:t>进程与地址翻译</a:t>
            </a:r>
          </a:p>
        </p:txBody>
      </p:sp>
      <p:sp>
        <p:nvSpPr>
          <p:cNvPr id="169986" name="内容占位符 2"/>
          <p:cNvSpPr>
            <a:spLocks noGrp="1"/>
          </p:cNvSpPr>
          <p:nvPr>
            <p:ph idx="1"/>
          </p:nvPr>
        </p:nvSpPr>
        <p:spPr/>
        <p:txBody>
          <a:bodyPr/>
          <a:lstStyle/>
          <a:p>
            <a:r>
              <a:rPr lang="en-US" altLang="zh-CN" dirty="0">
                <a:ea typeface="宋体" charset="-122"/>
              </a:rPr>
              <a:t>TLB</a:t>
            </a:r>
          </a:p>
          <a:p>
            <a:pPr lvl="1"/>
            <a:r>
              <a:rPr lang="zh-CN" altLang="en-US" dirty="0">
                <a:ea typeface="宋体" charset="-122"/>
              </a:rPr>
              <a:t>两个进程可能在有冲突：</a:t>
            </a:r>
            <a:r>
              <a:rPr lang="en-US" altLang="zh-CN" dirty="0" err="1">
                <a:ea typeface="宋体" charset="-122"/>
              </a:rPr>
              <a:t>Va</a:t>
            </a:r>
            <a:r>
              <a:rPr lang="en-US" altLang="zh-CN" dirty="0">
                <a:ea typeface="宋体" charset="-122"/>
              </a:rPr>
              <a:t>-&gt;Pa,</a:t>
            </a:r>
            <a:r>
              <a:rPr lang="zh-CN" altLang="en-US" dirty="0">
                <a:ea typeface="宋体" charset="-122"/>
              </a:rPr>
              <a:t> </a:t>
            </a:r>
            <a:r>
              <a:rPr lang="en-US" altLang="zh-CN" dirty="0" err="1">
                <a:ea typeface="宋体" charset="-122"/>
              </a:rPr>
              <a:t>Va</a:t>
            </a:r>
            <a:r>
              <a:rPr lang="en-US" altLang="zh-CN" dirty="0">
                <a:ea typeface="宋体" charset="-122"/>
              </a:rPr>
              <a:t>-&gt;Pb</a:t>
            </a:r>
            <a:r>
              <a:rPr lang="zh-CN" altLang="en-US" dirty="0">
                <a:ea typeface="宋体" charset="-122"/>
              </a:rPr>
              <a:t>（不同进程的虚拟地址都是</a:t>
            </a:r>
            <a:r>
              <a:rPr lang="en-US" altLang="zh-CN" dirty="0" err="1">
                <a:ea typeface="宋体" charset="-122"/>
              </a:rPr>
              <a:t>Va</a:t>
            </a:r>
            <a:r>
              <a:rPr lang="zh-CN" altLang="en-US" dirty="0">
                <a:ea typeface="宋体" charset="-122"/>
              </a:rPr>
              <a:t>，但对应的物理地址不同）</a:t>
            </a:r>
            <a:endParaRPr lang="en-US" altLang="zh-CN" dirty="0">
              <a:ea typeface="宋体" charset="-122"/>
            </a:endParaRPr>
          </a:p>
          <a:p>
            <a:pPr lvl="1"/>
            <a:r>
              <a:rPr lang="zh-CN" altLang="en-US" dirty="0">
                <a:ea typeface="宋体" charset="-122"/>
              </a:rPr>
              <a:t>没问题，但性能不佳的方案</a:t>
            </a:r>
            <a:endParaRPr lang="en-US" altLang="zh-CN" dirty="0">
              <a:ea typeface="宋体" charset="-122"/>
            </a:endParaRPr>
          </a:p>
          <a:p>
            <a:pPr lvl="2"/>
            <a:r>
              <a:rPr lang="zh-CN" altLang="en-US" dirty="0">
                <a:ea typeface="宋体" charset="-122"/>
              </a:rPr>
              <a:t>进程</a:t>
            </a:r>
            <a:r>
              <a:rPr lang="en-US" altLang="zh-CN" dirty="0">
                <a:ea typeface="宋体" charset="-122"/>
              </a:rPr>
              <a:t>B</a:t>
            </a:r>
            <a:r>
              <a:rPr lang="zh-CN" altLang="en-US" dirty="0">
                <a:ea typeface="宋体" charset="-122"/>
              </a:rPr>
              <a:t>切到进程</a:t>
            </a:r>
            <a:r>
              <a:rPr lang="en-US" altLang="zh-CN" dirty="0">
                <a:ea typeface="宋体" charset="-122"/>
              </a:rPr>
              <a:t>A</a:t>
            </a:r>
            <a:r>
              <a:rPr lang="zh-CN" altLang="en-US" dirty="0">
                <a:ea typeface="宋体" charset="-122"/>
              </a:rPr>
              <a:t>，</a:t>
            </a:r>
            <a:r>
              <a:rPr lang="en-US" altLang="zh-CN" dirty="0">
                <a:ea typeface="宋体" charset="-122"/>
              </a:rPr>
              <a:t>invalidate</a:t>
            </a:r>
            <a:r>
              <a:rPr lang="zh-CN" altLang="en-US" dirty="0">
                <a:ea typeface="宋体" charset="-122"/>
              </a:rPr>
              <a:t> </a:t>
            </a:r>
            <a:r>
              <a:rPr lang="en-US" altLang="zh-CN" dirty="0">
                <a:ea typeface="宋体" charset="-122"/>
              </a:rPr>
              <a:t>TLB</a:t>
            </a:r>
            <a:r>
              <a:rPr lang="zh-CN" altLang="en-US" dirty="0">
                <a:ea typeface="宋体" charset="-122"/>
              </a:rPr>
              <a:t>中所有条目，从头开始</a:t>
            </a:r>
            <a:endParaRPr lang="en-US" altLang="zh-CN" dirty="0">
              <a:ea typeface="宋体" charset="-122"/>
            </a:endParaRPr>
          </a:p>
          <a:p>
            <a:pPr lvl="2"/>
            <a:r>
              <a:rPr lang="zh-CN" altLang="en-US" dirty="0">
                <a:ea typeface="宋体" charset="-122"/>
              </a:rPr>
              <a:t>再换回</a:t>
            </a:r>
            <a:r>
              <a:rPr lang="en-US" altLang="zh-CN" dirty="0">
                <a:ea typeface="宋体" charset="-122"/>
              </a:rPr>
              <a:t>B</a:t>
            </a:r>
            <a:r>
              <a:rPr lang="zh-CN" altLang="en-US" dirty="0">
                <a:ea typeface="宋体" charset="-122"/>
              </a:rPr>
              <a:t>，没有</a:t>
            </a:r>
            <a:r>
              <a:rPr lang="en-US" altLang="zh-CN" dirty="0">
                <a:ea typeface="宋体" charset="-122"/>
              </a:rPr>
              <a:t>cache</a:t>
            </a:r>
            <a:r>
              <a:rPr lang="zh-CN" altLang="en-US" dirty="0">
                <a:ea typeface="宋体" charset="-122"/>
              </a:rPr>
              <a:t>，实际映射关系不变</a:t>
            </a:r>
            <a:endParaRPr lang="en-US" altLang="zh-CN" dirty="0">
              <a:ea typeface="宋体" charset="-122"/>
            </a:endParaRPr>
          </a:p>
          <a:p>
            <a:pPr lvl="1"/>
            <a:r>
              <a:rPr lang="en-US" altLang="zh-CN" dirty="0">
                <a:ea typeface="宋体" charset="-122"/>
              </a:rPr>
              <a:t>ASID</a:t>
            </a:r>
            <a:r>
              <a:rPr lang="zh-CN" altLang="en-US" dirty="0">
                <a:ea typeface="宋体" charset="-122"/>
              </a:rPr>
              <a:t>（</a:t>
            </a:r>
            <a:r>
              <a:rPr lang="en-US" altLang="zh-CN" dirty="0">
                <a:ea typeface="宋体" charset="-122"/>
              </a:rPr>
              <a:t>Address</a:t>
            </a:r>
            <a:r>
              <a:rPr lang="zh-CN" altLang="en-US" dirty="0">
                <a:ea typeface="宋体" charset="-122"/>
              </a:rPr>
              <a:t> </a:t>
            </a:r>
            <a:r>
              <a:rPr lang="en-US" altLang="zh-CN" dirty="0">
                <a:ea typeface="宋体" charset="-122"/>
              </a:rPr>
              <a:t>Space</a:t>
            </a:r>
            <a:r>
              <a:rPr lang="zh-CN" altLang="en-US" dirty="0">
                <a:ea typeface="宋体" charset="-122"/>
              </a:rPr>
              <a:t> </a:t>
            </a:r>
            <a:r>
              <a:rPr lang="en-US" altLang="zh-CN" dirty="0">
                <a:ea typeface="宋体" charset="-122"/>
              </a:rPr>
              <a:t>ID</a:t>
            </a:r>
            <a:r>
              <a:rPr lang="zh-CN" altLang="en-US" dirty="0">
                <a:ea typeface="宋体" charset="-122"/>
              </a:rPr>
              <a:t>）</a:t>
            </a:r>
          </a:p>
          <a:p>
            <a:pPr lvl="2"/>
            <a:r>
              <a:rPr lang="zh-CN" altLang="en-US" dirty="0">
                <a:ea typeface="宋体" charset="-122"/>
              </a:rPr>
              <a:t>每个进程一个</a:t>
            </a:r>
            <a:r>
              <a:rPr lang="en-US" altLang="zh-CN" dirty="0">
                <a:ea typeface="宋体" charset="-122"/>
              </a:rPr>
              <a:t>ASID</a:t>
            </a:r>
            <a:r>
              <a:rPr lang="zh-CN" altLang="en-US" dirty="0">
                <a:ea typeface="宋体" charset="-122"/>
              </a:rPr>
              <a:t>，真的索引信息是</a:t>
            </a:r>
            <a:r>
              <a:rPr lang="en-US" altLang="zh-CN" dirty="0">
                <a:ea typeface="宋体" charset="-122"/>
              </a:rPr>
              <a:t>ASID+VPN</a:t>
            </a:r>
            <a:r>
              <a:rPr lang="zh-CN" altLang="en-US" dirty="0">
                <a:ea typeface="宋体" charset="-122"/>
              </a:rPr>
              <a:t>  </a:t>
            </a:r>
          </a:p>
        </p:txBody>
      </p:sp>
      <p:sp>
        <p:nvSpPr>
          <p:cNvPr id="169987" name="幻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61728BAE-3CB7-CA46-856F-B2B7BAE9B923}" type="slidenum">
              <a:rPr lang="zh-CN" altLang="en-US" sz="1400" b="0">
                <a:latin typeface="Times New Roman" panose="02020603050405020304" charset="0"/>
              </a:rPr>
              <a:t>105</a:t>
            </a:fld>
            <a:endParaRPr lang="en-US" altLang="zh-CN" sz="1400" b="0">
              <a:latin typeface="Times New Roman" panose="020206030504050203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03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E7B7DA43-96DB-7E4A-A97B-E0F2190F5788}" type="slidenum">
              <a:rPr lang="zh-CN" altLang="en-US" sz="1400" b="0">
                <a:latin typeface="Times New Roman" panose="02020603050405020304" charset="0"/>
              </a:rPr>
              <a:t>106</a:t>
            </a:fld>
            <a:endParaRPr lang="en-US" altLang="zh-CN" sz="1400" b="0">
              <a:latin typeface="Times New Roman" panose="02020603050405020304" charset="0"/>
            </a:endParaRPr>
          </a:p>
        </p:txBody>
      </p:sp>
      <p:sp>
        <p:nvSpPr>
          <p:cNvPr id="95234" name="Rectangle 2"/>
          <p:cNvSpPr>
            <a:spLocks noGrp="1" noChangeArrowheads="1"/>
          </p:cNvSpPr>
          <p:nvPr>
            <p:ph type="ctrTitle"/>
          </p:nvPr>
        </p:nvSpPr>
        <p:spPr>
          <a:xfrm>
            <a:off x="685800" y="2133600"/>
            <a:ext cx="7772400" cy="1828800"/>
          </a:xfrm>
        </p:spPr>
        <p:txBody>
          <a:bodyPr/>
          <a:lstStyle/>
          <a:p>
            <a:r>
              <a:rPr lang="en-US" altLang="zh-CN" sz="3200" dirty="0"/>
              <a:t>Paging: Smaller Tables </a:t>
            </a:r>
            <a:endParaRPr lang="en-US" altLang="zh-CN" sz="3200" dirty="0">
              <a:ea typeface="宋体"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zh-CN" altLang="en-US" dirty="0"/>
              <a:t>回顾</a:t>
            </a:r>
            <a:r>
              <a:rPr lang="en-US" altLang="zh-CN" dirty="0"/>
              <a:t>Paging</a:t>
            </a:r>
            <a:r>
              <a:rPr lang="zh-CN" altLang="en-US" dirty="0"/>
              <a:t>方案的两个问题：</a:t>
            </a:r>
            <a:endParaRPr lang="en-US" altLang="zh-CN" dirty="0"/>
          </a:p>
          <a:p>
            <a:pPr lvl="1"/>
            <a:r>
              <a:rPr kumimoji="1" lang="zh-CN" altLang="en-US" dirty="0"/>
              <a:t>速度慢（</a:t>
            </a:r>
            <a:r>
              <a:rPr kumimoji="1" lang="en-US" altLang="zh-CN" dirty="0"/>
              <a:t>TLB</a:t>
            </a:r>
            <a:r>
              <a:rPr kumimoji="1" lang="zh-CN" altLang="en-US" dirty="0"/>
              <a:t>加速）</a:t>
            </a:r>
            <a:endParaRPr kumimoji="1" lang="en-US" altLang="zh-CN" dirty="0"/>
          </a:p>
          <a:p>
            <a:pPr lvl="1"/>
            <a:r>
              <a:rPr lang="zh-CN" altLang="en-US" dirty="0"/>
              <a:t>占用内存空间大（？）</a:t>
            </a:r>
            <a:endParaRPr lang="en-US" altLang="zh-CN" dirty="0"/>
          </a:p>
          <a:p>
            <a:pPr lvl="2"/>
            <a:r>
              <a:rPr kumimoji="1" lang="en-US" altLang="zh-CN" dirty="0"/>
              <a:t>32-bit address space, 4KB pages, 4-byte page-table entry</a:t>
            </a:r>
          </a:p>
          <a:p>
            <a:pPr lvl="2"/>
            <a:r>
              <a:rPr lang="zh-CN" altLang="en-US" dirty="0"/>
              <a:t>一个进程：</a:t>
            </a:r>
            <a:r>
              <a:rPr lang="en-US" altLang="zh-CN" dirty="0"/>
              <a:t>1M</a:t>
            </a:r>
            <a:r>
              <a:rPr lang="zh-CN" altLang="en-US" dirty="0"/>
              <a:t>*</a:t>
            </a:r>
            <a:r>
              <a:rPr lang="en-US" altLang="zh-CN" dirty="0"/>
              <a:t>4B=4MB</a:t>
            </a:r>
          </a:p>
          <a:p>
            <a:pPr lvl="2"/>
            <a:r>
              <a:rPr kumimoji="1" lang="en-US" altLang="zh-CN" dirty="0"/>
              <a:t>100</a:t>
            </a:r>
            <a:r>
              <a:rPr kumimoji="1" lang="zh-CN" altLang="en-US" dirty="0"/>
              <a:t>个并发进程：</a:t>
            </a:r>
            <a:r>
              <a:rPr kumimoji="1" lang="en-US" altLang="zh-CN" dirty="0"/>
              <a:t>400MB</a:t>
            </a:r>
          </a:p>
          <a:p>
            <a:pPr lvl="2"/>
            <a:endParaRPr lang="en-US" altLang="zh-CN" dirty="0"/>
          </a:p>
          <a:p>
            <a:pPr lvl="2"/>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107</a:t>
            </a:fld>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E959981D-49FA-104F-A3AC-F6D15E349F9E}" type="slidenum">
              <a:rPr lang="zh-CN" altLang="en-US" sz="1400" b="0">
                <a:latin typeface="Times New Roman" panose="02020603050405020304" charset="0"/>
              </a:rPr>
              <a:t>108</a:t>
            </a:fld>
            <a:endParaRPr lang="en-US" altLang="zh-CN" sz="1400" b="0">
              <a:latin typeface="Times New Roman" panose="02020603050405020304" charset="0"/>
            </a:endParaRPr>
          </a:p>
        </p:txBody>
      </p:sp>
      <p:sp>
        <p:nvSpPr>
          <p:cNvPr id="171010" name="Rectangle 2"/>
          <p:cNvSpPr>
            <a:spLocks noGrp="1" noChangeArrowheads="1"/>
          </p:cNvSpPr>
          <p:nvPr>
            <p:ph type="title"/>
          </p:nvPr>
        </p:nvSpPr>
        <p:spPr/>
        <p:txBody>
          <a:bodyPr/>
          <a:lstStyle/>
          <a:p>
            <a:r>
              <a:rPr lang="en-US" altLang="zh-CN" dirty="0"/>
              <a:t>Paging: Smaller Tables </a:t>
            </a:r>
            <a:endParaRPr lang="en-US" altLang="zh-CN" dirty="0">
              <a:ea typeface="宋体" charset="-122"/>
            </a:endParaRPr>
          </a:p>
        </p:txBody>
      </p:sp>
      <p:sp>
        <p:nvSpPr>
          <p:cNvPr id="171011" name="Rectangle 3"/>
          <p:cNvSpPr>
            <a:spLocks noGrp="1" noChangeArrowheads="1"/>
          </p:cNvSpPr>
          <p:nvPr>
            <p:ph type="body" idx="1"/>
          </p:nvPr>
        </p:nvSpPr>
        <p:spPr>
          <a:xfrm>
            <a:off x="457200" y="1600200"/>
            <a:ext cx="7620000" cy="4419600"/>
          </a:xfrm>
        </p:spPr>
        <p:txBody>
          <a:bodyPr/>
          <a:lstStyle/>
          <a:p>
            <a:r>
              <a:rPr kumimoji="0" lang="en-US" altLang="zh-CN" dirty="0">
                <a:ea typeface="宋体" charset="-122"/>
              </a:rPr>
              <a:t>Given:</a:t>
            </a:r>
          </a:p>
          <a:p>
            <a:pPr lvl="1"/>
            <a:r>
              <a:rPr kumimoji="0" lang="en-US" altLang="zh-CN" dirty="0">
                <a:ea typeface="宋体" charset="-122"/>
              </a:rPr>
              <a:t>X86: 32-bit address space </a:t>
            </a:r>
            <a:br>
              <a:rPr kumimoji="0" lang="en-US" altLang="zh-CN" dirty="0">
                <a:ea typeface="宋体" charset="-122"/>
              </a:rPr>
            </a:br>
            <a:r>
              <a:rPr kumimoji="0" lang="en-US" altLang="zh-CN" dirty="0">
                <a:ea typeface="宋体" charset="-122"/>
              </a:rPr>
              <a:t>         4KB (2</a:t>
            </a:r>
            <a:r>
              <a:rPr kumimoji="0" lang="en-US" altLang="zh-CN" baseline="30000" dirty="0">
                <a:ea typeface="宋体" charset="-122"/>
              </a:rPr>
              <a:t>12</a:t>
            </a:r>
            <a:r>
              <a:rPr kumimoji="0" lang="en-US" altLang="zh-CN" dirty="0">
                <a:ea typeface="宋体" charset="-122"/>
              </a:rPr>
              <a:t>) page size, 4-byte PTE </a:t>
            </a:r>
          </a:p>
          <a:p>
            <a:pPr lvl="1"/>
            <a:r>
              <a:rPr kumimoji="0" lang="en-US" altLang="zh-CN" dirty="0">
                <a:ea typeface="宋体" charset="-122"/>
              </a:rPr>
              <a:t>X86-64: 48-bit address space </a:t>
            </a:r>
            <a:br>
              <a:rPr kumimoji="0" lang="en-US" altLang="zh-CN" dirty="0">
                <a:ea typeface="宋体" charset="-122"/>
              </a:rPr>
            </a:br>
            <a:r>
              <a:rPr kumimoji="0" lang="en-US" altLang="zh-CN" dirty="0">
                <a:ea typeface="宋体" charset="-122"/>
              </a:rPr>
              <a:t>              4KB (2</a:t>
            </a:r>
            <a:r>
              <a:rPr kumimoji="0" lang="en-US" altLang="zh-CN" baseline="30000" dirty="0">
                <a:ea typeface="宋体" charset="-122"/>
              </a:rPr>
              <a:t>12</a:t>
            </a:r>
            <a:r>
              <a:rPr kumimoji="0" lang="en-US" altLang="zh-CN" dirty="0">
                <a:ea typeface="宋体" charset="-122"/>
              </a:rPr>
              <a:t>) page size,  8-byte PTE</a:t>
            </a:r>
            <a:endParaRPr kumimoji="0" lang="en-US" altLang="zh-CN" sz="2000" dirty="0">
              <a:ea typeface="宋体" charset="-122"/>
            </a:endParaRPr>
          </a:p>
          <a:p>
            <a:r>
              <a:rPr kumimoji="0" lang="en-US" altLang="zh-CN" dirty="0">
                <a:ea typeface="宋体" charset="-122"/>
              </a:rPr>
              <a:t>Problem:</a:t>
            </a:r>
          </a:p>
          <a:p>
            <a:pPr lvl="1"/>
            <a:r>
              <a:rPr kumimoji="0" lang="en-US" altLang="zh-CN" dirty="0">
                <a:ea typeface="宋体" charset="-122"/>
              </a:rPr>
              <a:t>X86: Would need a </a:t>
            </a:r>
            <a:r>
              <a:rPr kumimoji="0" lang="en-US" altLang="zh-CN" dirty="0">
                <a:solidFill>
                  <a:srgbClr val="FF0000"/>
                </a:solidFill>
                <a:ea typeface="宋体" charset="-122"/>
              </a:rPr>
              <a:t>4 MB </a:t>
            </a:r>
            <a:r>
              <a:rPr kumimoji="0" lang="en-US" altLang="zh-CN" dirty="0">
                <a:ea typeface="宋体" charset="-122"/>
              </a:rPr>
              <a:t>page table!</a:t>
            </a:r>
          </a:p>
          <a:p>
            <a:pPr lvl="2"/>
            <a:r>
              <a:rPr kumimoji="0" lang="en-US" altLang="zh-CN" dirty="0">
                <a:ea typeface="宋体" charset="-122"/>
              </a:rPr>
              <a:t>2</a:t>
            </a:r>
            <a:r>
              <a:rPr kumimoji="0" lang="en-US" altLang="zh-CN" b="1" baseline="30000" dirty="0">
                <a:ea typeface="宋体" charset="-122"/>
              </a:rPr>
              <a:t>20 </a:t>
            </a:r>
            <a:r>
              <a:rPr kumimoji="0" lang="en-US" altLang="zh-CN" dirty="0">
                <a:ea typeface="宋体" charset="-122"/>
              </a:rPr>
              <a:t>*4 bytes (20bit = 32bit – 12bit)</a:t>
            </a:r>
          </a:p>
          <a:p>
            <a:pPr lvl="1"/>
            <a:r>
              <a:rPr kumimoji="0" lang="en-US" altLang="zh-CN" dirty="0">
                <a:ea typeface="宋体" charset="-122"/>
              </a:rPr>
              <a:t>X86-64: Would need a </a:t>
            </a:r>
            <a:r>
              <a:rPr kumimoji="0" lang="en-US" altLang="zh-CN" dirty="0">
                <a:solidFill>
                  <a:srgbClr val="FF0000"/>
                </a:solidFill>
                <a:ea typeface="宋体" charset="-122"/>
              </a:rPr>
              <a:t>512 GB </a:t>
            </a:r>
            <a:r>
              <a:rPr kumimoji="0" lang="en-US" altLang="zh-CN" dirty="0">
                <a:ea typeface="宋体" charset="-122"/>
              </a:rPr>
              <a:t>page table!</a:t>
            </a:r>
          </a:p>
          <a:p>
            <a:pPr lvl="2"/>
            <a:r>
              <a:rPr kumimoji="0" lang="en-US" altLang="zh-CN" dirty="0">
                <a:ea typeface="宋体" charset="-122"/>
              </a:rPr>
              <a:t>2</a:t>
            </a:r>
            <a:r>
              <a:rPr kumimoji="0" lang="en-US" altLang="zh-CN" b="1" baseline="30000" dirty="0">
                <a:ea typeface="宋体" charset="-122"/>
              </a:rPr>
              <a:t>36 </a:t>
            </a:r>
            <a:r>
              <a:rPr kumimoji="0" lang="en-US" altLang="zh-CN" dirty="0">
                <a:ea typeface="宋体" charset="-122"/>
              </a:rPr>
              <a:t>*8 bytes (36bit = 48bit – 12bit)</a:t>
            </a:r>
          </a:p>
          <a:p>
            <a:pPr lvl="2"/>
            <a:endParaRPr kumimoji="0" lang="en-US" altLang="zh-CN" dirty="0">
              <a:ea typeface="宋体"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dirty="0"/>
              <a:t>Simple Solution : </a:t>
            </a:r>
            <a:r>
              <a:rPr kumimoji="1" lang="en-US" altLang="zh-CN" dirty="0"/>
              <a:t>Bigger Pages</a:t>
            </a:r>
          </a:p>
          <a:p>
            <a:pPr lvl="1"/>
            <a:r>
              <a:rPr lang="en-US" altLang="zh-CN" dirty="0"/>
              <a:t>Page size: 4KB -&gt; 16KB</a:t>
            </a:r>
          </a:p>
          <a:p>
            <a:pPr lvl="1"/>
            <a:r>
              <a:rPr lang="zh-CN" altLang="en-US" dirty="0"/>
              <a:t>一个进程：</a:t>
            </a:r>
            <a:r>
              <a:rPr lang="en-US" altLang="zh-CN" dirty="0"/>
              <a:t>2</a:t>
            </a:r>
            <a:r>
              <a:rPr lang="en-US" altLang="zh-CN" baseline="30000" dirty="0"/>
              <a:t>32</a:t>
            </a:r>
            <a:r>
              <a:rPr lang="en-US" altLang="zh-CN" dirty="0"/>
              <a:t>/2</a:t>
            </a:r>
            <a:r>
              <a:rPr lang="en-US" altLang="zh-CN" baseline="30000" dirty="0"/>
              <a:t>14</a:t>
            </a:r>
            <a:r>
              <a:rPr lang="zh-CN" altLang="en-US" dirty="0"/>
              <a:t> </a:t>
            </a:r>
            <a:r>
              <a:rPr lang="en-US" altLang="zh-CN" dirty="0"/>
              <a:t>=</a:t>
            </a:r>
            <a:r>
              <a:rPr lang="zh-CN" altLang="en-US" dirty="0"/>
              <a:t> </a:t>
            </a:r>
            <a:r>
              <a:rPr lang="en-US" altLang="zh-CN" dirty="0"/>
              <a:t>2</a:t>
            </a:r>
            <a:r>
              <a:rPr lang="en-US" altLang="zh-CN" baseline="30000" dirty="0"/>
              <a:t>18</a:t>
            </a:r>
            <a:r>
              <a:rPr lang="zh-CN" altLang="en-US" dirty="0"/>
              <a:t> </a:t>
            </a:r>
            <a:r>
              <a:rPr lang="en-US" altLang="zh-CN" dirty="0"/>
              <a:t>=</a:t>
            </a:r>
            <a:r>
              <a:rPr lang="zh-CN" altLang="en-US" dirty="0"/>
              <a:t> </a:t>
            </a:r>
            <a:r>
              <a:rPr lang="en-US" altLang="zh-CN" dirty="0"/>
              <a:t>256K</a:t>
            </a:r>
            <a:r>
              <a:rPr lang="zh-CN" altLang="en-US" dirty="0"/>
              <a:t>个</a:t>
            </a:r>
            <a:r>
              <a:rPr lang="en-US" altLang="zh-CN" dirty="0"/>
              <a:t>entry</a:t>
            </a:r>
            <a:r>
              <a:rPr lang="zh-CN" altLang="en-US" dirty="0"/>
              <a:t>，</a:t>
            </a:r>
            <a:r>
              <a:rPr lang="en-US" altLang="zh-CN" dirty="0"/>
              <a:t>1MB</a:t>
            </a:r>
            <a:r>
              <a:rPr lang="zh-CN" altLang="en-US" dirty="0"/>
              <a:t>空间</a:t>
            </a:r>
            <a:endParaRPr lang="en-US" altLang="zh-CN" dirty="0"/>
          </a:p>
          <a:p>
            <a:pPr lvl="1"/>
            <a:r>
              <a:rPr kumimoji="1" lang="en-US" altLang="zh-CN" dirty="0"/>
              <a:t>100</a:t>
            </a:r>
            <a:r>
              <a:rPr kumimoji="1" lang="zh-CN" altLang="en-US" dirty="0"/>
              <a:t>个进程：</a:t>
            </a:r>
            <a:r>
              <a:rPr kumimoji="1" lang="en-US" altLang="zh-CN" dirty="0"/>
              <a:t>100MB</a:t>
            </a:r>
          </a:p>
          <a:p>
            <a:pPr lvl="1"/>
            <a:r>
              <a:rPr lang="zh-CN" altLang="en-US" dirty="0"/>
              <a:t>问题：</a:t>
            </a:r>
            <a:r>
              <a:rPr lang="en-US" altLang="zh-CN" dirty="0">
                <a:solidFill>
                  <a:srgbClr val="FF0000"/>
                </a:solidFill>
              </a:rPr>
              <a:t>internal fragmentation</a:t>
            </a:r>
          </a:p>
          <a:p>
            <a:pPr lvl="2"/>
            <a:r>
              <a:rPr lang="zh-CN" altLang="en-US" dirty="0"/>
              <a:t>用户至少分配一个</a:t>
            </a:r>
            <a:r>
              <a:rPr lang="en-US" altLang="zh-CN" dirty="0"/>
              <a:t>page</a:t>
            </a:r>
            <a:r>
              <a:rPr lang="zh-CN" altLang="en-US" dirty="0"/>
              <a:t>，但可能只用了其中的一小部分，浪费空间</a:t>
            </a:r>
            <a:endParaRPr lang="en-US" altLang="zh-CN" dirty="0"/>
          </a:p>
          <a:p>
            <a:pPr lvl="2"/>
            <a:r>
              <a:rPr kumimoji="1" lang="en-US" altLang="zh-CN" dirty="0"/>
              <a:t>Page</a:t>
            </a:r>
            <a:r>
              <a:rPr kumimoji="1" lang="zh-CN" altLang="en-US" dirty="0"/>
              <a:t>变大，削弱</a:t>
            </a:r>
            <a:r>
              <a:rPr kumimoji="1" lang="en-US" altLang="zh-CN" dirty="0"/>
              <a:t>paging</a:t>
            </a:r>
            <a:r>
              <a:rPr lang="zh-CN" altLang="en-US" dirty="0"/>
              <a:t>方案的</a:t>
            </a:r>
            <a:r>
              <a:rPr lang="en-US" altLang="zh-CN" dirty="0"/>
              <a:t>flexibility</a:t>
            </a:r>
            <a:r>
              <a:rPr lang="zh-CN" altLang="en-US" dirty="0"/>
              <a:t>优势</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109</a:t>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03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E7B7DA43-96DB-7E4A-A97B-E0F2190F5788}" type="slidenum">
              <a:rPr lang="zh-CN" altLang="en-US" sz="1400" b="0">
                <a:latin typeface="Times New Roman" panose="02020603050405020304" charset="0"/>
              </a:rPr>
              <a:t>11</a:t>
            </a:fld>
            <a:endParaRPr lang="en-US" altLang="zh-CN" sz="1400" b="0">
              <a:latin typeface="Times New Roman" panose="02020603050405020304" charset="0"/>
            </a:endParaRPr>
          </a:p>
        </p:txBody>
      </p:sp>
      <p:sp>
        <p:nvSpPr>
          <p:cNvPr id="95234" name="Rectangle 2"/>
          <p:cNvSpPr>
            <a:spLocks noGrp="1" noChangeArrowheads="1"/>
          </p:cNvSpPr>
          <p:nvPr>
            <p:ph type="ctrTitle"/>
          </p:nvPr>
        </p:nvSpPr>
        <p:spPr>
          <a:xfrm>
            <a:off x="685800" y="2133600"/>
            <a:ext cx="7772400" cy="1828800"/>
          </a:xfrm>
        </p:spPr>
        <p:txBody>
          <a:bodyPr/>
          <a:lstStyle/>
          <a:p>
            <a:r>
              <a:rPr lang="en-US" altLang="zh-CN" sz="3200" dirty="0">
                <a:ea typeface="宋体" charset="-122"/>
              </a:rPr>
              <a:t>Segmentation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dirty="0"/>
              <a:t>Hybrid Approach: Paging and Segments </a:t>
            </a:r>
          </a:p>
          <a:p>
            <a:pPr lvl="1"/>
            <a:r>
              <a:rPr kumimoji="1" lang="en-US" altLang="zh-CN" dirty="0"/>
              <a:t>Paging: </a:t>
            </a:r>
            <a:r>
              <a:rPr lang="zh-CN" altLang="en-US" dirty="0"/>
              <a:t>细粒度，空间开销大，适合稠密地址空间</a:t>
            </a:r>
            <a:endParaRPr lang="en-US" altLang="zh-CN" dirty="0"/>
          </a:p>
          <a:p>
            <a:pPr lvl="1"/>
            <a:r>
              <a:rPr kumimoji="1" lang="en-US" altLang="zh-CN" dirty="0"/>
              <a:t>Segment</a:t>
            </a:r>
            <a:r>
              <a:rPr kumimoji="1" lang="zh-CN" altLang="en-US" dirty="0"/>
              <a:t>：粗粒度，空间开销小，适合稀疏地址空间</a:t>
            </a:r>
            <a:endParaRPr kumimoji="1" lang="en-US" altLang="zh-CN" dirty="0"/>
          </a:p>
          <a:p>
            <a:pPr lvl="1"/>
            <a:r>
              <a:rPr kumimoji="1" lang="en-US" altLang="zh-CN" dirty="0"/>
              <a:t>Hybrid: </a:t>
            </a:r>
            <a:r>
              <a:rPr kumimoji="1" lang="zh-CN" altLang="en-US" dirty="0"/>
              <a:t>利用二者优势</a:t>
            </a:r>
            <a:endParaRPr kumimoji="1" lang="en-US" altLang="zh-CN" dirty="0"/>
          </a:p>
          <a:p>
            <a:pPr lvl="1"/>
            <a:r>
              <a:rPr lang="zh-CN" altLang="en-US" dirty="0"/>
              <a:t>最早是</a:t>
            </a:r>
            <a:r>
              <a:rPr lang="en-US" altLang="zh-CN" dirty="0" err="1"/>
              <a:t>multics</a:t>
            </a:r>
            <a:r>
              <a:rPr lang="zh-CN" altLang="en-US" dirty="0"/>
              <a:t>作者之一</a:t>
            </a:r>
            <a:r>
              <a:rPr lang="en-US" altLang="zh-CN" dirty="0"/>
              <a:t>Jack Dennis</a:t>
            </a:r>
            <a:r>
              <a:rPr lang="zh-CN" altLang="en-US" dirty="0"/>
              <a:t>提出</a:t>
            </a:r>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110</a:t>
            </a:fld>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dirty="0"/>
              <a:t>Hybrid Approach: Paging and Segments </a:t>
            </a:r>
          </a:p>
          <a:p>
            <a:pPr lvl="1"/>
            <a:r>
              <a:rPr kumimoji="1" lang="en-US" altLang="zh-CN" dirty="0"/>
              <a:t>E.g., 16KB address space, 1KB pages</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111</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019" y="2654300"/>
            <a:ext cx="4423981" cy="42037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705100"/>
            <a:ext cx="3831066" cy="39243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dirty="0"/>
              <a:t>Hybrid Approach: Paging and Segments</a:t>
            </a:r>
          </a:p>
          <a:p>
            <a:pPr lvl="1"/>
            <a:r>
              <a:rPr kumimoji="1" lang="en-US" altLang="zh-CN" dirty="0"/>
              <a:t>Segment: </a:t>
            </a:r>
            <a:r>
              <a:rPr kumimoji="1" lang="en-US" altLang="zh-CN" dirty="0" err="1"/>
              <a:t>base+bound</a:t>
            </a:r>
            <a:r>
              <a:rPr kumimoji="1" lang="zh-CN" altLang="en-US" dirty="0"/>
              <a:t>，放在专门的寄存器中</a:t>
            </a:r>
            <a:endParaRPr kumimoji="1" lang="en-US" altLang="zh-CN" dirty="0"/>
          </a:p>
          <a:p>
            <a:pPr lvl="2"/>
            <a:r>
              <a:rPr lang="en-US" altLang="zh-CN" dirty="0"/>
              <a:t>Code, heap, stack</a:t>
            </a:r>
            <a:r>
              <a:rPr lang="zh-CN" altLang="en-US" dirty="0"/>
              <a:t>三个</a:t>
            </a:r>
            <a:r>
              <a:rPr lang="en-US" altLang="zh-CN" dirty="0"/>
              <a:t>segment</a:t>
            </a:r>
            <a:r>
              <a:rPr lang="zh-CN" altLang="en-US" dirty="0"/>
              <a:t>，因此有三对</a:t>
            </a:r>
            <a:r>
              <a:rPr lang="en-US" altLang="zh-CN" dirty="0" err="1"/>
              <a:t>base+bound</a:t>
            </a:r>
            <a:r>
              <a:rPr lang="zh-CN" altLang="en-US" dirty="0"/>
              <a:t>寄存器</a:t>
            </a:r>
            <a:endParaRPr lang="en-US" altLang="zh-CN" dirty="0"/>
          </a:p>
          <a:p>
            <a:pPr lvl="2"/>
            <a:r>
              <a:rPr lang="zh-CN" altLang="en-US" dirty="0"/>
              <a:t>存放当前活跃进程的三个</a:t>
            </a:r>
            <a:r>
              <a:rPr lang="en-US" altLang="zh-CN" dirty="0"/>
              <a:t>segment</a:t>
            </a:r>
            <a:r>
              <a:rPr lang="zh-CN" altLang="en-US" dirty="0"/>
              <a:t>信息</a:t>
            </a:r>
            <a:endParaRPr kumimoji="1" lang="en-US" altLang="zh-CN" dirty="0"/>
          </a:p>
          <a:p>
            <a:pPr lvl="1"/>
            <a:r>
              <a:rPr lang="zh-CN" altLang="en-US" dirty="0"/>
              <a:t>每个</a:t>
            </a:r>
            <a:r>
              <a:rPr lang="en-US" altLang="zh-CN" dirty="0"/>
              <a:t>segment</a:t>
            </a:r>
            <a:r>
              <a:rPr lang="zh-CN" altLang="en-US" dirty="0"/>
              <a:t>建立一张页表，</a:t>
            </a:r>
            <a:r>
              <a:rPr lang="en-US" altLang="zh-CN" dirty="0"/>
              <a:t>bound</a:t>
            </a:r>
            <a:r>
              <a:rPr lang="zh-CN" altLang="en-US" dirty="0"/>
              <a:t>为段内已使用的最大内存</a:t>
            </a:r>
            <a:endParaRPr lang="en-US" altLang="zh-CN" dirty="0"/>
          </a:p>
          <a:p>
            <a:pPr lvl="2"/>
            <a:r>
              <a:rPr lang="zh-CN" altLang="en-US" dirty="0"/>
              <a:t>后面没有分配的空间不计入</a:t>
            </a:r>
            <a:r>
              <a:rPr lang="en-US" altLang="zh-CN" dirty="0"/>
              <a:t>page table</a:t>
            </a:r>
            <a:r>
              <a:rPr lang="zh-CN" altLang="en-US" dirty="0"/>
              <a:t>，可以节省空间</a:t>
            </a:r>
            <a:endParaRPr lang="en-US" altLang="zh-CN" dirty="0"/>
          </a:p>
          <a:p>
            <a:pPr lvl="2"/>
            <a:r>
              <a:rPr lang="zh-CN" altLang="en-US" dirty="0"/>
              <a:t>假设</a:t>
            </a:r>
            <a:r>
              <a:rPr lang="en-US" altLang="zh-CN" dirty="0"/>
              <a:t>code</a:t>
            </a:r>
            <a:r>
              <a:rPr lang="zh-CN" altLang="en-US" dirty="0"/>
              <a:t> </a:t>
            </a:r>
            <a:r>
              <a:rPr lang="en-US" altLang="zh-CN" dirty="0"/>
              <a:t>segment</a:t>
            </a:r>
            <a:r>
              <a:rPr lang="zh-CN" altLang="en-US" dirty="0"/>
              <a:t>只使用了前三个</a:t>
            </a:r>
            <a:r>
              <a:rPr lang="en-US" altLang="zh-CN" dirty="0"/>
              <a:t>page (0, 1, 2)</a:t>
            </a:r>
            <a:r>
              <a:rPr lang="zh-CN" altLang="en-US" dirty="0"/>
              <a:t>，那么</a:t>
            </a:r>
            <a:r>
              <a:rPr lang="en-US" altLang="zh-CN" dirty="0"/>
              <a:t>code segment page table</a:t>
            </a:r>
            <a:r>
              <a:rPr lang="zh-CN" altLang="en-US" dirty="0"/>
              <a:t>只记录三个</a:t>
            </a:r>
            <a:r>
              <a:rPr lang="en-US" altLang="zh-CN" dirty="0"/>
              <a:t>entry</a:t>
            </a:r>
            <a:r>
              <a:rPr lang="zh-CN" altLang="en-US" dirty="0"/>
              <a:t>，</a:t>
            </a:r>
            <a:r>
              <a:rPr lang="en-US" altLang="zh-CN" dirty="0"/>
              <a:t>bound=3</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112</a:t>
            </a:fld>
            <a:endParaRPr lang="en-US" altLang="zh-C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Paging: Smaller Tables </a:t>
            </a:r>
            <a:endParaRPr kumimoji="1" lang="zh-CN" altLang="en-US"/>
          </a:p>
        </p:txBody>
      </p:sp>
      <p:sp>
        <p:nvSpPr>
          <p:cNvPr id="3" name="内容占位符 2"/>
          <p:cNvSpPr>
            <a:spLocks noGrp="1"/>
          </p:cNvSpPr>
          <p:nvPr>
            <p:ph idx="1"/>
          </p:nvPr>
        </p:nvSpPr>
        <p:spPr/>
        <p:txBody>
          <a:bodyPr/>
          <a:lstStyle/>
          <a:p>
            <a:r>
              <a:rPr lang="en-US" altLang="zh-CN" dirty="0"/>
              <a:t>Hybrid Approach: Paging and Segments</a:t>
            </a:r>
          </a:p>
          <a:p>
            <a:pPr lvl="1"/>
            <a:r>
              <a:rPr lang="zh-CN" altLang="en-US" dirty="0"/>
              <a:t>段页式内存管理</a:t>
            </a:r>
            <a:endParaRPr lang="en-US" altLang="zh-CN" dirty="0"/>
          </a:p>
          <a:p>
            <a:pPr lvl="1"/>
            <a:r>
              <a:rPr kumimoji="1" lang="zh-CN" altLang="en-US" dirty="0"/>
              <a:t>也存在问题：</a:t>
            </a:r>
            <a:endParaRPr kumimoji="1" lang="en-US" altLang="zh-CN" dirty="0"/>
          </a:p>
          <a:p>
            <a:pPr lvl="2"/>
            <a:r>
              <a:rPr lang="zh-CN" altLang="en-US" dirty="0"/>
              <a:t>如果空间稀疏（内部空，而不是后面空），效率也不高</a:t>
            </a:r>
            <a:endParaRPr lang="en-US" altLang="zh-CN" dirty="0"/>
          </a:p>
          <a:p>
            <a:pPr lvl="2"/>
            <a:r>
              <a:rPr kumimoji="1" lang="zh-CN" altLang="en-US" dirty="0"/>
              <a:t>两种方式，导致额外的</a:t>
            </a:r>
            <a:r>
              <a:rPr lang="en-US" altLang="zh-CN" dirty="0"/>
              <a:t>fragmentation</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113</a:t>
            </a:fld>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kumimoji="1" lang="zh-CN" altLang="en-US" dirty="0"/>
              <a:t>为什么</a:t>
            </a:r>
            <a:r>
              <a:rPr kumimoji="1" lang="en-US" altLang="zh-CN" dirty="0"/>
              <a:t>Page Table</a:t>
            </a:r>
            <a:r>
              <a:rPr kumimoji="1" lang="zh-CN" altLang="en-US" dirty="0"/>
              <a:t>占用空间会大？</a:t>
            </a:r>
            <a:endParaRPr kumimoji="1" lang="en-US" altLang="zh-CN" dirty="0"/>
          </a:p>
          <a:p>
            <a:pPr lvl="1"/>
            <a:r>
              <a:rPr lang="zh-CN" altLang="en-US" dirty="0"/>
              <a:t>每个</a:t>
            </a:r>
            <a:r>
              <a:rPr lang="en-US" altLang="zh-CN" dirty="0"/>
              <a:t>VPN</a:t>
            </a:r>
            <a:r>
              <a:rPr lang="zh-CN" altLang="en-US" dirty="0"/>
              <a:t>都需要一个</a:t>
            </a:r>
            <a:r>
              <a:rPr lang="en-US" altLang="zh-CN" dirty="0"/>
              <a:t>entry</a:t>
            </a:r>
          </a:p>
          <a:p>
            <a:pPr lvl="1"/>
            <a:r>
              <a:rPr kumimoji="1" lang="zh-CN" altLang="en-US" dirty="0"/>
              <a:t>但实际上多数进程并没有真正利用多少</a:t>
            </a:r>
            <a:r>
              <a:rPr kumimoji="1" lang="en-US" altLang="zh-CN" dirty="0"/>
              <a:t>VPN</a:t>
            </a:r>
            <a:r>
              <a:rPr kumimoji="1" lang="zh-CN" altLang="en-US" dirty="0"/>
              <a:t>，占用多少</a:t>
            </a:r>
            <a:r>
              <a:rPr kumimoji="1" lang="en-US" altLang="zh-CN" dirty="0"/>
              <a:t>PPN</a:t>
            </a:r>
          </a:p>
          <a:p>
            <a:pPr lvl="1"/>
            <a:r>
              <a:rPr lang="en-US" altLang="zh-CN" dirty="0"/>
              <a:t>i.e., Page Table</a:t>
            </a:r>
            <a:r>
              <a:rPr lang="zh-CN" altLang="en-US" dirty="0"/>
              <a:t>往往是稀疏的，有很多</a:t>
            </a:r>
            <a:r>
              <a:rPr lang="en-US" altLang="zh-CN" dirty="0"/>
              <a:t>entry</a:t>
            </a:r>
            <a:r>
              <a:rPr lang="zh-CN" altLang="en-US" dirty="0"/>
              <a:t>是空的，却占用了大量空间</a:t>
            </a:r>
            <a:endParaRPr lang="en-US" altLang="zh-CN" dirty="0"/>
          </a:p>
          <a:p>
            <a:pPr lvl="1"/>
            <a:r>
              <a:rPr kumimoji="1" lang="en-US" altLang="zh-CN" dirty="0"/>
              <a:t>Solution: </a:t>
            </a:r>
            <a:r>
              <a:rPr lang="zh-CN" altLang="en-US" dirty="0"/>
              <a:t>多级页表，压缩空白</a:t>
            </a:r>
            <a:r>
              <a:rPr lang="en-US" altLang="zh-CN" dirty="0"/>
              <a:t>entry</a:t>
            </a:r>
            <a:r>
              <a:rPr lang="zh-CN" altLang="en-US" dirty="0"/>
              <a:t>所占的空间</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114</a:t>
            </a:fld>
            <a:endParaRPr lang="en-US" alt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87B339CB-2B43-CA45-95AB-413B57B44FDD}" type="slidenum">
              <a:rPr lang="zh-CN" altLang="en-US" sz="1400" b="0">
                <a:latin typeface="Times New Roman" panose="02020603050405020304" charset="0"/>
              </a:rPr>
              <a:t>115</a:t>
            </a:fld>
            <a:endParaRPr lang="en-US" altLang="zh-CN" sz="1400" b="0">
              <a:latin typeface="Times New Roman" panose="02020603050405020304" charset="0"/>
            </a:endParaRPr>
          </a:p>
        </p:txBody>
      </p:sp>
      <p:sp>
        <p:nvSpPr>
          <p:cNvPr id="173058" name="Rectangle 2"/>
          <p:cNvSpPr>
            <a:spLocks noGrp="1" noChangeArrowheads="1"/>
          </p:cNvSpPr>
          <p:nvPr>
            <p:ph type="title"/>
          </p:nvPr>
        </p:nvSpPr>
        <p:spPr/>
        <p:txBody>
          <a:bodyPr/>
          <a:lstStyle/>
          <a:p>
            <a:r>
              <a:rPr lang="en-US" altLang="zh-CN" dirty="0"/>
              <a:t>Paging: Smaller Tables </a:t>
            </a:r>
            <a:endParaRPr lang="en-US" altLang="zh-CN" dirty="0">
              <a:ea typeface="宋体" charset="-122"/>
            </a:endParaRPr>
          </a:p>
        </p:txBody>
      </p:sp>
      <p:sp>
        <p:nvSpPr>
          <p:cNvPr id="29700" name="Rectangle 3"/>
          <p:cNvSpPr>
            <a:spLocks noGrp="1" noChangeArrowheads="1"/>
          </p:cNvSpPr>
          <p:nvPr>
            <p:ph type="body" idx="1"/>
          </p:nvPr>
        </p:nvSpPr>
        <p:spPr>
          <a:xfrm>
            <a:off x="457200" y="1600200"/>
            <a:ext cx="4876800" cy="4419600"/>
          </a:xfrm>
        </p:spPr>
        <p:txBody>
          <a:bodyPr/>
          <a:lstStyle/>
          <a:p>
            <a:pPr>
              <a:lnSpc>
                <a:spcPct val="130000"/>
              </a:lnSpc>
              <a:defRPr/>
            </a:pPr>
            <a:r>
              <a:rPr kumimoji="0" lang="en-US" altLang="zh-CN" dirty="0">
                <a:ea typeface="宋体" charset="-122"/>
                <a:cs typeface="+mn-cs"/>
              </a:rPr>
              <a:t>Common solution</a:t>
            </a:r>
          </a:p>
          <a:p>
            <a:pPr lvl="1">
              <a:lnSpc>
                <a:spcPct val="130000"/>
              </a:lnSpc>
              <a:defRPr/>
            </a:pPr>
            <a:r>
              <a:rPr kumimoji="0" lang="en-US" altLang="zh-CN" dirty="0">
                <a:ea typeface="宋体" charset="-122"/>
              </a:rPr>
              <a:t>multi-level page tables</a:t>
            </a:r>
          </a:p>
          <a:p>
            <a:pPr lvl="1">
              <a:lnSpc>
                <a:spcPct val="130000"/>
              </a:lnSpc>
              <a:defRPr/>
            </a:pPr>
            <a:r>
              <a:rPr kumimoji="0" lang="en-US" altLang="zh-CN" dirty="0">
                <a:ea typeface="宋体" charset="-122"/>
              </a:rPr>
              <a:t>e.g., 2-level page table</a:t>
            </a:r>
          </a:p>
          <a:p>
            <a:pPr lvl="2">
              <a:lnSpc>
                <a:spcPct val="130000"/>
              </a:lnSpc>
              <a:defRPr/>
            </a:pPr>
            <a:r>
              <a:rPr kumimoji="0" lang="en-US" altLang="zh-CN" dirty="0">
                <a:effectLst>
                  <a:outerShdw blurRad="38100" dist="38100" dir="2700000" algn="tl">
                    <a:srgbClr val="000000">
                      <a:alpha val="43137"/>
                    </a:srgbClr>
                  </a:outerShdw>
                </a:effectLst>
                <a:ea typeface="宋体" charset="-122"/>
              </a:rPr>
              <a:t>Level 1 table</a:t>
            </a:r>
            <a:r>
              <a:rPr kumimoji="0" lang="en-US" altLang="zh-CN" dirty="0">
                <a:ea typeface="宋体" charset="-122"/>
              </a:rPr>
              <a:t>: 1024 entries, each of which points to a Level 2 page table.</a:t>
            </a:r>
          </a:p>
          <a:p>
            <a:pPr lvl="2">
              <a:lnSpc>
                <a:spcPct val="130000"/>
              </a:lnSpc>
              <a:defRPr/>
            </a:pPr>
            <a:r>
              <a:rPr kumimoji="0" lang="en-US" altLang="zh-CN" dirty="0">
                <a:effectLst>
                  <a:outerShdw blurRad="38100" dist="38100" dir="2700000" algn="tl">
                    <a:srgbClr val="000000">
                      <a:alpha val="43137"/>
                    </a:srgbClr>
                  </a:outerShdw>
                </a:effectLst>
                <a:ea typeface="宋体" charset="-122"/>
              </a:rPr>
              <a:t>Level 2 table</a:t>
            </a:r>
            <a:r>
              <a:rPr kumimoji="0" lang="en-US" altLang="zh-CN" dirty="0">
                <a:ea typeface="宋体" charset="-122"/>
              </a:rPr>
              <a:t>:  1024 entries, each of which points to a page</a:t>
            </a:r>
          </a:p>
        </p:txBody>
      </p:sp>
      <p:grpSp>
        <p:nvGrpSpPr>
          <p:cNvPr id="173060" name="Group 14"/>
          <p:cNvGrpSpPr/>
          <p:nvPr/>
        </p:nvGrpSpPr>
        <p:grpSpPr bwMode="auto">
          <a:xfrm>
            <a:off x="5334000" y="1676400"/>
            <a:ext cx="2740025" cy="4572000"/>
            <a:chOff x="3457" y="912"/>
            <a:chExt cx="1726" cy="3072"/>
          </a:xfrm>
        </p:grpSpPr>
        <p:sp>
          <p:nvSpPr>
            <p:cNvPr id="173064" name="Text Box 4"/>
            <p:cNvSpPr txBox="1">
              <a:spLocks noChangeArrowheads="1"/>
            </p:cNvSpPr>
            <p:nvPr/>
          </p:nvSpPr>
          <p:spPr bwMode="auto">
            <a:xfrm>
              <a:off x="3457" y="1872"/>
              <a:ext cx="600"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800">
                  <a:solidFill>
                    <a:schemeClr val="tx2"/>
                  </a:solidFill>
                  <a:latin typeface="Helvetica" pitchFamily="34" charset="0"/>
                </a:rPr>
                <a:t>Level 1</a:t>
              </a:r>
            </a:p>
            <a:p>
              <a:pPr algn="ctr">
                <a:lnSpc>
                  <a:spcPct val="90000"/>
                </a:lnSpc>
                <a:spcBef>
                  <a:spcPct val="30000"/>
                </a:spcBef>
              </a:pPr>
              <a:r>
                <a:rPr lang="en-US" altLang="zh-CN" sz="1800">
                  <a:solidFill>
                    <a:schemeClr val="tx2"/>
                  </a:solidFill>
                  <a:latin typeface="Helvetica" pitchFamily="34" charset="0"/>
                </a:rPr>
                <a:t>Table</a:t>
              </a:r>
            </a:p>
          </p:txBody>
        </p:sp>
        <p:sp>
          <p:nvSpPr>
            <p:cNvPr id="173065" name="Rectangle 5"/>
            <p:cNvSpPr>
              <a:spLocks noChangeArrowheads="1"/>
            </p:cNvSpPr>
            <p:nvPr/>
          </p:nvSpPr>
          <p:spPr bwMode="auto">
            <a:xfrm>
              <a:off x="3553" y="2304"/>
              <a:ext cx="441" cy="720"/>
            </a:xfrm>
            <a:prstGeom prst="rect">
              <a:avLst/>
            </a:prstGeom>
            <a:solidFill>
              <a:srgbClr val="FFFF00"/>
            </a:solidFill>
            <a:ln w="9525">
              <a:solidFill>
                <a:srgbClr val="000000"/>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73066" name="Rectangle 6"/>
            <p:cNvSpPr>
              <a:spLocks noChangeArrowheads="1"/>
            </p:cNvSpPr>
            <p:nvPr/>
          </p:nvSpPr>
          <p:spPr bwMode="auto">
            <a:xfrm>
              <a:off x="4704" y="1440"/>
              <a:ext cx="441" cy="720"/>
            </a:xfrm>
            <a:prstGeom prst="rect">
              <a:avLst/>
            </a:prstGeom>
            <a:solidFill>
              <a:srgbClr val="FFFFCC"/>
            </a:solidFill>
            <a:ln w="9525">
              <a:solidFill>
                <a:srgbClr val="000000"/>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73067" name="Rectangle 7"/>
            <p:cNvSpPr>
              <a:spLocks noChangeArrowheads="1"/>
            </p:cNvSpPr>
            <p:nvPr/>
          </p:nvSpPr>
          <p:spPr bwMode="auto">
            <a:xfrm>
              <a:off x="4704" y="2304"/>
              <a:ext cx="441" cy="720"/>
            </a:xfrm>
            <a:prstGeom prst="rect">
              <a:avLst/>
            </a:prstGeom>
            <a:solidFill>
              <a:srgbClr val="FFFFCC"/>
            </a:solidFill>
            <a:ln w="9525">
              <a:solidFill>
                <a:srgbClr val="000000"/>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73068" name="Rectangle 8"/>
            <p:cNvSpPr>
              <a:spLocks noChangeArrowheads="1"/>
            </p:cNvSpPr>
            <p:nvPr/>
          </p:nvSpPr>
          <p:spPr bwMode="auto">
            <a:xfrm>
              <a:off x="4704" y="3264"/>
              <a:ext cx="441" cy="720"/>
            </a:xfrm>
            <a:prstGeom prst="rect">
              <a:avLst/>
            </a:prstGeom>
            <a:solidFill>
              <a:srgbClr val="FFFFCC"/>
            </a:solidFill>
            <a:ln w="9525">
              <a:solidFill>
                <a:srgbClr val="000000"/>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73069" name="Text Box 9"/>
            <p:cNvSpPr txBox="1">
              <a:spLocks noChangeArrowheads="1"/>
            </p:cNvSpPr>
            <p:nvPr/>
          </p:nvSpPr>
          <p:spPr bwMode="auto">
            <a:xfrm>
              <a:off x="4815" y="3013"/>
              <a:ext cx="23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a:t>
              </a:r>
            </a:p>
          </p:txBody>
        </p:sp>
        <p:sp>
          <p:nvSpPr>
            <p:cNvPr id="173070" name="Text Box 10"/>
            <p:cNvSpPr txBox="1">
              <a:spLocks noChangeArrowheads="1"/>
            </p:cNvSpPr>
            <p:nvPr/>
          </p:nvSpPr>
          <p:spPr bwMode="auto">
            <a:xfrm>
              <a:off x="4583" y="912"/>
              <a:ext cx="600"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800">
                  <a:solidFill>
                    <a:schemeClr val="tx2"/>
                  </a:solidFill>
                  <a:latin typeface="Helvetica" pitchFamily="34" charset="0"/>
                </a:rPr>
                <a:t>Level 2</a:t>
              </a:r>
            </a:p>
            <a:p>
              <a:pPr algn="ctr">
                <a:lnSpc>
                  <a:spcPct val="90000"/>
                </a:lnSpc>
                <a:spcBef>
                  <a:spcPct val="30000"/>
                </a:spcBef>
              </a:pPr>
              <a:r>
                <a:rPr lang="en-US" altLang="zh-CN" sz="1800">
                  <a:solidFill>
                    <a:schemeClr val="tx2"/>
                  </a:solidFill>
                  <a:latin typeface="Helvetica" pitchFamily="34" charset="0"/>
                </a:rPr>
                <a:t>Tables</a:t>
              </a:r>
            </a:p>
          </p:txBody>
        </p:sp>
        <p:sp>
          <p:nvSpPr>
            <p:cNvPr id="173071" name="Line 11"/>
            <p:cNvSpPr>
              <a:spLocks noChangeShapeType="1"/>
            </p:cNvSpPr>
            <p:nvPr/>
          </p:nvSpPr>
          <p:spPr bwMode="auto">
            <a:xfrm flipV="1">
              <a:off x="3994" y="1440"/>
              <a:ext cx="710" cy="93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lIns="90487" tIns="44450" rIns="90487" bIns="44450" anchor="ctr"/>
            <a:lstStyle/>
            <a:p>
              <a:endParaRPr lang="zh-CN" altLang="en-US"/>
            </a:p>
          </p:txBody>
        </p:sp>
        <p:sp>
          <p:nvSpPr>
            <p:cNvPr id="173072" name="Line 12"/>
            <p:cNvSpPr>
              <a:spLocks noChangeShapeType="1"/>
            </p:cNvSpPr>
            <p:nvPr/>
          </p:nvSpPr>
          <p:spPr bwMode="auto">
            <a:xfrm flipV="1">
              <a:off x="3994" y="2304"/>
              <a:ext cx="710" cy="12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lIns="90487" tIns="44450" rIns="90487" bIns="44450" anchor="ctr"/>
            <a:lstStyle/>
            <a:p>
              <a:endParaRPr lang="zh-CN" altLang="en-US"/>
            </a:p>
          </p:txBody>
        </p:sp>
        <p:sp>
          <p:nvSpPr>
            <p:cNvPr id="173073" name="Line 13"/>
            <p:cNvSpPr>
              <a:spLocks noChangeShapeType="1"/>
            </p:cNvSpPr>
            <p:nvPr/>
          </p:nvSpPr>
          <p:spPr bwMode="auto">
            <a:xfrm>
              <a:off x="3984" y="2936"/>
              <a:ext cx="720" cy="3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lIns="90487" tIns="44450" rIns="90487" bIns="44450" anchor="ctr"/>
            <a:lstStyle/>
            <a:p>
              <a:endParaRPr lang="zh-CN" altLang="en-US"/>
            </a:p>
          </p:txBody>
        </p:sp>
      </p:grpSp>
      <p:sp>
        <p:nvSpPr>
          <p:cNvPr id="173061" name="Rectangle 5"/>
          <p:cNvSpPr>
            <a:spLocks noChangeArrowheads="1"/>
          </p:cNvSpPr>
          <p:nvPr/>
        </p:nvSpPr>
        <p:spPr bwMode="auto">
          <a:xfrm>
            <a:off x="5486400" y="3810000"/>
            <a:ext cx="700088" cy="80963"/>
          </a:xfrm>
          <a:prstGeom prst="rect">
            <a:avLst/>
          </a:prstGeom>
          <a:solidFill>
            <a:srgbClr val="FFC000"/>
          </a:solidFill>
          <a:ln w="9525">
            <a:solidFill>
              <a:srgbClr val="000000"/>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73062" name="Rectangle 5"/>
          <p:cNvSpPr>
            <a:spLocks noChangeArrowheads="1"/>
          </p:cNvSpPr>
          <p:nvPr/>
        </p:nvSpPr>
        <p:spPr bwMode="auto">
          <a:xfrm>
            <a:off x="5486400" y="3886200"/>
            <a:ext cx="700088" cy="80963"/>
          </a:xfrm>
          <a:prstGeom prst="rect">
            <a:avLst/>
          </a:prstGeom>
          <a:solidFill>
            <a:srgbClr val="FFC000"/>
          </a:solidFill>
          <a:ln w="9525">
            <a:solidFill>
              <a:srgbClr val="000000"/>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73063" name="Rectangle 5"/>
          <p:cNvSpPr>
            <a:spLocks noChangeArrowheads="1"/>
          </p:cNvSpPr>
          <p:nvPr/>
        </p:nvSpPr>
        <p:spPr bwMode="auto">
          <a:xfrm>
            <a:off x="5486400" y="4648200"/>
            <a:ext cx="700088" cy="80963"/>
          </a:xfrm>
          <a:prstGeom prst="rect">
            <a:avLst/>
          </a:prstGeom>
          <a:solidFill>
            <a:srgbClr val="FFC000"/>
          </a:solidFill>
          <a:ln w="9525">
            <a:solidFill>
              <a:srgbClr val="000000"/>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dirty="0"/>
              <a:t>Multi-level Page Tables </a:t>
            </a:r>
          </a:p>
          <a:p>
            <a:pPr lvl="1"/>
            <a:endParaRPr lang="en-US" altLang="zh-CN"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116</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2209800"/>
            <a:ext cx="9144000" cy="4788536"/>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灯片编号占位符 5"/>
          <p:cNvSpPr>
            <a:spLocks noGrp="1"/>
          </p:cNvSpPr>
          <p:nvPr>
            <p:ph type="sldNum" sz="quarter" idx="12"/>
          </p:nvPr>
        </p:nvSpPr>
        <p:spPr>
          <a:xfrm>
            <a:off x="6934200" y="6229350"/>
            <a:ext cx="1295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D3361F4B-F718-044D-AC0A-B9312ABE6EF2}" type="slidenum">
              <a:rPr lang="zh-CN" altLang="en-US" sz="1400" b="0">
                <a:latin typeface="Times New Roman" panose="02020603050405020304" charset="0"/>
              </a:rPr>
              <a:t>117</a:t>
            </a:fld>
            <a:endParaRPr lang="en-US" altLang="zh-CN" sz="1400" b="0">
              <a:latin typeface="Times New Roman" panose="02020603050405020304" charset="0"/>
            </a:endParaRPr>
          </a:p>
        </p:txBody>
      </p:sp>
      <p:sp>
        <p:nvSpPr>
          <p:cNvPr id="175106" name="Rectangle 2"/>
          <p:cNvSpPr>
            <a:spLocks noGrp="1" noChangeArrowheads="1"/>
          </p:cNvSpPr>
          <p:nvPr>
            <p:ph type="title"/>
          </p:nvPr>
        </p:nvSpPr>
        <p:spPr/>
        <p:txBody>
          <a:bodyPr/>
          <a:lstStyle/>
          <a:p>
            <a:r>
              <a:rPr lang="en-US" altLang="zh-CN">
                <a:ea typeface="宋体" charset="-122"/>
              </a:rPr>
              <a:t>Multi-Level Page Tables:</a:t>
            </a:r>
            <a:r>
              <a:rPr lang="zh-CN" altLang="en-US">
                <a:ea typeface="宋体" charset="-122"/>
              </a:rPr>
              <a:t> 中间可以有空洞</a:t>
            </a:r>
            <a:endParaRPr lang="en-US" altLang="zh-CN">
              <a:ea typeface="宋体" charset="-122"/>
            </a:endParaRPr>
          </a:p>
        </p:txBody>
      </p:sp>
      <p:sp>
        <p:nvSpPr>
          <p:cNvPr id="6" name="Text Box 2"/>
          <p:cNvSpPr txBox="1">
            <a:spLocks noChangeArrowheads="1"/>
          </p:cNvSpPr>
          <p:nvPr/>
        </p:nvSpPr>
        <p:spPr bwMode="auto">
          <a:xfrm>
            <a:off x="800100" y="1454150"/>
            <a:ext cx="1206500" cy="654050"/>
          </a:xfrm>
          <a:prstGeom prst="rect">
            <a:avLst/>
          </a:prstGeom>
          <a:noFill/>
          <a:ln w="9525">
            <a:noFill/>
            <a:round/>
          </a:ln>
          <a:effectLst/>
        </p:spPr>
        <p:txBody>
          <a:bodyPr wrap="none" lIns="90360" tIns="44280" rIns="90360" bIns="44280">
            <a:spAutoFit/>
          </a:bodyPr>
          <a:lstStyle/>
          <a:p>
            <a:pPr algn="ctr">
              <a:lnSpc>
                <a:spcPct val="88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chemeClr val="tx1">
                    <a:lumMod val="50000"/>
                    <a:lumOff val="50000"/>
                  </a:schemeClr>
                </a:solidFill>
                <a:latin typeface="Calibri" charset="0"/>
                <a:ea typeface="宋体" charset="-122"/>
              </a:rPr>
              <a:t>Level 1</a:t>
            </a:r>
          </a:p>
          <a:p>
            <a:pPr algn="ctr">
              <a:lnSpc>
                <a:spcPct val="88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chemeClr val="tx1">
                    <a:lumMod val="50000"/>
                    <a:lumOff val="50000"/>
                  </a:schemeClr>
                </a:solidFill>
                <a:latin typeface="Calibri" charset="0"/>
                <a:ea typeface="宋体" charset="-122"/>
              </a:rPr>
              <a:t>page table</a:t>
            </a:r>
          </a:p>
        </p:txBody>
      </p:sp>
      <p:sp>
        <p:nvSpPr>
          <p:cNvPr id="175108" name="Text Box 3"/>
          <p:cNvSpPr txBox="1">
            <a:spLocks noChangeArrowheads="1"/>
          </p:cNvSpPr>
          <p:nvPr/>
        </p:nvSpPr>
        <p:spPr bwMode="auto">
          <a:xfrm>
            <a:off x="5859463" y="6483350"/>
            <a:ext cx="5064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eaVert"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rtl="1">
              <a:lnSpc>
                <a:spcPct val="88000"/>
              </a:lnSpc>
              <a:spcBef>
                <a:spcPts val="900"/>
              </a:spcBef>
            </a:pPr>
            <a:r>
              <a:rPr lang="en-GB" altLang="zh-CN">
                <a:latin typeface="Calibri" charset="0"/>
              </a:rPr>
              <a:t>...</a:t>
            </a:r>
          </a:p>
        </p:txBody>
      </p:sp>
      <p:sp>
        <p:nvSpPr>
          <p:cNvPr id="8" name="Text Box 4"/>
          <p:cNvSpPr txBox="1">
            <a:spLocks noChangeArrowheads="1"/>
          </p:cNvSpPr>
          <p:nvPr/>
        </p:nvSpPr>
        <p:spPr bwMode="auto">
          <a:xfrm>
            <a:off x="3121025" y="1460500"/>
            <a:ext cx="1296988" cy="654050"/>
          </a:xfrm>
          <a:prstGeom prst="rect">
            <a:avLst/>
          </a:prstGeom>
          <a:noFill/>
          <a:ln w="9525">
            <a:noFill/>
            <a:round/>
          </a:ln>
          <a:effectLst/>
        </p:spPr>
        <p:txBody>
          <a:bodyPr wrap="none" lIns="90360" tIns="44280" rIns="90360" bIns="44280">
            <a:spAutoFit/>
          </a:bodyPr>
          <a:lstStyle/>
          <a:p>
            <a:pPr algn="ctr">
              <a:lnSpc>
                <a:spcPct val="88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chemeClr val="tx1">
                    <a:lumMod val="50000"/>
                    <a:lumOff val="50000"/>
                  </a:schemeClr>
                </a:solidFill>
                <a:latin typeface="Calibri" charset="0"/>
                <a:ea typeface="宋体" charset="-122"/>
              </a:rPr>
              <a:t>Level 2</a:t>
            </a:r>
          </a:p>
          <a:p>
            <a:pPr algn="ctr">
              <a:lnSpc>
                <a:spcPct val="88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chemeClr val="tx1">
                    <a:lumMod val="50000"/>
                    <a:lumOff val="50000"/>
                  </a:schemeClr>
                </a:solidFill>
                <a:latin typeface="Calibri" charset="0"/>
                <a:ea typeface="宋体" charset="-122"/>
              </a:rPr>
              <a:t>page tables</a:t>
            </a:r>
          </a:p>
        </p:txBody>
      </p:sp>
      <p:sp>
        <p:nvSpPr>
          <p:cNvPr id="175110" name="Rectangle 5"/>
          <p:cNvSpPr>
            <a:spLocks noChangeArrowheads="1"/>
          </p:cNvSpPr>
          <p:nvPr/>
        </p:nvSpPr>
        <p:spPr bwMode="auto">
          <a:xfrm>
            <a:off x="5538788" y="18367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VP 0</a:t>
            </a:r>
          </a:p>
        </p:txBody>
      </p:sp>
      <p:sp>
        <p:nvSpPr>
          <p:cNvPr id="175111" name="Rectangle 6"/>
          <p:cNvSpPr>
            <a:spLocks noChangeArrowheads="1"/>
          </p:cNvSpPr>
          <p:nvPr/>
        </p:nvSpPr>
        <p:spPr bwMode="auto">
          <a:xfrm>
            <a:off x="5538788" y="2141538"/>
            <a:ext cx="990600" cy="304800"/>
          </a:xfrm>
          <a:prstGeom prst="rect">
            <a:avLst/>
          </a:prstGeom>
          <a:solidFill>
            <a:srgbClr val="D5F1CF"/>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a:t>
            </a:r>
          </a:p>
        </p:txBody>
      </p:sp>
      <p:sp>
        <p:nvSpPr>
          <p:cNvPr id="175112" name="Rectangle 7"/>
          <p:cNvSpPr>
            <a:spLocks noChangeArrowheads="1"/>
          </p:cNvSpPr>
          <p:nvPr/>
        </p:nvSpPr>
        <p:spPr bwMode="auto">
          <a:xfrm>
            <a:off x="5538788" y="24463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VP 1023</a:t>
            </a:r>
          </a:p>
        </p:txBody>
      </p:sp>
      <p:sp>
        <p:nvSpPr>
          <p:cNvPr id="175113" name="Rectangle 8"/>
          <p:cNvSpPr>
            <a:spLocks noChangeArrowheads="1"/>
          </p:cNvSpPr>
          <p:nvPr/>
        </p:nvSpPr>
        <p:spPr bwMode="auto">
          <a:xfrm>
            <a:off x="5538788" y="27511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VP 1024</a:t>
            </a:r>
          </a:p>
        </p:txBody>
      </p:sp>
      <p:sp>
        <p:nvSpPr>
          <p:cNvPr id="175114" name="Rectangle 9"/>
          <p:cNvSpPr>
            <a:spLocks noChangeArrowheads="1"/>
          </p:cNvSpPr>
          <p:nvPr/>
        </p:nvSpPr>
        <p:spPr bwMode="auto">
          <a:xfrm>
            <a:off x="5538788" y="3055938"/>
            <a:ext cx="990600" cy="304800"/>
          </a:xfrm>
          <a:prstGeom prst="rect">
            <a:avLst/>
          </a:prstGeom>
          <a:solidFill>
            <a:srgbClr val="D5F1CF"/>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a:t>
            </a:r>
          </a:p>
        </p:txBody>
      </p:sp>
      <p:sp>
        <p:nvSpPr>
          <p:cNvPr id="175115" name="Rectangle 10"/>
          <p:cNvSpPr>
            <a:spLocks noChangeArrowheads="1"/>
          </p:cNvSpPr>
          <p:nvPr/>
        </p:nvSpPr>
        <p:spPr bwMode="auto">
          <a:xfrm>
            <a:off x="5538788" y="33607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VP 2047</a:t>
            </a:r>
          </a:p>
        </p:txBody>
      </p:sp>
      <p:sp>
        <p:nvSpPr>
          <p:cNvPr id="175116" name="Rectangle 11"/>
          <p:cNvSpPr>
            <a:spLocks noChangeArrowheads="1"/>
          </p:cNvSpPr>
          <p:nvPr/>
        </p:nvSpPr>
        <p:spPr bwMode="auto">
          <a:xfrm>
            <a:off x="5538788" y="1836738"/>
            <a:ext cx="990600" cy="914400"/>
          </a:xfrm>
          <a:prstGeom prst="rect">
            <a:avLst/>
          </a:prstGeom>
          <a:noFill/>
          <a:ln w="28575">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17" name="Rectangle 12"/>
          <p:cNvSpPr>
            <a:spLocks noChangeArrowheads="1"/>
          </p:cNvSpPr>
          <p:nvPr/>
        </p:nvSpPr>
        <p:spPr bwMode="auto">
          <a:xfrm>
            <a:off x="5538788" y="2751138"/>
            <a:ext cx="990600" cy="914400"/>
          </a:xfrm>
          <a:prstGeom prst="rect">
            <a:avLst/>
          </a:prstGeom>
          <a:noFill/>
          <a:ln w="28575">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18" name="Rectangle 13"/>
          <p:cNvSpPr>
            <a:spLocks noChangeArrowheads="1"/>
          </p:cNvSpPr>
          <p:nvPr/>
        </p:nvSpPr>
        <p:spPr bwMode="auto">
          <a:xfrm>
            <a:off x="5538788" y="3665538"/>
            <a:ext cx="990600" cy="1841500"/>
          </a:xfrm>
          <a:prstGeom prst="rect">
            <a:avLst/>
          </a:prstGeom>
          <a:solidFill>
            <a:srgbClr val="F6F5BD"/>
          </a:solidFill>
          <a:ln w="28575">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Gap</a:t>
            </a:r>
          </a:p>
        </p:txBody>
      </p:sp>
      <p:sp>
        <p:nvSpPr>
          <p:cNvPr id="175119" name="Text Box 14"/>
          <p:cNvSpPr txBox="1">
            <a:spLocks noChangeArrowheads="1"/>
          </p:cNvSpPr>
          <p:nvPr/>
        </p:nvSpPr>
        <p:spPr bwMode="auto">
          <a:xfrm>
            <a:off x="6473825" y="1698625"/>
            <a:ext cx="266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200">
                <a:latin typeface="Calibri" charset="0"/>
              </a:rPr>
              <a:t>0</a:t>
            </a:r>
          </a:p>
        </p:txBody>
      </p:sp>
      <p:sp>
        <p:nvSpPr>
          <p:cNvPr id="175120" name="Rectangle 15"/>
          <p:cNvSpPr>
            <a:spLocks noChangeArrowheads="1"/>
          </p:cNvSpPr>
          <p:nvPr/>
        </p:nvSpPr>
        <p:spPr bwMode="auto">
          <a:xfrm>
            <a:off x="3252788" y="22304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0</a:t>
            </a:r>
          </a:p>
        </p:txBody>
      </p:sp>
      <p:sp>
        <p:nvSpPr>
          <p:cNvPr id="175121" name="Rectangle 16"/>
          <p:cNvSpPr>
            <a:spLocks noChangeArrowheads="1"/>
          </p:cNvSpPr>
          <p:nvPr/>
        </p:nvSpPr>
        <p:spPr bwMode="auto">
          <a:xfrm>
            <a:off x="3252788" y="2535238"/>
            <a:ext cx="990600" cy="304800"/>
          </a:xfrm>
          <a:prstGeom prst="rect">
            <a:avLst/>
          </a:prstGeom>
          <a:solidFill>
            <a:srgbClr val="D5F1CF"/>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a:t>
            </a:r>
          </a:p>
        </p:txBody>
      </p:sp>
      <p:sp>
        <p:nvSpPr>
          <p:cNvPr id="175122" name="Rectangle 17"/>
          <p:cNvSpPr>
            <a:spLocks noChangeArrowheads="1"/>
          </p:cNvSpPr>
          <p:nvPr/>
        </p:nvSpPr>
        <p:spPr bwMode="auto">
          <a:xfrm>
            <a:off x="3252788" y="28400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1023</a:t>
            </a:r>
          </a:p>
        </p:txBody>
      </p:sp>
      <p:sp>
        <p:nvSpPr>
          <p:cNvPr id="175123" name="Rectangle 18"/>
          <p:cNvSpPr>
            <a:spLocks noChangeArrowheads="1"/>
          </p:cNvSpPr>
          <p:nvPr/>
        </p:nvSpPr>
        <p:spPr bwMode="auto">
          <a:xfrm>
            <a:off x="3252788" y="2230438"/>
            <a:ext cx="990600" cy="914400"/>
          </a:xfrm>
          <a:prstGeom prst="rect">
            <a:avLst/>
          </a:prstGeom>
          <a:noFill/>
          <a:ln w="28575">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24" name="Rectangle 19"/>
          <p:cNvSpPr>
            <a:spLocks noChangeArrowheads="1"/>
          </p:cNvSpPr>
          <p:nvPr/>
        </p:nvSpPr>
        <p:spPr bwMode="auto">
          <a:xfrm>
            <a:off x="3252788" y="36020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0</a:t>
            </a:r>
          </a:p>
        </p:txBody>
      </p:sp>
      <p:sp>
        <p:nvSpPr>
          <p:cNvPr id="175125" name="Rectangle 20"/>
          <p:cNvSpPr>
            <a:spLocks noChangeArrowheads="1"/>
          </p:cNvSpPr>
          <p:nvPr/>
        </p:nvSpPr>
        <p:spPr bwMode="auto">
          <a:xfrm>
            <a:off x="3252788" y="3906838"/>
            <a:ext cx="990600" cy="304800"/>
          </a:xfrm>
          <a:prstGeom prst="rect">
            <a:avLst/>
          </a:prstGeom>
          <a:solidFill>
            <a:srgbClr val="D5F1CF"/>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a:t>
            </a:r>
          </a:p>
        </p:txBody>
      </p:sp>
      <p:sp>
        <p:nvSpPr>
          <p:cNvPr id="175126" name="Rectangle 21"/>
          <p:cNvSpPr>
            <a:spLocks noChangeArrowheads="1"/>
          </p:cNvSpPr>
          <p:nvPr/>
        </p:nvSpPr>
        <p:spPr bwMode="auto">
          <a:xfrm>
            <a:off x="3252788" y="42116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1023</a:t>
            </a:r>
          </a:p>
        </p:txBody>
      </p:sp>
      <p:sp>
        <p:nvSpPr>
          <p:cNvPr id="175127" name="Rectangle 22"/>
          <p:cNvSpPr>
            <a:spLocks noChangeArrowheads="1"/>
          </p:cNvSpPr>
          <p:nvPr/>
        </p:nvSpPr>
        <p:spPr bwMode="auto">
          <a:xfrm>
            <a:off x="3252788" y="3602038"/>
            <a:ext cx="990600" cy="914400"/>
          </a:xfrm>
          <a:prstGeom prst="rect">
            <a:avLst/>
          </a:prstGeom>
          <a:noFill/>
          <a:ln w="28575">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28" name="Rectangle 23"/>
          <p:cNvSpPr>
            <a:spLocks noChangeArrowheads="1"/>
          </p:cNvSpPr>
          <p:nvPr/>
        </p:nvSpPr>
        <p:spPr bwMode="auto">
          <a:xfrm>
            <a:off x="3252788" y="4897438"/>
            <a:ext cx="990600" cy="609600"/>
          </a:xfrm>
          <a:prstGeom prst="rect">
            <a:avLst/>
          </a:prstGeom>
          <a:solidFill>
            <a:srgbClr val="F1C7C7"/>
          </a:solidFill>
          <a:ln w="28575">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1023 null</a:t>
            </a:r>
          </a:p>
          <a:p>
            <a:pPr algn="ctr">
              <a:lnSpc>
                <a:spcPct val="98000"/>
              </a:lnSpc>
            </a:pPr>
            <a:r>
              <a:rPr lang="en-GB" altLang="zh-CN" sz="1400">
                <a:latin typeface="Calibri" charset="0"/>
              </a:rPr>
              <a:t>PTEs</a:t>
            </a:r>
          </a:p>
        </p:txBody>
      </p:sp>
      <p:sp>
        <p:nvSpPr>
          <p:cNvPr id="175129" name="Rectangle 24"/>
          <p:cNvSpPr>
            <a:spLocks noChangeArrowheads="1"/>
          </p:cNvSpPr>
          <p:nvPr/>
        </p:nvSpPr>
        <p:spPr bwMode="auto">
          <a:xfrm>
            <a:off x="3252788" y="55070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1023</a:t>
            </a:r>
          </a:p>
        </p:txBody>
      </p:sp>
      <p:sp>
        <p:nvSpPr>
          <p:cNvPr id="175130" name="Rectangle 25"/>
          <p:cNvSpPr>
            <a:spLocks noChangeArrowheads="1"/>
          </p:cNvSpPr>
          <p:nvPr/>
        </p:nvSpPr>
        <p:spPr bwMode="auto">
          <a:xfrm>
            <a:off x="3252788" y="4897438"/>
            <a:ext cx="990600" cy="914400"/>
          </a:xfrm>
          <a:prstGeom prst="rect">
            <a:avLst/>
          </a:prstGeom>
          <a:noFill/>
          <a:ln w="28575">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31" name="Rectangle 26"/>
          <p:cNvSpPr>
            <a:spLocks noChangeArrowheads="1"/>
          </p:cNvSpPr>
          <p:nvPr/>
        </p:nvSpPr>
        <p:spPr bwMode="auto">
          <a:xfrm>
            <a:off x="5538788" y="5507038"/>
            <a:ext cx="990600" cy="609600"/>
          </a:xfrm>
          <a:prstGeom prst="rect">
            <a:avLst/>
          </a:prstGeom>
          <a:solidFill>
            <a:srgbClr val="DEDFF5"/>
          </a:solidFill>
          <a:ln w="12600">
            <a:solidFill>
              <a:srgbClr val="DEDFF5"/>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1023 </a:t>
            </a:r>
          </a:p>
          <a:p>
            <a:pPr algn="ctr">
              <a:lnSpc>
                <a:spcPct val="98000"/>
              </a:lnSpc>
            </a:pPr>
            <a:r>
              <a:rPr lang="en-GB" altLang="zh-CN" sz="1400">
                <a:latin typeface="Calibri" charset="0"/>
              </a:rPr>
              <a:t>unallocated</a:t>
            </a:r>
          </a:p>
          <a:p>
            <a:pPr algn="ctr">
              <a:lnSpc>
                <a:spcPct val="98000"/>
              </a:lnSpc>
            </a:pPr>
            <a:r>
              <a:rPr lang="en-GB" altLang="zh-CN" sz="1400">
                <a:latin typeface="Calibri" charset="0"/>
              </a:rPr>
              <a:t>pages</a:t>
            </a:r>
          </a:p>
        </p:txBody>
      </p:sp>
      <p:sp>
        <p:nvSpPr>
          <p:cNvPr id="175132" name="Rectangle 27"/>
          <p:cNvSpPr>
            <a:spLocks noChangeArrowheads="1"/>
          </p:cNvSpPr>
          <p:nvPr/>
        </p:nvSpPr>
        <p:spPr bwMode="auto">
          <a:xfrm>
            <a:off x="5538788" y="6116638"/>
            <a:ext cx="990600"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VP 9215</a:t>
            </a:r>
          </a:p>
        </p:txBody>
      </p:sp>
      <p:sp>
        <p:nvSpPr>
          <p:cNvPr id="175133" name="Rectangle 28"/>
          <p:cNvSpPr>
            <a:spLocks noChangeArrowheads="1"/>
          </p:cNvSpPr>
          <p:nvPr/>
        </p:nvSpPr>
        <p:spPr bwMode="auto">
          <a:xfrm>
            <a:off x="5538788" y="5507038"/>
            <a:ext cx="990600" cy="914400"/>
          </a:xfrm>
          <a:prstGeom prst="rect">
            <a:avLst/>
          </a:prstGeom>
          <a:noFill/>
          <a:ln w="28575">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33" name="Text Box 29"/>
          <p:cNvSpPr txBox="1">
            <a:spLocks noChangeArrowheads="1"/>
          </p:cNvSpPr>
          <p:nvPr/>
        </p:nvSpPr>
        <p:spPr bwMode="auto">
          <a:xfrm>
            <a:off x="5262563" y="1447800"/>
            <a:ext cx="1701800" cy="333375"/>
          </a:xfrm>
          <a:prstGeom prst="rect">
            <a:avLst/>
          </a:prstGeom>
          <a:noFill/>
          <a:ln w="9525">
            <a:noFill/>
            <a:round/>
          </a:ln>
          <a:effectLst/>
        </p:spPr>
        <p:txBody>
          <a:bodyPr lIns="90360" tIns="44280" rIns="90360" bIns="44280">
            <a:spAutoFit/>
          </a:bodyPr>
          <a:lstStyle/>
          <a:p>
            <a:pPr algn="ctr">
              <a:lnSpc>
                <a:spcPct val="88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chemeClr val="tx1">
                    <a:lumMod val="50000"/>
                    <a:lumOff val="50000"/>
                  </a:schemeClr>
                </a:solidFill>
                <a:latin typeface="Calibri" charset="0"/>
                <a:ea typeface="宋体" charset="-122"/>
              </a:rPr>
              <a:t>Virtual memory</a:t>
            </a:r>
          </a:p>
        </p:txBody>
      </p:sp>
      <p:sp>
        <p:nvSpPr>
          <p:cNvPr id="175135" name="Line 30"/>
          <p:cNvSpPr>
            <a:spLocks noChangeShapeType="1"/>
          </p:cNvSpPr>
          <p:nvPr/>
        </p:nvSpPr>
        <p:spPr bwMode="auto">
          <a:xfrm flipV="1">
            <a:off x="4243388" y="1847850"/>
            <a:ext cx="1295400" cy="536575"/>
          </a:xfrm>
          <a:prstGeom prst="line">
            <a:avLst/>
          </a:prstGeom>
          <a:noFill/>
          <a:ln w="1260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36" name="Line 31"/>
          <p:cNvSpPr>
            <a:spLocks noChangeShapeType="1"/>
          </p:cNvSpPr>
          <p:nvPr/>
        </p:nvSpPr>
        <p:spPr bwMode="auto">
          <a:xfrm flipV="1">
            <a:off x="4243388" y="2457450"/>
            <a:ext cx="1295400" cy="536575"/>
          </a:xfrm>
          <a:prstGeom prst="line">
            <a:avLst/>
          </a:prstGeom>
          <a:noFill/>
          <a:ln w="1260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37" name="Line 32"/>
          <p:cNvSpPr>
            <a:spLocks noChangeShapeType="1"/>
          </p:cNvSpPr>
          <p:nvPr/>
        </p:nvSpPr>
        <p:spPr bwMode="auto">
          <a:xfrm flipV="1">
            <a:off x="4243388" y="2762250"/>
            <a:ext cx="1295400" cy="993775"/>
          </a:xfrm>
          <a:prstGeom prst="line">
            <a:avLst/>
          </a:prstGeom>
          <a:noFill/>
          <a:ln w="1260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38" name="Line 33"/>
          <p:cNvSpPr>
            <a:spLocks noChangeShapeType="1"/>
          </p:cNvSpPr>
          <p:nvPr/>
        </p:nvSpPr>
        <p:spPr bwMode="auto">
          <a:xfrm flipV="1">
            <a:off x="4243388" y="3371850"/>
            <a:ext cx="1295400" cy="993775"/>
          </a:xfrm>
          <a:prstGeom prst="line">
            <a:avLst/>
          </a:prstGeom>
          <a:noFill/>
          <a:ln w="1260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39" name="Line 34"/>
          <p:cNvSpPr>
            <a:spLocks noChangeShapeType="1"/>
          </p:cNvSpPr>
          <p:nvPr/>
        </p:nvSpPr>
        <p:spPr bwMode="auto">
          <a:xfrm>
            <a:off x="4243388" y="5659438"/>
            <a:ext cx="1219200" cy="457200"/>
          </a:xfrm>
          <a:prstGeom prst="line">
            <a:avLst/>
          </a:prstGeom>
          <a:noFill/>
          <a:ln w="1260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40" name="Line 35"/>
          <p:cNvSpPr>
            <a:spLocks noChangeShapeType="1"/>
          </p:cNvSpPr>
          <p:nvPr/>
        </p:nvSpPr>
        <p:spPr bwMode="auto">
          <a:xfrm flipV="1">
            <a:off x="1957388" y="2228850"/>
            <a:ext cx="1243012" cy="231775"/>
          </a:xfrm>
          <a:prstGeom prst="line">
            <a:avLst/>
          </a:prstGeom>
          <a:noFill/>
          <a:ln w="1260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41" name="Line 36"/>
          <p:cNvSpPr>
            <a:spLocks noChangeShapeType="1"/>
          </p:cNvSpPr>
          <p:nvPr/>
        </p:nvSpPr>
        <p:spPr bwMode="auto">
          <a:xfrm>
            <a:off x="1957388" y="2763838"/>
            <a:ext cx="1295400" cy="838200"/>
          </a:xfrm>
          <a:prstGeom prst="line">
            <a:avLst/>
          </a:prstGeom>
          <a:noFill/>
          <a:ln w="1260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42" name="Line 37"/>
          <p:cNvSpPr>
            <a:spLocks noChangeShapeType="1"/>
          </p:cNvSpPr>
          <p:nvPr/>
        </p:nvSpPr>
        <p:spPr bwMode="auto">
          <a:xfrm>
            <a:off x="1957388" y="4897438"/>
            <a:ext cx="1295400" cy="1587"/>
          </a:xfrm>
          <a:prstGeom prst="line">
            <a:avLst/>
          </a:prstGeom>
          <a:noFill/>
          <a:ln w="12600">
            <a:solidFill>
              <a:srgbClr val="000066"/>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43" name="Rectangle 38"/>
          <p:cNvSpPr>
            <a:spLocks noChangeArrowheads="1"/>
          </p:cNvSpPr>
          <p:nvPr/>
        </p:nvSpPr>
        <p:spPr bwMode="auto">
          <a:xfrm>
            <a:off x="838200" y="5049838"/>
            <a:ext cx="1119188" cy="838200"/>
          </a:xfrm>
          <a:prstGeom prst="rect">
            <a:avLst/>
          </a:prstGeom>
          <a:solidFill>
            <a:srgbClr val="F1C7C7"/>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(1K - 9)</a:t>
            </a:r>
          </a:p>
          <a:p>
            <a:pPr algn="ctr">
              <a:lnSpc>
                <a:spcPct val="98000"/>
              </a:lnSpc>
            </a:pPr>
            <a:r>
              <a:rPr lang="en-GB" altLang="zh-CN" sz="1400">
                <a:latin typeface="Calibri" charset="0"/>
              </a:rPr>
              <a:t>null PTEs </a:t>
            </a:r>
          </a:p>
        </p:txBody>
      </p:sp>
      <p:sp>
        <p:nvSpPr>
          <p:cNvPr id="175144" name="Rectangle 39"/>
          <p:cNvSpPr>
            <a:spLocks noChangeArrowheads="1"/>
          </p:cNvSpPr>
          <p:nvPr/>
        </p:nvSpPr>
        <p:spPr bwMode="auto">
          <a:xfrm>
            <a:off x="838200" y="2306638"/>
            <a:ext cx="1119188"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0</a:t>
            </a:r>
          </a:p>
        </p:txBody>
      </p:sp>
      <p:sp>
        <p:nvSpPr>
          <p:cNvPr id="175145" name="Rectangle 40"/>
          <p:cNvSpPr>
            <a:spLocks noChangeArrowheads="1"/>
          </p:cNvSpPr>
          <p:nvPr/>
        </p:nvSpPr>
        <p:spPr bwMode="auto">
          <a:xfrm>
            <a:off x="838200" y="2611438"/>
            <a:ext cx="1119188"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1</a:t>
            </a:r>
          </a:p>
        </p:txBody>
      </p:sp>
      <p:sp>
        <p:nvSpPr>
          <p:cNvPr id="175146" name="Rectangle 41"/>
          <p:cNvSpPr>
            <a:spLocks noChangeArrowheads="1"/>
          </p:cNvSpPr>
          <p:nvPr/>
        </p:nvSpPr>
        <p:spPr bwMode="auto">
          <a:xfrm>
            <a:off x="838200" y="2916238"/>
            <a:ext cx="1119188" cy="304800"/>
          </a:xfrm>
          <a:prstGeom prst="rect">
            <a:avLst/>
          </a:prstGeom>
          <a:solidFill>
            <a:srgbClr val="F1C7C7"/>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2 (null)</a:t>
            </a:r>
          </a:p>
        </p:txBody>
      </p:sp>
      <p:sp>
        <p:nvSpPr>
          <p:cNvPr id="175147" name="Rectangle 42"/>
          <p:cNvSpPr>
            <a:spLocks noChangeArrowheads="1"/>
          </p:cNvSpPr>
          <p:nvPr/>
        </p:nvSpPr>
        <p:spPr bwMode="auto">
          <a:xfrm>
            <a:off x="838200" y="3221038"/>
            <a:ext cx="1119188" cy="304800"/>
          </a:xfrm>
          <a:prstGeom prst="rect">
            <a:avLst/>
          </a:prstGeom>
          <a:solidFill>
            <a:srgbClr val="F1C7C7"/>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3 (null)</a:t>
            </a:r>
          </a:p>
        </p:txBody>
      </p:sp>
      <p:sp>
        <p:nvSpPr>
          <p:cNvPr id="175148" name="Rectangle 43"/>
          <p:cNvSpPr>
            <a:spLocks noChangeArrowheads="1"/>
          </p:cNvSpPr>
          <p:nvPr/>
        </p:nvSpPr>
        <p:spPr bwMode="auto">
          <a:xfrm>
            <a:off x="838200" y="3525838"/>
            <a:ext cx="1119188" cy="304800"/>
          </a:xfrm>
          <a:prstGeom prst="rect">
            <a:avLst/>
          </a:prstGeom>
          <a:solidFill>
            <a:srgbClr val="F1C7C7"/>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4 (null)</a:t>
            </a:r>
          </a:p>
        </p:txBody>
      </p:sp>
      <p:sp>
        <p:nvSpPr>
          <p:cNvPr id="175149" name="Rectangle 44"/>
          <p:cNvSpPr>
            <a:spLocks noChangeArrowheads="1"/>
          </p:cNvSpPr>
          <p:nvPr/>
        </p:nvSpPr>
        <p:spPr bwMode="auto">
          <a:xfrm>
            <a:off x="838200" y="3830638"/>
            <a:ext cx="1119188" cy="304800"/>
          </a:xfrm>
          <a:prstGeom prst="rect">
            <a:avLst/>
          </a:prstGeom>
          <a:solidFill>
            <a:srgbClr val="F1C7C7"/>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5 (null)</a:t>
            </a:r>
          </a:p>
        </p:txBody>
      </p:sp>
      <p:sp>
        <p:nvSpPr>
          <p:cNvPr id="175150" name="Rectangle 45"/>
          <p:cNvSpPr>
            <a:spLocks noChangeArrowheads="1"/>
          </p:cNvSpPr>
          <p:nvPr/>
        </p:nvSpPr>
        <p:spPr bwMode="auto">
          <a:xfrm>
            <a:off x="838200" y="4135438"/>
            <a:ext cx="1119188" cy="304800"/>
          </a:xfrm>
          <a:prstGeom prst="rect">
            <a:avLst/>
          </a:prstGeom>
          <a:solidFill>
            <a:srgbClr val="F1C7C7"/>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6 (null)</a:t>
            </a:r>
          </a:p>
        </p:txBody>
      </p:sp>
      <p:sp>
        <p:nvSpPr>
          <p:cNvPr id="175151" name="Rectangle 46"/>
          <p:cNvSpPr>
            <a:spLocks noChangeArrowheads="1"/>
          </p:cNvSpPr>
          <p:nvPr/>
        </p:nvSpPr>
        <p:spPr bwMode="auto">
          <a:xfrm>
            <a:off x="838200" y="4440238"/>
            <a:ext cx="1119188" cy="304800"/>
          </a:xfrm>
          <a:prstGeom prst="rect">
            <a:avLst/>
          </a:prstGeom>
          <a:solidFill>
            <a:srgbClr val="F1C7C7"/>
          </a:solidFill>
          <a:ln w="12600">
            <a:solidFill>
              <a:srgbClr val="000066"/>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7 (null)</a:t>
            </a:r>
          </a:p>
        </p:txBody>
      </p:sp>
      <p:sp>
        <p:nvSpPr>
          <p:cNvPr id="175152" name="Rectangle 47"/>
          <p:cNvSpPr>
            <a:spLocks noChangeArrowheads="1"/>
          </p:cNvSpPr>
          <p:nvPr/>
        </p:nvSpPr>
        <p:spPr bwMode="auto">
          <a:xfrm>
            <a:off x="838200" y="4745038"/>
            <a:ext cx="1119188" cy="304800"/>
          </a:xfrm>
          <a:prstGeom prst="rect">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PTE 8</a:t>
            </a:r>
          </a:p>
        </p:txBody>
      </p:sp>
      <p:sp>
        <p:nvSpPr>
          <p:cNvPr id="175153" name="Rectangle 48"/>
          <p:cNvSpPr>
            <a:spLocks noChangeArrowheads="1"/>
          </p:cNvSpPr>
          <p:nvPr/>
        </p:nvSpPr>
        <p:spPr bwMode="auto">
          <a:xfrm>
            <a:off x="838200" y="2306638"/>
            <a:ext cx="1119188" cy="3581400"/>
          </a:xfrm>
          <a:prstGeom prst="rect">
            <a:avLst/>
          </a:prstGeom>
          <a:noFill/>
          <a:ln w="28575">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54" name="AutoShape 49"/>
          <p:cNvSpPr/>
          <p:nvPr/>
        </p:nvSpPr>
        <p:spPr bwMode="auto">
          <a:xfrm>
            <a:off x="6665913" y="1849438"/>
            <a:ext cx="228600" cy="1752600"/>
          </a:xfrm>
          <a:prstGeom prst="rightBrace">
            <a:avLst>
              <a:gd name="adj1" fmla="val 63889"/>
              <a:gd name="adj2" fmla="val 50000"/>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55" name="Text Box 50"/>
          <p:cNvSpPr txBox="1">
            <a:spLocks noChangeArrowheads="1"/>
          </p:cNvSpPr>
          <p:nvPr/>
        </p:nvSpPr>
        <p:spPr bwMode="auto">
          <a:xfrm>
            <a:off x="6918325" y="2460625"/>
            <a:ext cx="18859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nSpc>
                <a:spcPct val="98000"/>
              </a:lnSpc>
            </a:pPr>
            <a:r>
              <a:rPr lang="en-GB" altLang="zh-CN" sz="1400" i="1">
                <a:latin typeface="Calibri" charset="0"/>
              </a:rPr>
              <a:t>2K allocated VM pages</a:t>
            </a:r>
          </a:p>
          <a:p>
            <a:pPr>
              <a:lnSpc>
                <a:spcPct val="98000"/>
              </a:lnSpc>
            </a:pPr>
            <a:r>
              <a:rPr lang="en-GB" altLang="zh-CN" sz="1400" i="1">
                <a:latin typeface="Calibri" charset="0"/>
              </a:rPr>
              <a:t>for code and data</a:t>
            </a:r>
          </a:p>
        </p:txBody>
      </p:sp>
      <p:sp>
        <p:nvSpPr>
          <p:cNvPr id="175156" name="AutoShape 51"/>
          <p:cNvSpPr/>
          <p:nvPr/>
        </p:nvSpPr>
        <p:spPr bwMode="auto">
          <a:xfrm>
            <a:off x="6665913" y="3678238"/>
            <a:ext cx="228600" cy="1752600"/>
          </a:xfrm>
          <a:prstGeom prst="rightBrace">
            <a:avLst>
              <a:gd name="adj1" fmla="val 63889"/>
              <a:gd name="adj2" fmla="val 50000"/>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57" name="Text Box 52"/>
          <p:cNvSpPr txBox="1">
            <a:spLocks noChangeArrowheads="1"/>
          </p:cNvSpPr>
          <p:nvPr/>
        </p:nvSpPr>
        <p:spPr bwMode="auto">
          <a:xfrm>
            <a:off x="6916738" y="4364038"/>
            <a:ext cx="2074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nSpc>
                <a:spcPct val="98000"/>
              </a:lnSpc>
            </a:pPr>
            <a:r>
              <a:rPr lang="en-GB" altLang="zh-CN" sz="1400" i="1">
                <a:latin typeface="Calibri" charset="0"/>
              </a:rPr>
              <a:t>6K unallocated VM pages</a:t>
            </a:r>
          </a:p>
        </p:txBody>
      </p:sp>
      <p:sp>
        <p:nvSpPr>
          <p:cNvPr id="175158" name="AutoShape 53"/>
          <p:cNvSpPr/>
          <p:nvPr/>
        </p:nvSpPr>
        <p:spPr bwMode="auto">
          <a:xfrm>
            <a:off x="6589713" y="5507038"/>
            <a:ext cx="304800" cy="609600"/>
          </a:xfrm>
          <a:prstGeom prst="rightBrace">
            <a:avLst>
              <a:gd name="adj1" fmla="val 16667"/>
              <a:gd name="adj2" fmla="val 50000"/>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59" name="Text Box 54"/>
          <p:cNvSpPr txBox="1">
            <a:spLocks noChangeArrowheads="1"/>
          </p:cNvSpPr>
          <p:nvPr/>
        </p:nvSpPr>
        <p:spPr bwMode="auto">
          <a:xfrm>
            <a:off x="6916738" y="5645150"/>
            <a:ext cx="198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nSpc>
                <a:spcPct val="98000"/>
              </a:lnSpc>
            </a:pPr>
            <a:r>
              <a:rPr lang="en-GB" altLang="zh-CN" sz="1400" i="1">
                <a:latin typeface="Calibri" charset="0"/>
              </a:rPr>
              <a:t>1023 unallocated  pages</a:t>
            </a:r>
          </a:p>
        </p:txBody>
      </p:sp>
      <p:sp>
        <p:nvSpPr>
          <p:cNvPr id="175160" name="AutoShape 55"/>
          <p:cNvSpPr/>
          <p:nvPr/>
        </p:nvSpPr>
        <p:spPr bwMode="auto">
          <a:xfrm>
            <a:off x="6589713" y="6116638"/>
            <a:ext cx="304800" cy="304800"/>
          </a:xfrm>
          <a:prstGeom prst="rightBrace">
            <a:avLst>
              <a:gd name="adj1" fmla="val 8333"/>
              <a:gd name="adj2" fmla="val 50000"/>
            </a:avLst>
          </a:prstGeom>
          <a:noFill/>
          <a:ln w="12600">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en-US" altLang="zh-CN"/>
          </a:p>
        </p:txBody>
      </p:sp>
      <p:sp>
        <p:nvSpPr>
          <p:cNvPr id="175161" name="Text Box 56"/>
          <p:cNvSpPr txBox="1">
            <a:spLocks noChangeArrowheads="1"/>
          </p:cNvSpPr>
          <p:nvPr/>
        </p:nvSpPr>
        <p:spPr bwMode="auto">
          <a:xfrm>
            <a:off x="6918325" y="6057900"/>
            <a:ext cx="1717675" cy="51593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nSpc>
                <a:spcPct val="98000"/>
              </a:lnSpc>
            </a:pPr>
            <a:r>
              <a:rPr lang="en-GB" altLang="zh-CN" sz="1400" i="1">
                <a:latin typeface="Calibri" charset="0"/>
              </a:rPr>
              <a:t>1 allocated VM page</a:t>
            </a:r>
          </a:p>
          <a:p>
            <a:pPr>
              <a:lnSpc>
                <a:spcPct val="98000"/>
              </a:lnSpc>
            </a:pPr>
            <a:r>
              <a:rPr lang="en-GB" altLang="zh-CN" sz="1400" i="1">
                <a:latin typeface="Calibri" charset="0"/>
              </a:rPr>
              <a:t>for the stack</a:t>
            </a:r>
          </a:p>
        </p:txBody>
      </p:sp>
      <p:sp>
        <p:nvSpPr>
          <p:cNvPr id="175162" name="TextBox 60"/>
          <p:cNvSpPr txBox="1">
            <a:spLocks noChangeArrowheads="1"/>
          </p:cNvSpPr>
          <p:nvPr/>
        </p:nvSpPr>
        <p:spPr bwMode="auto">
          <a:xfrm>
            <a:off x="381000" y="6153150"/>
            <a:ext cx="410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i="1">
                <a:latin typeface="Calibri" charset="0"/>
              </a:rPr>
              <a:t>32 bit addresses, 4KB pages, 4-byte PTEs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FB61DDBE-A39D-1947-B004-E0DB0B96851C}" type="slidenum">
              <a:rPr lang="zh-CN" altLang="en-US" sz="1400" b="0">
                <a:latin typeface="Times New Roman" panose="02020603050405020304" charset="0"/>
              </a:rPr>
              <a:t>118</a:t>
            </a:fld>
            <a:endParaRPr lang="en-US" altLang="zh-CN" sz="1400" b="0">
              <a:latin typeface="Times New Roman" panose="02020603050405020304" charset="0"/>
            </a:endParaRPr>
          </a:p>
        </p:txBody>
      </p:sp>
      <p:sp>
        <p:nvSpPr>
          <p:cNvPr id="177154" name="Rectangle 2"/>
          <p:cNvSpPr>
            <a:spLocks noGrp="1" noChangeArrowheads="1"/>
          </p:cNvSpPr>
          <p:nvPr>
            <p:ph type="title"/>
          </p:nvPr>
        </p:nvSpPr>
        <p:spPr/>
        <p:txBody>
          <a:bodyPr/>
          <a:lstStyle/>
          <a:p>
            <a:r>
              <a:rPr lang="en-US" altLang="zh-CN" dirty="0"/>
              <a:t>Paging: Smaller Tables </a:t>
            </a:r>
            <a:endParaRPr lang="en-US" altLang="zh-CN" dirty="0">
              <a:ea typeface="宋体" charset="-122"/>
            </a:endParaRPr>
          </a:p>
        </p:txBody>
      </p:sp>
      <p:pic>
        <p:nvPicPr>
          <p:cNvPr id="177155" name="Picture 5"/>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762000" y="2117725"/>
            <a:ext cx="7467600" cy="3895725"/>
          </a:xfr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b="1" dirty="0"/>
              <a:t>A Detailed Multi-Level Example </a:t>
            </a:r>
            <a:endParaRPr lang="en-US" altLang="zh-CN" dirty="0"/>
          </a:p>
          <a:p>
            <a:pPr lvl="1"/>
            <a:r>
              <a:rPr kumimoji="1" lang="en-US" altLang="zh-CN" dirty="0"/>
              <a:t>14-</a:t>
            </a:r>
            <a:r>
              <a:rPr lang="en-US" altLang="zh-CN" dirty="0"/>
              <a:t>bit virtual address space</a:t>
            </a:r>
          </a:p>
          <a:p>
            <a:pPr lvl="1"/>
            <a:r>
              <a:rPr lang="en-US" altLang="zh-CN" dirty="0"/>
              <a:t>8-bit for VPN, 6-bit for offset</a:t>
            </a:r>
          </a:p>
          <a:p>
            <a:pPr lvl="1"/>
            <a:r>
              <a:rPr lang="en-US" altLang="zh-CN" dirty="0"/>
              <a:t>4-byte PTE</a:t>
            </a:r>
          </a:p>
          <a:p>
            <a:pPr lvl="1"/>
            <a:r>
              <a:rPr kumimoji="1" lang="en-US" altLang="zh-CN" dirty="0"/>
              <a:t>A linear page table: 256 entries</a:t>
            </a:r>
          </a:p>
          <a:p>
            <a:pPr lvl="1"/>
            <a:r>
              <a:rPr lang="en-US" altLang="zh-CN" dirty="0"/>
              <a:t>Page table: 1KB (256*4B)</a:t>
            </a:r>
            <a:endParaRPr kumimoji="1" lang="en-US" altLang="zh-CN" dirty="0"/>
          </a:p>
          <a:p>
            <a:pPr lvl="1"/>
            <a:r>
              <a:rPr lang="en-US" altLang="zh-CN" dirty="0"/>
              <a:t>Page 0, 1 -&gt; code</a:t>
            </a:r>
          </a:p>
          <a:p>
            <a:pPr lvl="1"/>
            <a:r>
              <a:rPr kumimoji="1" lang="en-US" altLang="zh-CN" dirty="0"/>
              <a:t>Page 4, 5 -&gt; heap</a:t>
            </a:r>
          </a:p>
          <a:p>
            <a:pPr lvl="1"/>
            <a:r>
              <a:rPr lang="en-US" altLang="zh-CN" dirty="0"/>
              <a:t>Page 254, 255 -&gt; stack</a:t>
            </a:r>
            <a:endParaRPr kumimoji="1"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119</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387600"/>
            <a:ext cx="3035300" cy="3784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a:xfrm>
            <a:off x="457200" y="1600200"/>
            <a:ext cx="5410200" cy="4419600"/>
          </a:xfrm>
        </p:spPr>
        <p:txBody>
          <a:bodyPr/>
          <a:lstStyle/>
          <a:p>
            <a:r>
              <a:rPr lang="zh-CN" altLang="en-US" dirty="0"/>
              <a:t>前面所述</a:t>
            </a:r>
            <a:r>
              <a:rPr lang="en-US" altLang="zh-CN" dirty="0"/>
              <a:t>base-bounds</a:t>
            </a:r>
            <a:r>
              <a:rPr lang="zh-CN" altLang="en-US" dirty="0"/>
              <a:t>方法的问题</a:t>
            </a:r>
            <a:endParaRPr lang="en-US" altLang="zh-CN" dirty="0"/>
          </a:p>
          <a:p>
            <a:pPr lvl="1"/>
            <a:r>
              <a:rPr kumimoji="1" lang="en-US" altLang="zh-CN" dirty="0"/>
              <a:t>heap</a:t>
            </a:r>
            <a:r>
              <a:rPr kumimoji="1" lang="zh-CN" altLang="en-US" dirty="0"/>
              <a:t>和</a:t>
            </a:r>
            <a:r>
              <a:rPr kumimoji="1" lang="en-US" altLang="zh-CN" dirty="0"/>
              <a:t>stack</a:t>
            </a:r>
            <a:r>
              <a:rPr kumimoji="1" lang="zh-CN" altLang="en-US" dirty="0"/>
              <a:t>区域之间的未使用空间也要分配物理内存</a:t>
            </a:r>
            <a:endParaRPr kumimoji="1" lang="en-US" altLang="zh-CN" dirty="0"/>
          </a:p>
          <a:p>
            <a:pPr lvl="1"/>
            <a:r>
              <a:rPr lang="zh-CN" altLang="en-US" dirty="0"/>
              <a:t>严重浪费</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12</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829602"/>
            <a:ext cx="2984976" cy="4349817"/>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b="1" dirty="0"/>
              <a:t>A Detailed Multi-Level Example </a:t>
            </a:r>
            <a:endParaRPr lang="en-US" altLang="zh-CN" dirty="0"/>
          </a:p>
          <a:p>
            <a:pPr lvl="1"/>
            <a:r>
              <a:rPr lang="zh-CN" altLang="en-US" dirty="0"/>
              <a:t>一个</a:t>
            </a:r>
            <a:r>
              <a:rPr lang="en-US" altLang="zh-CN" dirty="0"/>
              <a:t>page</a:t>
            </a:r>
            <a:r>
              <a:rPr lang="zh-CN" altLang="en-US" dirty="0"/>
              <a:t>是</a:t>
            </a:r>
            <a:r>
              <a:rPr lang="en-US" altLang="zh-CN" dirty="0"/>
              <a:t>64B</a:t>
            </a:r>
            <a:r>
              <a:rPr lang="zh-CN" altLang="en-US" dirty="0"/>
              <a:t>，能放</a:t>
            </a:r>
            <a:r>
              <a:rPr lang="en-US" altLang="zh-CN" dirty="0"/>
              <a:t>16</a:t>
            </a:r>
            <a:r>
              <a:rPr lang="zh-CN" altLang="en-US" dirty="0"/>
              <a:t>个</a:t>
            </a:r>
            <a:r>
              <a:rPr lang="en-US" altLang="zh-CN" dirty="0"/>
              <a:t>PTE</a:t>
            </a:r>
          </a:p>
          <a:p>
            <a:pPr lvl="1"/>
            <a:r>
              <a:rPr lang="zh-CN" altLang="en-US" dirty="0"/>
              <a:t>所以一级页表是</a:t>
            </a:r>
            <a:r>
              <a:rPr lang="en-US" altLang="zh-CN" dirty="0"/>
              <a:t>16</a:t>
            </a:r>
            <a:r>
              <a:rPr lang="zh-CN" altLang="en-US" dirty="0"/>
              <a:t>个</a:t>
            </a:r>
            <a:r>
              <a:rPr lang="en-US" altLang="zh-CN" dirty="0"/>
              <a:t>entry</a:t>
            </a:r>
            <a:r>
              <a:rPr lang="zh-CN" altLang="en-US" dirty="0"/>
              <a:t>，各负责</a:t>
            </a:r>
            <a:r>
              <a:rPr lang="en-US" altLang="zh-CN" dirty="0"/>
              <a:t>16(=256/16)</a:t>
            </a:r>
            <a:r>
              <a:rPr lang="zh-CN" altLang="en-US" dirty="0"/>
              <a:t>个</a:t>
            </a:r>
            <a:r>
              <a:rPr lang="en-US" altLang="zh-CN" dirty="0"/>
              <a:t>VPN</a:t>
            </a:r>
          </a:p>
          <a:p>
            <a:pPr lvl="1"/>
            <a:r>
              <a:rPr kumimoji="1" lang="en-US" altLang="zh-CN" dirty="0"/>
              <a:t>Page-directory index (</a:t>
            </a:r>
            <a:r>
              <a:rPr kumimoji="1" lang="en-US" altLang="zh-CN" dirty="0" err="1"/>
              <a:t>PDIndex</a:t>
            </a:r>
            <a:r>
              <a:rPr kumimoji="1" lang="en-US" altLang="zh-CN" dirty="0"/>
              <a:t>)</a:t>
            </a:r>
            <a:r>
              <a:rPr kumimoji="1" lang="zh-CN" altLang="en-US" dirty="0"/>
              <a:t>为</a:t>
            </a:r>
            <a:r>
              <a:rPr lang="en-US" altLang="zh-CN" dirty="0"/>
              <a:t>VPN</a:t>
            </a:r>
            <a:r>
              <a:rPr lang="zh-CN" altLang="en-US" dirty="0"/>
              <a:t>的前</a:t>
            </a:r>
            <a:r>
              <a:rPr lang="en-US" altLang="zh-CN" dirty="0"/>
              <a:t>4</a:t>
            </a:r>
            <a:r>
              <a:rPr lang="zh-CN" altLang="en-US" dirty="0"/>
              <a:t>位，用来定位是属于一级页表中的哪个</a:t>
            </a:r>
            <a:r>
              <a:rPr lang="en-US" altLang="zh-CN" dirty="0"/>
              <a:t>entry</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120</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4622800"/>
            <a:ext cx="6629400" cy="15494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kumimoji="1" lang="en-US" altLang="zh-CN" dirty="0"/>
              <a:t>Page table index (</a:t>
            </a:r>
            <a:r>
              <a:rPr kumimoji="1" lang="en-US" altLang="zh-CN" dirty="0" err="1"/>
              <a:t>PTIndex</a:t>
            </a:r>
            <a:r>
              <a:rPr kumimoji="1" lang="en-US" altLang="zh-CN" dirty="0"/>
              <a:t>)</a:t>
            </a:r>
          </a:p>
          <a:p>
            <a:pPr lvl="1"/>
            <a:r>
              <a:rPr kumimoji="1" lang="en-US" altLang="zh-CN" dirty="0"/>
              <a:t>VPN</a:t>
            </a:r>
            <a:r>
              <a:rPr kumimoji="1" lang="zh-CN" altLang="en-US" dirty="0"/>
              <a:t>的后四位，是二级页表的</a:t>
            </a:r>
            <a:r>
              <a:rPr kumimoji="1" lang="en-US" altLang="zh-CN" dirty="0"/>
              <a:t>index</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121</a:t>
            </a:fld>
            <a:endParaRPr lang="en-US" altLang="zh-CN"/>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5785"/>
          <a:stretch>
            <a:fillRect/>
          </a:stretch>
        </p:blipFill>
        <p:spPr>
          <a:xfrm>
            <a:off x="1016000" y="3657600"/>
            <a:ext cx="6565900" cy="14478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zh-CN" altLang="en-US" dirty="0"/>
              <a:t>二级页表结果</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122</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578" y="2056795"/>
            <a:ext cx="6845822" cy="4786928"/>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b="1" dirty="0"/>
              <a:t>More Than Two Levels </a:t>
            </a:r>
            <a:endParaRPr lang="en-US" altLang="zh-CN" dirty="0"/>
          </a:p>
          <a:p>
            <a:pPr lvl="1"/>
            <a:r>
              <a:rPr kumimoji="1" lang="zh-CN" altLang="en-US" dirty="0"/>
              <a:t>在</a:t>
            </a:r>
            <a:r>
              <a:rPr kumimoji="1" lang="en-US" altLang="zh-CN" dirty="0"/>
              <a:t>VPN</a:t>
            </a:r>
            <a:r>
              <a:rPr lang="zh-CN" altLang="en-US" dirty="0"/>
              <a:t>前面划分多个</a:t>
            </a:r>
            <a:r>
              <a:rPr lang="en-US" altLang="zh-CN" dirty="0"/>
              <a:t>PD</a:t>
            </a:r>
            <a:r>
              <a:rPr lang="zh-CN" altLang="en-US" dirty="0"/>
              <a:t> </a:t>
            </a:r>
            <a:r>
              <a:rPr lang="en-US" altLang="zh-CN" dirty="0"/>
              <a:t>Index</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123</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581400"/>
            <a:ext cx="8458200" cy="1880882"/>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b="1" dirty="0"/>
              <a:t>The Translation Process: Remember the TLB </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124</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525847" cy="6858000"/>
          </a:xfrm>
          <a:prstGeom prst="rect">
            <a:avLst/>
          </a:prstGeom>
        </p:spPr>
      </p:pic>
      <p:sp>
        <p:nvSpPr>
          <p:cNvPr id="6" name="文本框 5"/>
          <p:cNvSpPr txBox="1"/>
          <p:nvPr/>
        </p:nvSpPr>
        <p:spPr>
          <a:xfrm>
            <a:off x="3733800" y="3657600"/>
            <a:ext cx="2362200" cy="400110"/>
          </a:xfrm>
          <a:prstGeom prst="rect">
            <a:avLst/>
          </a:prstGeom>
          <a:noFill/>
          <a:ln w="19050">
            <a:solidFill>
              <a:srgbClr val="FF0000"/>
            </a:solidFill>
          </a:ln>
        </p:spPr>
        <p:txBody>
          <a:bodyPr wrap="square" rtlCol="0">
            <a:spAutoFit/>
          </a:bodyPr>
          <a:lstStyle/>
          <a:p>
            <a:endParaRPr kumimoji="1" lang="zh-CN" altLang="en-US"/>
          </a:p>
        </p:txBody>
      </p:sp>
      <p:sp>
        <p:nvSpPr>
          <p:cNvPr id="7" name="文本框 6"/>
          <p:cNvSpPr txBox="1"/>
          <p:nvPr/>
        </p:nvSpPr>
        <p:spPr>
          <a:xfrm>
            <a:off x="6477000" y="3581400"/>
            <a:ext cx="1467068" cy="400110"/>
          </a:xfrm>
          <a:prstGeom prst="rect">
            <a:avLst/>
          </a:prstGeom>
          <a:noFill/>
        </p:spPr>
        <p:txBody>
          <a:bodyPr wrap="none" rtlCol="0">
            <a:spAutoFit/>
          </a:bodyPr>
          <a:lstStyle/>
          <a:p>
            <a:r>
              <a:rPr kumimoji="1" lang="zh-CN" altLang="en-US" dirty="0">
                <a:solidFill>
                  <a:srgbClr val="FF0000"/>
                </a:solidFill>
              </a:rPr>
              <a:t>如何处理？</a:t>
            </a:r>
          </a:p>
        </p:txBody>
      </p:sp>
      <p:sp>
        <p:nvSpPr>
          <p:cNvPr id="8" name="文本框 7"/>
          <p:cNvSpPr txBox="1"/>
          <p:nvPr/>
        </p:nvSpPr>
        <p:spPr>
          <a:xfrm>
            <a:off x="4329490" y="5257800"/>
            <a:ext cx="2362200" cy="400110"/>
          </a:xfrm>
          <a:prstGeom prst="rect">
            <a:avLst/>
          </a:prstGeom>
          <a:noFill/>
          <a:ln w="19050">
            <a:solidFill>
              <a:srgbClr val="FF0000"/>
            </a:solidFill>
          </a:ln>
        </p:spPr>
        <p:txBody>
          <a:bodyPr wrap="square" rtlCol="0">
            <a:spAutoFit/>
          </a:bodyPr>
          <a:lstStyle/>
          <a:p>
            <a:endParaRPr kumimoji="1" lang="zh-CN" altLang="en-US"/>
          </a:p>
        </p:txBody>
      </p:sp>
      <p:sp>
        <p:nvSpPr>
          <p:cNvPr id="9" name="文本框 8"/>
          <p:cNvSpPr txBox="1"/>
          <p:nvPr/>
        </p:nvSpPr>
        <p:spPr>
          <a:xfrm>
            <a:off x="7072690" y="5181600"/>
            <a:ext cx="1467068" cy="400110"/>
          </a:xfrm>
          <a:prstGeom prst="rect">
            <a:avLst/>
          </a:prstGeom>
          <a:noFill/>
        </p:spPr>
        <p:txBody>
          <a:bodyPr wrap="none" rtlCol="0">
            <a:spAutoFit/>
          </a:bodyPr>
          <a:lstStyle/>
          <a:p>
            <a:r>
              <a:rPr kumimoji="1" lang="zh-CN" altLang="en-US" dirty="0">
                <a:solidFill>
                  <a:srgbClr val="FF0000"/>
                </a:solidFill>
              </a:rPr>
              <a:t>如何处理？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Paging: Smaller Tables </a:t>
            </a:r>
            <a:endParaRPr kumimoji="1" lang="zh-CN" altLang="en-US" dirty="0"/>
          </a:p>
        </p:txBody>
      </p:sp>
      <p:sp>
        <p:nvSpPr>
          <p:cNvPr id="3" name="内容占位符 2"/>
          <p:cNvSpPr>
            <a:spLocks noGrp="1"/>
          </p:cNvSpPr>
          <p:nvPr>
            <p:ph idx="1"/>
          </p:nvPr>
        </p:nvSpPr>
        <p:spPr/>
        <p:txBody>
          <a:bodyPr/>
          <a:lstStyle/>
          <a:p>
            <a:r>
              <a:rPr lang="en-US" altLang="zh-CN" dirty="0"/>
              <a:t>Inverted Page Tables </a:t>
            </a:r>
          </a:p>
          <a:p>
            <a:pPr lvl="1"/>
            <a:r>
              <a:rPr kumimoji="1" lang="en-US" altLang="zh-CN" dirty="0"/>
              <a:t>VPN -&gt; PPN</a:t>
            </a:r>
            <a:r>
              <a:rPr lang="zh-CN" altLang="en-US" dirty="0"/>
              <a:t>，比较稀疏，多个进程</a:t>
            </a:r>
            <a:r>
              <a:rPr lang="en-US" altLang="zh-CN" dirty="0"/>
              <a:t>=&gt;</a:t>
            </a:r>
            <a:r>
              <a:rPr lang="zh-CN" altLang="en-US" dirty="0"/>
              <a:t>空间开销大</a:t>
            </a:r>
            <a:endParaRPr lang="en-US" altLang="zh-CN" dirty="0"/>
          </a:p>
          <a:p>
            <a:pPr lvl="1"/>
            <a:r>
              <a:rPr kumimoji="1" lang="zh-CN" altLang="en-US" dirty="0"/>
              <a:t>但</a:t>
            </a:r>
            <a:r>
              <a:rPr kumimoji="1" lang="en-US" altLang="zh-CN" dirty="0"/>
              <a:t>Pa</a:t>
            </a:r>
            <a:r>
              <a:rPr kumimoji="1" lang="zh-CN" altLang="en-US" dirty="0"/>
              <a:t>有效，利用率高，比较稠密</a:t>
            </a:r>
            <a:r>
              <a:rPr kumimoji="1" lang="en-US" altLang="zh-CN" dirty="0"/>
              <a:t>=&gt; </a:t>
            </a:r>
          </a:p>
          <a:p>
            <a:pPr lvl="1"/>
            <a:r>
              <a:rPr lang="en-US" altLang="zh-CN" dirty="0"/>
              <a:t>Inverted page tables (PPN-&gt;VPN)</a:t>
            </a:r>
          </a:p>
          <a:p>
            <a:pPr lvl="1"/>
            <a:r>
              <a:rPr lang="zh-CN" altLang="en-US" dirty="0"/>
              <a:t>缺点是用户需求是</a:t>
            </a:r>
            <a:r>
              <a:rPr lang="en-US" altLang="zh-CN" dirty="0"/>
              <a:t>VPN-&gt;PPN</a:t>
            </a:r>
            <a:r>
              <a:rPr lang="zh-CN" altLang="en-US" dirty="0"/>
              <a:t>的查找</a:t>
            </a:r>
            <a:endParaRPr lang="en-US" altLang="zh-CN" dirty="0"/>
          </a:p>
          <a:p>
            <a:pPr lvl="1"/>
            <a:r>
              <a:rPr lang="zh-CN" altLang="en-US" dirty="0"/>
              <a:t>线性搜索开销太大，所以需要有额外的结构来加速搜索，例如</a:t>
            </a:r>
            <a:r>
              <a:rPr lang="en-US" altLang="zh-CN" dirty="0"/>
              <a:t>hash</a:t>
            </a:r>
            <a:r>
              <a:rPr lang="zh-CN" altLang="en-US" dirty="0"/>
              <a:t>结构</a:t>
            </a:r>
            <a:endParaRPr lang="en-US" altLang="zh-CN" dirty="0"/>
          </a:p>
          <a:p>
            <a:pPr lvl="2"/>
            <a:r>
              <a:rPr kumimoji="1" lang="en-US" altLang="zh-CN" dirty="0"/>
              <a:t>e</a:t>
            </a:r>
            <a:r>
              <a:rPr lang="en-US" altLang="zh-CN" dirty="0"/>
              <a:t>.g., IBM PowerPC</a:t>
            </a:r>
          </a:p>
          <a:p>
            <a:pPr lvl="1"/>
            <a:r>
              <a:rPr kumimoji="1" lang="en-US" altLang="zh-CN" dirty="0"/>
              <a:t>Page table are just data structure. You can do lots of crazy things on it.</a:t>
            </a:r>
          </a:p>
          <a:p>
            <a:pPr lvl="2"/>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125</a:t>
            </a:fld>
            <a:endParaRPr lang="en-US" altLang="zh-CN"/>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xfrm>
            <a:off x="447675" y="493713"/>
            <a:ext cx="7858125" cy="877887"/>
          </a:xfrm>
        </p:spPr>
        <p:txBody>
          <a:bodyPr/>
          <a:lstStyle/>
          <a:p>
            <a:r>
              <a:rPr lang="en-GB" altLang="zh-CN">
                <a:ea typeface="宋体" charset="-122"/>
              </a:rPr>
              <a:t>Summary</a:t>
            </a:r>
          </a:p>
        </p:txBody>
      </p:sp>
      <p:sp>
        <p:nvSpPr>
          <p:cNvPr id="179202" name="Rectangle 2"/>
          <p:cNvSpPr>
            <a:spLocks noGrp="1" noChangeArrowheads="1"/>
          </p:cNvSpPr>
          <p:nvPr>
            <p:ph type="body" idx="1"/>
          </p:nvPr>
        </p:nvSpPr>
        <p:spPr>
          <a:xfrm>
            <a:off x="457200" y="1524000"/>
            <a:ext cx="8307388" cy="4800600"/>
          </a:xfrm>
        </p:spPr>
        <p:txBody>
          <a:body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GB" altLang="zh-CN" dirty="0">
                <a:ea typeface="宋体" charset="-122"/>
              </a:rPr>
              <a:t>Programmer’s view of virtual memory</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GB" altLang="zh-CN" dirty="0">
                <a:ea typeface="宋体" charset="-122"/>
              </a:rPr>
              <a:t>Each process has its own </a:t>
            </a:r>
            <a:r>
              <a:rPr kumimoji="0" lang="en-GB" altLang="zh-CN" dirty="0">
                <a:solidFill>
                  <a:srgbClr val="FF0000"/>
                </a:solidFill>
                <a:ea typeface="宋体" charset="-122"/>
              </a:rPr>
              <a:t>private</a:t>
            </a:r>
            <a:r>
              <a:rPr kumimoji="0" lang="en-GB" altLang="zh-CN" dirty="0">
                <a:ea typeface="宋体" charset="-122"/>
              </a:rPr>
              <a:t> linear address space</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GB" altLang="zh-CN" dirty="0">
                <a:ea typeface="宋体" charset="-122"/>
              </a:rPr>
              <a:t>Cannot be corrupted by other processes</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GB" altLang="zh-CN" dirty="0">
                <a:ea typeface="宋体" charset="-122"/>
              </a:rPr>
              <a:t>System view of virtual memory</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GB" altLang="zh-CN" dirty="0">
                <a:ea typeface="宋体" charset="-122"/>
              </a:rPr>
              <a:t>Uses memory efficiently by caching virtual memory pages</a:t>
            </a: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GB" altLang="zh-CN" dirty="0">
                <a:ea typeface="宋体" charset="-122"/>
              </a:rPr>
              <a:t>Efficient only because of locality</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GB" altLang="zh-CN" dirty="0">
                <a:ea typeface="宋体" charset="-122"/>
              </a:rPr>
              <a:t>Simplifies memory management and programming</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GB" altLang="zh-CN" dirty="0">
                <a:ea typeface="宋体" charset="-122"/>
              </a:rPr>
              <a:t>Simplifies protection by providing a convenient </a:t>
            </a:r>
            <a:r>
              <a:rPr kumimoji="0" lang="en-GB" altLang="zh-CN" dirty="0" err="1">
                <a:ea typeface="宋体" charset="-122"/>
              </a:rPr>
              <a:t>interpositioning</a:t>
            </a:r>
            <a:r>
              <a:rPr kumimoji="0" lang="en-GB" altLang="zh-CN" dirty="0">
                <a:ea typeface="宋体" charset="-122"/>
              </a:rPr>
              <a:t> point to check permissions</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27F513BC-77C6-5B47-9F5F-9E4D3AF35FE6}" type="slidenum">
              <a:rPr lang="zh-CN" altLang="en-US" sz="1400" b="0">
                <a:latin typeface="Times New Roman" panose="02020603050405020304" charset="0"/>
              </a:rPr>
              <a:t>127</a:t>
            </a:fld>
            <a:endParaRPr lang="en-US" altLang="zh-CN" sz="1400" b="0">
              <a:latin typeface="Times New Roman" panose="02020603050405020304" charset="0"/>
            </a:endParaRPr>
          </a:p>
        </p:txBody>
      </p:sp>
      <p:sp>
        <p:nvSpPr>
          <p:cNvPr id="146434" name="Rectangle 2"/>
          <p:cNvSpPr>
            <a:spLocks noGrp="1" noChangeArrowheads="1"/>
          </p:cNvSpPr>
          <p:nvPr>
            <p:ph type="title"/>
          </p:nvPr>
        </p:nvSpPr>
        <p:spPr/>
        <p:txBody>
          <a:bodyPr/>
          <a:lstStyle/>
          <a:p>
            <a:r>
              <a:rPr lang="zh-CN" altLang="en-US" dirty="0">
                <a:ea typeface="宋体" charset="-122"/>
              </a:rPr>
              <a:t>回顾</a:t>
            </a:r>
            <a:endParaRPr lang="en-US" altLang="zh-CN" dirty="0">
              <a:ea typeface="宋体" charset="-122"/>
            </a:endParaRPr>
          </a:p>
        </p:txBody>
      </p:sp>
      <p:sp>
        <p:nvSpPr>
          <p:cNvPr id="146435" name="Rectangle 101"/>
          <p:cNvSpPr>
            <a:spLocks noChangeArrowheads="1"/>
          </p:cNvSpPr>
          <p:nvPr/>
        </p:nvSpPr>
        <p:spPr bwMode="auto">
          <a:xfrm>
            <a:off x="5618163" y="1711325"/>
            <a:ext cx="1550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virtual address</a:t>
            </a:r>
          </a:p>
        </p:txBody>
      </p:sp>
      <p:sp>
        <p:nvSpPr>
          <p:cNvPr id="146436" name="Rectangle 102"/>
          <p:cNvSpPr>
            <a:spLocks noChangeArrowheads="1"/>
          </p:cNvSpPr>
          <p:nvPr/>
        </p:nvSpPr>
        <p:spPr bwMode="auto">
          <a:xfrm>
            <a:off x="2451100" y="1752600"/>
            <a:ext cx="1936750" cy="228600"/>
          </a:xfrm>
          <a:prstGeom prst="rect">
            <a:avLst/>
          </a:prstGeom>
          <a:solidFill>
            <a:srgbClr val="FF99CC"/>
          </a:solidFill>
          <a:ln w="12700">
            <a:solidFill>
              <a:schemeClr val="tx1"/>
            </a:solidFill>
            <a:miter lim="800000"/>
          </a:ln>
        </p:spPr>
        <p:txBody>
          <a:bodyPr wrap="none" lIns="46037" tIns="23812" rIns="46037" bIns="23812" anchor="ct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latin typeface="Helvetica" pitchFamily="34" charset="0"/>
              </a:rPr>
              <a:t>virtual page number</a:t>
            </a:r>
          </a:p>
        </p:txBody>
      </p:sp>
      <p:sp>
        <p:nvSpPr>
          <p:cNvPr id="146437" name="Rectangle 103"/>
          <p:cNvSpPr>
            <a:spLocks noChangeArrowheads="1"/>
          </p:cNvSpPr>
          <p:nvPr/>
        </p:nvSpPr>
        <p:spPr bwMode="auto">
          <a:xfrm>
            <a:off x="4387850" y="1752600"/>
            <a:ext cx="1100138" cy="223838"/>
          </a:xfrm>
          <a:prstGeom prst="rect">
            <a:avLst/>
          </a:prstGeom>
          <a:solidFill>
            <a:srgbClr val="66FFFF"/>
          </a:solidFill>
          <a:ln w="12700">
            <a:solidFill>
              <a:schemeClr val="tx1"/>
            </a:solidFill>
            <a:miter lim="800000"/>
          </a:ln>
        </p:spPr>
        <p:txBody>
          <a:bodyPr wrap="none" lIns="46037" tIns="23812" rIns="46037" bIns="23812" anchor="ct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latin typeface="Helvetica" pitchFamily="34" charset="0"/>
              </a:rPr>
              <a:t>page offset</a:t>
            </a:r>
          </a:p>
        </p:txBody>
      </p:sp>
      <p:sp>
        <p:nvSpPr>
          <p:cNvPr id="146438" name="Line 105"/>
          <p:cNvSpPr>
            <a:spLocks noChangeShapeType="1"/>
          </p:cNvSpPr>
          <p:nvPr/>
        </p:nvSpPr>
        <p:spPr bwMode="auto">
          <a:xfrm>
            <a:off x="5029200" y="1981200"/>
            <a:ext cx="0" cy="201453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9" name="Rectangle 106"/>
          <p:cNvSpPr>
            <a:spLocks noChangeArrowheads="1"/>
          </p:cNvSpPr>
          <p:nvPr/>
        </p:nvSpPr>
        <p:spPr bwMode="auto">
          <a:xfrm>
            <a:off x="2362200" y="1524000"/>
            <a:ext cx="3968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n–1</a:t>
            </a:r>
          </a:p>
        </p:txBody>
      </p:sp>
      <p:sp>
        <p:nvSpPr>
          <p:cNvPr id="146440" name="Rectangle 107"/>
          <p:cNvSpPr>
            <a:spLocks noChangeArrowheads="1"/>
          </p:cNvSpPr>
          <p:nvPr/>
        </p:nvSpPr>
        <p:spPr bwMode="auto">
          <a:xfrm>
            <a:off x="5330825" y="1524000"/>
            <a:ext cx="190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0</a:t>
            </a:r>
          </a:p>
        </p:txBody>
      </p:sp>
      <p:sp>
        <p:nvSpPr>
          <p:cNvPr id="146441" name="Rectangle 108"/>
          <p:cNvSpPr>
            <a:spLocks noChangeArrowheads="1"/>
          </p:cNvSpPr>
          <p:nvPr/>
        </p:nvSpPr>
        <p:spPr bwMode="auto">
          <a:xfrm>
            <a:off x="4340225" y="1524000"/>
            <a:ext cx="3968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p–1</a:t>
            </a:r>
          </a:p>
        </p:txBody>
      </p:sp>
      <p:sp>
        <p:nvSpPr>
          <p:cNvPr id="146442" name="Rectangle 109"/>
          <p:cNvSpPr>
            <a:spLocks noChangeArrowheads="1"/>
          </p:cNvSpPr>
          <p:nvPr/>
        </p:nvSpPr>
        <p:spPr bwMode="auto">
          <a:xfrm>
            <a:off x="4106863" y="1524000"/>
            <a:ext cx="200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p</a:t>
            </a:r>
          </a:p>
        </p:txBody>
      </p:sp>
      <p:sp>
        <p:nvSpPr>
          <p:cNvPr id="146443" name="Rectangle 110"/>
          <p:cNvSpPr>
            <a:spLocks noChangeArrowheads="1"/>
          </p:cNvSpPr>
          <p:nvPr/>
        </p:nvSpPr>
        <p:spPr bwMode="auto">
          <a:xfrm>
            <a:off x="3016250" y="2552700"/>
            <a:ext cx="1708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44" name="Line 111"/>
          <p:cNvSpPr>
            <a:spLocks noChangeShapeType="1"/>
          </p:cNvSpPr>
          <p:nvPr/>
        </p:nvSpPr>
        <p:spPr bwMode="auto">
          <a:xfrm>
            <a:off x="3429000" y="1905000"/>
            <a:ext cx="0" cy="381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5" name="Rectangle 112"/>
          <p:cNvSpPr>
            <a:spLocks noChangeArrowheads="1"/>
          </p:cNvSpPr>
          <p:nvPr/>
        </p:nvSpPr>
        <p:spPr bwMode="auto">
          <a:xfrm>
            <a:off x="2049463" y="2324100"/>
            <a:ext cx="492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valid</a:t>
            </a:r>
          </a:p>
        </p:txBody>
      </p:sp>
      <p:sp>
        <p:nvSpPr>
          <p:cNvPr id="146446" name="Rectangle 113"/>
          <p:cNvSpPr>
            <a:spLocks noChangeArrowheads="1"/>
          </p:cNvSpPr>
          <p:nvPr/>
        </p:nvSpPr>
        <p:spPr bwMode="auto">
          <a:xfrm>
            <a:off x="3065463" y="2324100"/>
            <a:ext cx="1962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physical page number</a:t>
            </a:r>
          </a:p>
        </p:txBody>
      </p:sp>
      <p:sp>
        <p:nvSpPr>
          <p:cNvPr id="146447" name="Rectangle 114"/>
          <p:cNvSpPr>
            <a:spLocks noChangeArrowheads="1"/>
          </p:cNvSpPr>
          <p:nvPr/>
        </p:nvSpPr>
        <p:spPr bwMode="auto">
          <a:xfrm>
            <a:off x="2482850" y="2552700"/>
            <a:ext cx="565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48" name="Rectangle 115"/>
          <p:cNvSpPr>
            <a:spLocks noChangeArrowheads="1"/>
          </p:cNvSpPr>
          <p:nvPr/>
        </p:nvSpPr>
        <p:spPr bwMode="auto">
          <a:xfrm>
            <a:off x="2101850" y="2552700"/>
            <a:ext cx="4127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49" name="Rectangle 116"/>
          <p:cNvSpPr>
            <a:spLocks noChangeArrowheads="1"/>
          </p:cNvSpPr>
          <p:nvPr/>
        </p:nvSpPr>
        <p:spPr bwMode="auto">
          <a:xfrm>
            <a:off x="2659063" y="2324100"/>
            <a:ext cx="3571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tag</a:t>
            </a:r>
          </a:p>
        </p:txBody>
      </p:sp>
      <p:sp>
        <p:nvSpPr>
          <p:cNvPr id="146450" name="Rectangle 117"/>
          <p:cNvSpPr>
            <a:spLocks noChangeArrowheads="1"/>
          </p:cNvSpPr>
          <p:nvPr/>
        </p:nvSpPr>
        <p:spPr bwMode="auto">
          <a:xfrm>
            <a:off x="3016250" y="2705100"/>
            <a:ext cx="1708150" cy="142875"/>
          </a:xfrm>
          <a:prstGeom prst="rect">
            <a:avLst/>
          </a:prstGeom>
          <a:solidFill>
            <a:srgbClr val="FFFF0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1" name="Rectangle 118"/>
          <p:cNvSpPr>
            <a:spLocks noChangeArrowheads="1"/>
          </p:cNvSpPr>
          <p:nvPr/>
        </p:nvSpPr>
        <p:spPr bwMode="auto">
          <a:xfrm>
            <a:off x="2482850" y="2705100"/>
            <a:ext cx="565150" cy="142875"/>
          </a:xfrm>
          <a:prstGeom prst="rect">
            <a:avLst/>
          </a:prstGeom>
          <a:solidFill>
            <a:srgbClr val="FFFF0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2" name="Rectangle 119"/>
          <p:cNvSpPr>
            <a:spLocks noChangeArrowheads="1"/>
          </p:cNvSpPr>
          <p:nvPr/>
        </p:nvSpPr>
        <p:spPr bwMode="auto">
          <a:xfrm>
            <a:off x="2101850" y="2705100"/>
            <a:ext cx="412750" cy="142875"/>
          </a:xfrm>
          <a:prstGeom prst="rect">
            <a:avLst/>
          </a:prstGeom>
          <a:solidFill>
            <a:srgbClr val="FFFF0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3" name="Rectangle 120"/>
          <p:cNvSpPr>
            <a:spLocks noChangeArrowheads="1"/>
          </p:cNvSpPr>
          <p:nvPr/>
        </p:nvSpPr>
        <p:spPr bwMode="auto">
          <a:xfrm>
            <a:off x="3016250" y="2857500"/>
            <a:ext cx="1708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4" name="Rectangle 121"/>
          <p:cNvSpPr>
            <a:spLocks noChangeArrowheads="1"/>
          </p:cNvSpPr>
          <p:nvPr/>
        </p:nvSpPr>
        <p:spPr bwMode="auto">
          <a:xfrm>
            <a:off x="2482850" y="2857500"/>
            <a:ext cx="565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5" name="Rectangle 122"/>
          <p:cNvSpPr>
            <a:spLocks noChangeArrowheads="1"/>
          </p:cNvSpPr>
          <p:nvPr/>
        </p:nvSpPr>
        <p:spPr bwMode="auto">
          <a:xfrm>
            <a:off x="2101850" y="2857500"/>
            <a:ext cx="4127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6" name="Rectangle 123"/>
          <p:cNvSpPr>
            <a:spLocks noChangeArrowheads="1"/>
          </p:cNvSpPr>
          <p:nvPr/>
        </p:nvSpPr>
        <p:spPr bwMode="auto">
          <a:xfrm>
            <a:off x="3016250" y="3009900"/>
            <a:ext cx="1708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7" name="Rectangle 124"/>
          <p:cNvSpPr>
            <a:spLocks noChangeArrowheads="1"/>
          </p:cNvSpPr>
          <p:nvPr/>
        </p:nvSpPr>
        <p:spPr bwMode="auto">
          <a:xfrm>
            <a:off x="2482850" y="3009900"/>
            <a:ext cx="565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8" name="Rectangle 125"/>
          <p:cNvSpPr>
            <a:spLocks noChangeArrowheads="1"/>
          </p:cNvSpPr>
          <p:nvPr/>
        </p:nvSpPr>
        <p:spPr bwMode="auto">
          <a:xfrm>
            <a:off x="2101850" y="3009900"/>
            <a:ext cx="4127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9" name="Line 126"/>
          <p:cNvSpPr>
            <a:spLocks noChangeShapeType="1"/>
          </p:cNvSpPr>
          <p:nvPr/>
        </p:nvSpPr>
        <p:spPr bwMode="auto">
          <a:xfrm flipH="1">
            <a:off x="1301750" y="2286000"/>
            <a:ext cx="21336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0" name="Line 127"/>
          <p:cNvSpPr>
            <a:spLocks noChangeShapeType="1"/>
          </p:cNvSpPr>
          <p:nvPr/>
        </p:nvSpPr>
        <p:spPr bwMode="auto">
          <a:xfrm flipH="1">
            <a:off x="1295400" y="2286000"/>
            <a:ext cx="0" cy="11699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1" name="Oval 128"/>
          <p:cNvSpPr>
            <a:spLocks noChangeArrowheads="1"/>
          </p:cNvSpPr>
          <p:nvPr/>
        </p:nvSpPr>
        <p:spPr bwMode="auto">
          <a:xfrm>
            <a:off x="1916113" y="6178550"/>
            <a:ext cx="279400" cy="196850"/>
          </a:xfrm>
          <a:prstGeom prst="ellipse">
            <a:avLst/>
          </a:prstGeom>
          <a:solidFill>
            <a:schemeClr val="bg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2" name="Rectangle 129"/>
          <p:cNvSpPr>
            <a:spLocks noChangeArrowheads="1"/>
          </p:cNvSpPr>
          <p:nvPr/>
        </p:nvSpPr>
        <p:spPr bwMode="auto">
          <a:xfrm>
            <a:off x="2076450" y="6172200"/>
            <a:ext cx="168275" cy="2095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3" name="Line 130"/>
          <p:cNvSpPr>
            <a:spLocks noChangeShapeType="1"/>
          </p:cNvSpPr>
          <p:nvPr/>
        </p:nvSpPr>
        <p:spPr bwMode="auto">
          <a:xfrm flipV="1">
            <a:off x="2076450" y="6172200"/>
            <a:ext cx="0" cy="2095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4" name="Rectangle 131"/>
          <p:cNvSpPr>
            <a:spLocks noChangeArrowheads="1"/>
          </p:cNvSpPr>
          <p:nvPr/>
        </p:nvSpPr>
        <p:spPr bwMode="auto">
          <a:xfrm>
            <a:off x="3505200" y="4972050"/>
            <a:ext cx="1497013"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5" name="Rectangle 132"/>
          <p:cNvSpPr>
            <a:spLocks noChangeArrowheads="1"/>
          </p:cNvSpPr>
          <p:nvPr/>
        </p:nvSpPr>
        <p:spPr bwMode="auto">
          <a:xfrm>
            <a:off x="3505200" y="5097463"/>
            <a:ext cx="1497013"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6" name="Rectangle 133"/>
          <p:cNvSpPr>
            <a:spLocks noChangeArrowheads="1"/>
          </p:cNvSpPr>
          <p:nvPr/>
        </p:nvSpPr>
        <p:spPr bwMode="auto">
          <a:xfrm>
            <a:off x="3505200" y="5222875"/>
            <a:ext cx="1497013" cy="114300"/>
          </a:xfrm>
          <a:prstGeom prst="rect">
            <a:avLst/>
          </a:prstGeom>
          <a:solidFill>
            <a:srgbClr val="7030A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7" name="Rectangle 134"/>
          <p:cNvSpPr>
            <a:spLocks noChangeArrowheads="1"/>
          </p:cNvSpPr>
          <p:nvPr/>
        </p:nvSpPr>
        <p:spPr bwMode="auto">
          <a:xfrm>
            <a:off x="3505200" y="5475288"/>
            <a:ext cx="1497013"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8" name="Rectangle 135"/>
          <p:cNvSpPr>
            <a:spLocks noChangeArrowheads="1"/>
          </p:cNvSpPr>
          <p:nvPr/>
        </p:nvSpPr>
        <p:spPr bwMode="auto">
          <a:xfrm>
            <a:off x="3505200" y="5349875"/>
            <a:ext cx="1497013"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9" name="Rectangle 136"/>
          <p:cNvSpPr>
            <a:spLocks noChangeArrowheads="1"/>
          </p:cNvSpPr>
          <p:nvPr/>
        </p:nvSpPr>
        <p:spPr bwMode="auto">
          <a:xfrm>
            <a:off x="3505200" y="5600700"/>
            <a:ext cx="1497013"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0" name="Rectangle 137"/>
          <p:cNvSpPr>
            <a:spLocks noChangeArrowheads="1"/>
          </p:cNvSpPr>
          <p:nvPr/>
        </p:nvSpPr>
        <p:spPr bwMode="auto">
          <a:xfrm>
            <a:off x="2751138" y="4972050"/>
            <a:ext cx="741362"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1" name="Rectangle 138"/>
          <p:cNvSpPr>
            <a:spLocks noChangeArrowheads="1"/>
          </p:cNvSpPr>
          <p:nvPr/>
        </p:nvSpPr>
        <p:spPr bwMode="auto">
          <a:xfrm>
            <a:off x="2751138" y="5097463"/>
            <a:ext cx="741362"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2" name="Rectangle 139"/>
          <p:cNvSpPr>
            <a:spLocks noChangeArrowheads="1"/>
          </p:cNvSpPr>
          <p:nvPr/>
        </p:nvSpPr>
        <p:spPr bwMode="auto">
          <a:xfrm>
            <a:off x="2751138" y="5222875"/>
            <a:ext cx="741362" cy="114300"/>
          </a:xfrm>
          <a:prstGeom prst="rect">
            <a:avLst/>
          </a:prstGeom>
          <a:solidFill>
            <a:srgbClr val="7030A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3" name="Rectangle 140"/>
          <p:cNvSpPr>
            <a:spLocks noChangeArrowheads="1"/>
          </p:cNvSpPr>
          <p:nvPr/>
        </p:nvSpPr>
        <p:spPr bwMode="auto">
          <a:xfrm>
            <a:off x="2751138" y="5349875"/>
            <a:ext cx="741362"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4" name="Rectangle 141"/>
          <p:cNvSpPr>
            <a:spLocks noChangeArrowheads="1"/>
          </p:cNvSpPr>
          <p:nvPr/>
        </p:nvSpPr>
        <p:spPr bwMode="auto">
          <a:xfrm>
            <a:off x="2751138" y="5475288"/>
            <a:ext cx="741362"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5" name="Rectangle 142"/>
          <p:cNvSpPr>
            <a:spLocks noChangeArrowheads="1"/>
          </p:cNvSpPr>
          <p:nvPr/>
        </p:nvSpPr>
        <p:spPr bwMode="auto">
          <a:xfrm>
            <a:off x="2751138" y="5600700"/>
            <a:ext cx="741362"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6" name="Rectangle 143"/>
          <p:cNvSpPr>
            <a:spLocks noChangeArrowheads="1"/>
          </p:cNvSpPr>
          <p:nvPr/>
        </p:nvSpPr>
        <p:spPr bwMode="auto">
          <a:xfrm>
            <a:off x="2457450" y="4972050"/>
            <a:ext cx="280988"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7" name="Rectangle 144"/>
          <p:cNvSpPr>
            <a:spLocks noChangeArrowheads="1"/>
          </p:cNvSpPr>
          <p:nvPr/>
        </p:nvSpPr>
        <p:spPr bwMode="auto">
          <a:xfrm>
            <a:off x="2457450" y="5097463"/>
            <a:ext cx="280988"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8" name="Rectangle 145"/>
          <p:cNvSpPr>
            <a:spLocks noChangeArrowheads="1"/>
          </p:cNvSpPr>
          <p:nvPr/>
        </p:nvSpPr>
        <p:spPr bwMode="auto">
          <a:xfrm>
            <a:off x="2457450" y="5222875"/>
            <a:ext cx="280988" cy="114300"/>
          </a:xfrm>
          <a:prstGeom prst="rect">
            <a:avLst/>
          </a:prstGeom>
          <a:solidFill>
            <a:srgbClr val="7030A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9" name="Rectangle 146"/>
          <p:cNvSpPr>
            <a:spLocks noChangeArrowheads="1"/>
          </p:cNvSpPr>
          <p:nvPr/>
        </p:nvSpPr>
        <p:spPr bwMode="auto">
          <a:xfrm>
            <a:off x="2457450" y="5349875"/>
            <a:ext cx="280988"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80" name="Rectangle 147"/>
          <p:cNvSpPr>
            <a:spLocks noChangeArrowheads="1"/>
          </p:cNvSpPr>
          <p:nvPr/>
        </p:nvSpPr>
        <p:spPr bwMode="auto">
          <a:xfrm>
            <a:off x="2457450" y="5475288"/>
            <a:ext cx="280988"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81" name="Rectangle 148"/>
          <p:cNvSpPr>
            <a:spLocks noChangeArrowheads="1"/>
          </p:cNvSpPr>
          <p:nvPr/>
        </p:nvSpPr>
        <p:spPr bwMode="auto">
          <a:xfrm>
            <a:off x="2457450" y="5600700"/>
            <a:ext cx="280988"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82" name="Rectangle 149"/>
          <p:cNvSpPr>
            <a:spLocks noChangeArrowheads="1"/>
          </p:cNvSpPr>
          <p:nvPr/>
        </p:nvSpPr>
        <p:spPr bwMode="auto">
          <a:xfrm>
            <a:off x="2362200" y="4737100"/>
            <a:ext cx="5016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26987" rIns="50800" bIns="26987">
            <a:spAutoFit/>
          </a:bodyP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valid</a:t>
            </a:r>
          </a:p>
        </p:txBody>
      </p:sp>
      <p:sp>
        <p:nvSpPr>
          <p:cNvPr id="146483" name="Rectangle 150"/>
          <p:cNvSpPr>
            <a:spLocks noChangeArrowheads="1"/>
          </p:cNvSpPr>
          <p:nvPr/>
        </p:nvSpPr>
        <p:spPr bwMode="auto">
          <a:xfrm>
            <a:off x="2916238" y="4737100"/>
            <a:ext cx="3667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26987" rIns="50800" bIns="26987">
            <a:spAutoFit/>
          </a:bodyP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tag</a:t>
            </a:r>
          </a:p>
        </p:txBody>
      </p:sp>
      <p:sp>
        <p:nvSpPr>
          <p:cNvPr id="146484" name="Rectangle 151"/>
          <p:cNvSpPr>
            <a:spLocks noChangeArrowheads="1"/>
          </p:cNvSpPr>
          <p:nvPr/>
        </p:nvSpPr>
        <p:spPr bwMode="auto">
          <a:xfrm>
            <a:off x="3895725" y="4737100"/>
            <a:ext cx="4651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26987" rIns="50800" bIns="26987">
            <a:spAutoFit/>
          </a:bodyP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data</a:t>
            </a:r>
          </a:p>
        </p:txBody>
      </p:sp>
      <p:sp>
        <p:nvSpPr>
          <p:cNvPr id="146485" name="Line 152"/>
          <p:cNvSpPr>
            <a:spLocks noChangeShapeType="1"/>
          </p:cNvSpPr>
          <p:nvPr/>
        </p:nvSpPr>
        <p:spPr bwMode="auto">
          <a:xfrm flipH="1">
            <a:off x="5035550" y="5292725"/>
            <a:ext cx="5334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86" name="Line 153"/>
          <p:cNvSpPr>
            <a:spLocks noChangeShapeType="1"/>
          </p:cNvSpPr>
          <p:nvPr/>
        </p:nvSpPr>
        <p:spPr bwMode="auto">
          <a:xfrm>
            <a:off x="4273550" y="5299075"/>
            <a:ext cx="0" cy="9779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87" name="Rectangle 154"/>
          <p:cNvSpPr>
            <a:spLocks noChangeArrowheads="1"/>
          </p:cNvSpPr>
          <p:nvPr/>
        </p:nvSpPr>
        <p:spPr bwMode="auto">
          <a:xfrm>
            <a:off x="4362450" y="6049963"/>
            <a:ext cx="5715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26987" rIns="50800" bIns="26987">
            <a:spAutoFit/>
          </a:bodyP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data</a:t>
            </a:r>
          </a:p>
        </p:txBody>
      </p:sp>
      <p:sp>
        <p:nvSpPr>
          <p:cNvPr id="146488" name="Line 155"/>
          <p:cNvSpPr>
            <a:spLocks noChangeShapeType="1"/>
          </p:cNvSpPr>
          <p:nvPr/>
        </p:nvSpPr>
        <p:spPr bwMode="auto">
          <a:xfrm>
            <a:off x="2589213" y="5299075"/>
            <a:ext cx="0" cy="9191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89" name="Line 156"/>
          <p:cNvSpPr>
            <a:spLocks noChangeShapeType="1"/>
          </p:cNvSpPr>
          <p:nvPr/>
        </p:nvSpPr>
        <p:spPr bwMode="auto">
          <a:xfrm>
            <a:off x="3003550" y="5307013"/>
            <a:ext cx="0" cy="61595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0" name="Line 157"/>
          <p:cNvSpPr>
            <a:spLocks noChangeShapeType="1"/>
          </p:cNvSpPr>
          <p:nvPr/>
        </p:nvSpPr>
        <p:spPr bwMode="auto">
          <a:xfrm>
            <a:off x="2146300" y="5978525"/>
            <a:ext cx="7493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1" name="Oval 158"/>
          <p:cNvSpPr>
            <a:spLocks noChangeArrowheads="1"/>
          </p:cNvSpPr>
          <p:nvPr/>
        </p:nvSpPr>
        <p:spPr bwMode="auto">
          <a:xfrm>
            <a:off x="2917825" y="5935663"/>
            <a:ext cx="155575" cy="155575"/>
          </a:xfrm>
          <a:prstGeom prst="ellipse">
            <a:avLst/>
          </a:prstGeom>
          <a:solidFill>
            <a:schemeClr val="bg1"/>
          </a:solidFill>
          <a:ln w="12700">
            <a:solidFill>
              <a:schemeClr val="tx1"/>
            </a:solidFill>
            <a:round/>
          </a:ln>
        </p:spPr>
        <p:txBody>
          <a:bodyPr wrap="none" lIns="50800" tIns="26987" rIns="50800" bIns="26987" anchor="ct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000">
                <a:latin typeface="Helvetica" pitchFamily="34" charset="0"/>
              </a:rPr>
              <a:t>=</a:t>
            </a:r>
          </a:p>
        </p:txBody>
      </p:sp>
      <p:sp>
        <p:nvSpPr>
          <p:cNvPr id="146492" name="Line 159"/>
          <p:cNvSpPr>
            <a:spLocks noChangeShapeType="1"/>
          </p:cNvSpPr>
          <p:nvPr/>
        </p:nvSpPr>
        <p:spPr bwMode="auto">
          <a:xfrm>
            <a:off x="2995613" y="6103938"/>
            <a:ext cx="0" cy="22383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3" name="Line 160"/>
          <p:cNvSpPr>
            <a:spLocks noChangeShapeType="1"/>
          </p:cNvSpPr>
          <p:nvPr/>
        </p:nvSpPr>
        <p:spPr bwMode="auto">
          <a:xfrm flipH="1">
            <a:off x="2097088" y="6334125"/>
            <a:ext cx="89852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4" name="Oval 161"/>
          <p:cNvSpPr>
            <a:spLocks noChangeArrowheads="1"/>
          </p:cNvSpPr>
          <p:nvPr/>
        </p:nvSpPr>
        <p:spPr bwMode="auto">
          <a:xfrm>
            <a:off x="2576513" y="5272088"/>
            <a:ext cx="30162" cy="30162"/>
          </a:xfrm>
          <a:prstGeom prst="ellipse">
            <a:avLst/>
          </a:prstGeom>
          <a:solidFill>
            <a:schemeClr val="tx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95" name="Oval 162"/>
          <p:cNvSpPr>
            <a:spLocks noChangeArrowheads="1"/>
          </p:cNvSpPr>
          <p:nvPr/>
        </p:nvSpPr>
        <p:spPr bwMode="auto">
          <a:xfrm>
            <a:off x="2987675" y="5272088"/>
            <a:ext cx="30163" cy="30162"/>
          </a:xfrm>
          <a:prstGeom prst="ellipse">
            <a:avLst/>
          </a:prstGeom>
          <a:solidFill>
            <a:schemeClr val="tx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96" name="Oval 163"/>
          <p:cNvSpPr>
            <a:spLocks noChangeArrowheads="1"/>
          </p:cNvSpPr>
          <p:nvPr/>
        </p:nvSpPr>
        <p:spPr bwMode="auto">
          <a:xfrm>
            <a:off x="4257675" y="5272088"/>
            <a:ext cx="30163" cy="30162"/>
          </a:xfrm>
          <a:prstGeom prst="ellipse">
            <a:avLst/>
          </a:prstGeom>
          <a:solidFill>
            <a:schemeClr val="tx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97" name="Line 164"/>
          <p:cNvSpPr>
            <a:spLocks noChangeShapeType="1"/>
          </p:cNvSpPr>
          <p:nvPr/>
        </p:nvSpPr>
        <p:spPr bwMode="auto">
          <a:xfrm flipH="1">
            <a:off x="2089150" y="6224588"/>
            <a:ext cx="5000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8" name="Line 165"/>
          <p:cNvSpPr>
            <a:spLocks noChangeShapeType="1"/>
          </p:cNvSpPr>
          <p:nvPr/>
        </p:nvSpPr>
        <p:spPr bwMode="auto">
          <a:xfrm flipH="1">
            <a:off x="1403350" y="6291263"/>
            <a:ext cx="490538"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9" name="Rectangle 166"/>
          <p:cNvSpPr>
            <a:spLocks noChangeArrowheads="1"/>
          </p:cNvSpPr>
          <p:nvPr/>
        </p:nvSpPr>
        <p:spPr bwMode="auto">
          <a:xfrm>
            <a:off x="292100" y="6096000"/>
            <a:ext cx="1171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cache hit</a:t>
            </a:r>
          </a:p>
        </p:txBody>
      </p:sp>
      <p:sp>
        <p:nvSpPr>
          <p:cNvPr id="146500" name="Line 167"/>
          <p:cNvSpPr>
            <a:spLocks noChangeShapeType="1"/>
          </p:cNvSpPr>
          <p:nvPr/>
        </p:nvSpPr>
        <p:spPr bwMode="auto">
          <a:xfrm>
            <a:off x="4044950" y="4232275"/>
            <a:ext cx="0" cy="368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1" name="Line 168"/>
          <p:cNvSpPr>
            <a:spLocks noChangeShapeType="1"/>
          </p:cNvSpPr>
          <p:nvPr/>
        </p:nvSpPr>
        <p:spPr bwMode="auto">
          <a:xfrm flipH="1">
            <a:off x="2139950" y="4606925"/>
            <a:ext cx="1905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2" name="Line 169"/>
          <p:cNvSpPr>
            <a:spLocks noChangeShapeType="1"/>
          </p:cNvSpPr>
          <p:nvPr/>
        </p:nvSpPr>
        <p:spPr bwMode="auto">
          <a:xfrm>
            <a:off x="2139950" y="4613275"/>
            <a:ext cx="0" cy="13589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3" name="Rectangle 170"/>
          <p:cNvSpPr>
            <a:spLocks noChangeArrowheads="1"/>
          </p:cNvSpPr>
          <p:nvPr/>
        </p:nvSpPr>
        <p:spPr bwMode="auto">
          <a:xfrm>
            <a:off x="2582863" y="4325938"/>
            <a:ext cx="4460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tag</a:t>
            </a:r>
          </a:p>
        </p:txBody>
      </p:sp>
      <p:sp>
        <p:nvSpPr>
          <p:cNvPr id="146504" name="Line 173"/>
          <p:cNvSpPr>
            <a:spLocks noChangeShapeType="1"/>
          </p:cNvSpPr>
          <p:nvPr/>
        </p:nvSpPr>
        <p:spPr bwMode="auto">
          <a:xfrm>
            <a:off x="5568950" y="4232275"/>
            <a:ext cx="0" cy="368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5" name="Line 174"/>
          <p:cNvSpPr>
            <a:spLocks noChangeShapeType="1"/>
          </p:cNvSpPr>
          <p:nvPr/>
        </p:nvSpPr>
        <p:spPr bwMode="auto">
          <a:xfrm>
            <a:off x="5568950" y="4613275"/>
            <a:ext cx="0" cy="6731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6" name="Rectangle 175"/>
          <p:cNvSpPr>
            <a:spLocks noChangeArrowheads="1"/>
          </p:cNvSpPr>
          <p:nvPr/>
        </p:nvSpPr>
        <p:spPr bwMode="auto">
          <a:xfrm>
            <a:off x="4995863" y="4402138"/>
            <a:ext cx="927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index</a:t>
            </a:r>
          </a:p>
        </p:txBody>
      </p:sp>
      <p:sp>
        <p:nvSpPr>
          <p:cNvPr id="146507" name="Oval 176"/>
          <p:cNvSpPr>
            <a:spLocks noChangeArrowheads="1"/>
          </p:cNvSpPr>
          <p:nvPr/>
        </p:nvSpPr>
        <p:spPr bwMode="auto">
          <a:xfrm>
            <a:off x="1687513" y="3663950"/>
            <a:ext cx="279400" cy="196850"/>
          </a:xfrm>
          <a:prstGeom prst="ellipse">
            <a:avLst/>
          </a:prstGeom>
          <a:solidFill>
            <a:schemeClr val="bg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508" name="Rectangle 177"/>
          <p:cNvSpPr>
            <a:spLocks noChangeArrowheads="1"/>
          </p:cNvSpPr>
          <p:nvPr/>
        </p:nvSpPr>
        <p:spPr bwMode="auto">
          <a:xfrm>
            <a:off x="1847850" y="3657600"/>
            <a:ext cx="168275" cy="2095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509" name="Line 178"/>
          <p:cNvSpPr>
            <a:spLocks noChangeShapeType="1"/>
          </p:cNvSpPr>
          <p:nvPr/>
        </p:nvSpPr>
        <p:spPr bwMode="auto">
          <a:xfrm flipV="1">
            <a:off x="1847850" y="3657600"/>
            <a:ext cx="0" cy="2095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0" name="Line 179"/>
          <p:cNvSpPr>
            <a:spLocks noChangeShapeType="1"/>
          </p:cNvSpPr>
          <p:nvPr/>
        </p:nvSpPr>
        <p:spPr bwMode="auto">
          <a:xfrm>
            <a:off x="1273175" y="3463925"/>
            <a:ext cx="1393825"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1" name="Oval 180"/>
          <p:cNvSpPr>
            <a:spLocks noChangeArrowheads="1"/>
          </p:cNvSpPr>
          <p:nvPr/>
        </p:nvSpPr>
        <p:spPr bwMode="auto">
          <a:xfrm>
            <a:off x="2689225" y="3421063"/>
            <a:ext cx="155575" cy="155575"/>
          </a:xfrm>
          <a:prstGeom prst="ellipse">
            <a:avLst/>
          </a:prstGeom>
          <a:solidFill>
            <a:schemeClr val="bg1"/>
          </a:solidFill>
          <a:ln w="12700">
            <a:solidFill>
              <a:schemeClr val="tx1"/>
            </a:solidFill>
            <a:round/>
          </a:ln>
        </p:spPr>
        <p:txBody>
          <a:bodyPr wrap="none" lIns="50800" tIns="26987" rIns="50800" bIns="26987" anchor="ct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000">
                <a:latin typeface="Helvetica" pitchFamily="34" charset="0"/>
              </a:rPr>
              <a:t>=</a:t>
            </a:r>
          </a:p>
        </p:txBody>
      </p:sp>
      <p:sp>
        <p:nvSpPr>
          <p:cNvPr id="146512" name="Line 181"/>
          <p:cNvSpPr>
            <a:spLocks noChangeShapeType="1"/>
          </p:cNvSpPr>
          <p:nvPr/>
        </p:nvSpPr>
        <p:spPr bwMode="auto">
          <a:xfrm>
            <a:off x="2767013" y="3589338"/>
            <a:ext cx="0" cy="22383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3" name="Line 182"/>
          <p:cNvSpPr>
            <a:spLocks noChangeShapeType="1"/>
          </p:cNvSpPr>
          <p:nvPr/>
        </p:nvSpPr>
        <p:spPr bwMode="auto">
          <a:xfrm flipH="1">
            <a:off x="1868488" y="3819525"/>
            <a:ext cx="89852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4" name="Line 183"/>
          <p:cNvSpPr>
            <a:spLocks noChangeShapeType="1"/>
          </p:cNvSpPr>
          <p:nvPr/>
        </p:nvSpPr>
        <p:spPr bwMode="auto">
          <a:xfrm flipH="1">
            <a:off x="1852613" y="3703638"/>
            <a:ext cx="509587" cy="47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5" name="Line 184"/>
          <p:cNvSpPr>
            <a:spLocks noChangeShapeType="1"/>
          </p:cNvSpPr>
          <p:nvPr/>
        </p:nvSpPr>
        <p:spPr bwMode="auto">
          <a:xfrm flipH="1">
            <a:off x="1174750" y="3776663"/>
            <a:ext cx="490538"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6" name="Rectangle 185"/>
          <p:cNvSpPr>
            <a:spLocks noChangeArrowheads="1"/>
          </p:cNvSpPr>
          <p:nvPr/>
        </p:nvSpPr>
        <p:spPr bwMode="auto">
          <a:xfrm>
            <a:off x="304800" y="3632200"/>
            <a:ext cx="968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TLB hit</a:t>
            </a:r>
          </a:p>
        </p:txBody>
      </p:sp>
      <p:sp>
        <p:nvSpPr>
          <p:cNvPr id="146517" name="Line 186"/>
          <p:cNvSpPr>
            <a:spLocks noChangeShapeType="1"/>
          </p:cNvSpPr>
          <p:nvPr/>
        </p:nvSpPr>
        <p:spPr bwMode="auto">
          <a:xfrm>
            <a:off x="2781300" y="2768600"/>
            <a:ext cx="0" cy="62071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8" name="Line 187"/>
          <p:cNvSpPr>
            <a:spLocks noChangeShapeType="1"/>
          </p:cNvSpPr>
          <p:nvPr/>
        </p:nvSpPr>
        <p:spPr bwMode="auto">
          <a:xfrm>
            <a:off x="2362200" y="2784475"/>
            <a:ext cx="0" cy="9191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9" name="Line 188"/>
          <p:cNvSpPr>
            <a:spLocks noChangeShapeType="1"/>
          </p:cNvSpPr>
          <p:nvPr/>
        </p:nvSpPr>
        <p:spPr bwMode="auto">
          <a:xfrm flipH="1">
            <a:off x="3886200" y="2792413"/>
            <a:ext cx="0" cy="1169987"/>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20" name="AutoShape 189"/>
          <p:cNvSpPr/>
          <p:nvPr/>
        </p:nvSpPr>
        <p:spPr bwMode="auto">
          <a:xfrm>
            <a:off x="7162800" y="1828800"/>
            <a:ext cx="304800" cy="1905000"/>
          </a:xfrm>
          <a:prstGeom prst="rightBrace">
            <a:avLst>
              <a:gd name="adj1" fmla="val 52083"/>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521" name="AutoShape 190"/>
          <p:cNvSpPr/>
          <p:nvPr/>
        </p:nvSpPr>
        <p:spPr bwMode="auto">
          <a:xfrm>
            <a:off x="7620000" y="3962400"/>
            <a:ext cx="228600" cy="2286000"/>
          </a:xfrm>
          <a:prstGeom prst="rightBrace">
            <a:avLst>
              <a:gd name="adj1" fmla="val 83333"/>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522" name="Text Box 191"/>
          <p:cNvSpPr txBox="1">
            <a:spLocks noChangeArrowheads="1"/>
          </p:cNvSpPr>
          <p:nvPr/>
        </p:nvSpPr>
        <p:spPr bwMode="auto">
          <a:xfrm>
            <a:off x="7467600" y="25288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TLB</a:t>
            </a:r>
          </a:p>
        </p:txBody>
      </p:sp>
      <p:sp>
        <p:nvSpPr>
          <p:cNvPr id="146523" name="Text Box 192"/>
          <p:cNvSpPr txBox="1">
            <a:spLocks noChangeArrowheads="1"/>
          </p:cNvSpPr>
          <p:nvPr/>
        </p:nvSpPr>
        <p:spPr bwMode="auto">
          <a:xfrm>
            <a:off x="7924800" y="48768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Cache</a:t>
            </a:r>
          </a:p>
        </p:txBody>
      </p:sp>
      <p:sp>
        <p:nvSpPr>
          <p:cNvPr id="146524" name="Text Box 193"/>
          <p:cNvSpPr txBox="1">
            <a:spLocks noChangeArrowheads="1"/>
          </p:cNvSpPr>
          <p:nvPr/>
        </p:nvSpPr>
        <p:spPr bwMode="auto">
          <a:xfrm>
            <a:off x="2230438" y="2490788"/>
            <a:ext cx="2651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2400">
                <a:solidFill>
                  <a:schemeClr val="tx2"/>
                </a:solidFill>
                <a:latin typeface="Helvetica" pitchFamily="34" charset="0"/>
              </a:rPr>
              <a:t>.</a:t>
            </a:r>
          </a:p>
        </p:txBody>
      </p:sp>
      <p:sp>
        <p:nvSpPr>
          <p:cNvPr id="146525" name="Text Box 194"/>
          <p:cNvSpPr txBox="1">
            <a:spLocks noChangeArrowheads="1"/>
          </p:cNvSpPr>
          <p:nvPr/>
        </p:nvSpPr>
        <p:spPr bwMode="auto">
          <a:xfrm>
            <a:off x="3754438" y="2497138"/>
            <a:ext cx="2651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2400">
                <a:solidFill>
                  <a:schemeClr val="tx2"/>
                </a:solidFill>
                <a:latin typeface="Helvetica" pitchFamily="34" charset="0"/>
              </a:rPr>
              <a:t>.</a:t>
            </a:r>
          </a:p>
        </p:txBody>
      </p:sp>
      <p:sp>
        <p:nvSpPr>
          <p:cNvPr id="146526" name="Text Box 195"/>
          <p:cNvSpPr txBox="1">
            <a:spLocks noChangeArrowheads="1"/>
          </p:cNvSpPr>
          <p:nvPr/>
        </p:nvSpPr>
        <p:spPr bwMode="auto">
          <a:xfrm>
            <a:off x="2649538" y="2497138"/>
            <a:ext cx="2651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2400">
                <a:solidFill>
                  <a:schemeClr val="tx2"/>
                </a:solidFill>
                <a:latin typeface="Helvetica" pitchFamily="34" charset="0"/>
              </a:rPr>
              <a:t>.</a:t>
            </a:r>
          </a:p>
        </p:txBody>
      </p:sp>
      <p:sp>
        <p:nvSpPr>
          <p:cNvPr id="146527" name="Rectangle 2"/>
          <p:cNvSpPr>
            <a:spLocks noChangeArrowheads="1"/>
          </p:cNvSpPr>
          <p:nvPr/>
        </p:nvSpPr>
        <p:spPr bwMode="auto">
          <a:xfrm>
            <a:off x="5922963" y="3968750"/>
            <a:ext cx="16351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solidFill>
                  <a:srgbClr val="000000"/>
                </a:solidFill>
                <a:latin typeface="Helvetica" pitchFamily="34" charset="0"/>
              </a:rPr>
              <a:t>physical address</a:t>
            </a:r>
          </a:p>
        </p:txBody>
      </p:sp>
      <p:sp>
        <p:nvSpPr>
          <p:cNvPr id="146528" name="Rectangle 102"/>
          <p:cNvSpPr>
            <a:spLocks noChangeArrowheads="1"/>
          </p:cNvSpPr>
          <p:nvPr/>
        </p:nvSpPr>
        <p:spPr bwMode="auto">
          <a:xfrm>
            <a:off x="2613025" y="4008438"/>
            <a:ext cx="2090738" cy="228600"/>
          </a:xfrm>
          <a:prstGeom prst="rect">
            <a:avLst/>
          </a:prstGeom>
          <a:solidFill>
            <a:srgbClr val="CC99FF"/>
          </a:solidFill>
          <a:ln w="12700">
            <a:solidFill>
              <a:schemeClr val="tx1"/>
            </a:solidFill>
            <a:miter lim="800000"/>
          </a:ln>
        </p:spPr>
        <p:txBody>
          <a:bodyPr wrap="none" lIns="46037" tIns="23812" rIns="46037" bIns="23812" anchor="ct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latin typeface="Helvetica" pitchFamily="34" charset="0"/>
              </a:rPr>
              <a:t>physical page number</a:t>
            </a:r>
          </a:p>
        </p:txBody>
      </p:sp>
      <p:sp>
        <p:nvSpPr>
          <p:cNvPr id="146529" name="Rectangle 103"/>
          <p:cNvSpPr>
            <a:spLocks noChangeArrowheads="1"/>
          </p:cNvSpPr>
          <p:nvPr/>
        </p:nvSpPr>
        <p:spPr bwMode="auto">
          <a:xfrm>
            <a:off x="4703763" y="4008438"/>
            <a:ext cx="1100137" cy="228600"/>
          </a:xfrm>
          <a:prstGeom prst="rect">
            <a:avLst/>
          </a:prstGeom>
          <a:solidFill>
            <a:srgbClr val="66FFFF"/>
          </a:solidFill>
          <a:ln w="12700">
            <a:solidFill>
              <a:schemeClr val="tx1"/>
            </a:solidFill>
            <a:miter lim="800000"/>
          </a:ln>
        </p:spPr>
        <p:txBody>
          <a:bodyPr wrap="none" lIns="46037" tIns="23812" rIns="46037" bIns="23812" anchor="ct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latin typeface="Helvetica" pitchFamily="34" charset="0"/>
              </a:rPr>
              <a:t>page offset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课堂练习</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4980" y="71667"/>
            <a:ext cx="6022820" cy="4792549"/>
          </a:xfrm>
        </p:spPr>
      </p:pic>
      <p:sp>
        <p:nvSpPr>
          <p:cNvPr id="4" name="幻灯片编号占位符 3"/>
          <p:cNvSpPr>
            <a:spLocks noGrp="1"/>
          </p:cNvSpPr>
          <p:nvPr>
            <p:ph type="sldNum" sz="quarter" idx="12"/>
          </p:nvPr>
        </p:nvSpPr>
        <p:spPr/>
        <p:txBody>
          <a:bodyPr/>
          <a:lstStyle/>
          <a:p>
            <a:fld id="{EF0B01C9-CC9E-4042-87A9-F49D20F0019F}" type="slidenum">
              <a:rPr lang="zh-CN" altLang="en-US" smtClean="0"/>
              <a:t>128</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368" y="4845340"/>
            <a:ext cx="6022820" cy="1860260"/>
          </a:xfrm>
          <a:prstGeom prst="rect">
            <a:avLst/>
          </a:prstGeom>
        </p:spPr>
      </p:pic>
      <p:sp>
        <p:nvSpPr>
          <p:cNvPr id="8" name="Rectangle 2"/>
          <p:cNvSpPr txBox="1">
            <a:spLocks noChangeArrowheads="1"/>
          </p:cNvSpPr>
          <p:nvPr/>
        </p:nvSpPr>
        <p:spPr bwMode="auto">
          <a:xfrm>
            <a:off x="227012" y="1524000"/>
            <a:ext cx="830738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mn-lt"/>
                <a:ea typeface="宋体" charset="0"/>
                <a:cs typeface="宋体" charset="0"/>
              </a:defRPr>
            </a:lvl1pPr>
            <a:lvl2pPr marL="742950" indent="-285750" algn="l" rtl="0" eaLnBrk="0" fontAlgn="base" hangingPunct="0">
              <a:spcBef>
                <a:spcPct val="20000"/>
              </a:spcBef>
              <a:spcAft>
                <a:spcPct val="0"/>
              </a:spcAft>
              <a:buChar char="–"/>
              <a:defRPr kumimoji="1" sz="2400">
                <a:solidFill>
                  <a:schemeClr val="tx1"/>
                </a:solidFill>
                <a:latin typeface="+mn-lt"/>
                <a:ea typeface="宋体" charset="0"/>
              </a:defRPr>
            </a:lvl2pPr>
            <a:lvl3pPr marL="1143000" indent="-228600" algn="l" rtl="0" eaLnBrk="0" fontAlgn="base" hangingPunct="0">
              <a:spcBef>
                <a:spcPct val="20000"/>
              </a:spcBef>
              <a:spcAft>
                <a:spcPct val="0"/>
              </a:spcAft>
              <a:buChar char="•"/>
              <a:defRPr kumimoji="1" sz="2000">
                <a:solidFill>
                  <a:schemeClr val="tx1"/>
                </a:solidFill>
                <a:latin typeface="+mn-lt"/>
                <a:ea typeface="宋体" charset="0"/>
              </a:defRPr>
            </a:lvl3pPr>
            <a:lvl4pPr marL="1600200" indent="-228600" algn="l" rtl="0" eaLnBrk="0" fontAlgn="base" hangingPunct="0">
              <a:spcBef>
                <a:spcPct val="20000"/>
              </a:spcBef>
              <a:spcAft>
                <a:spcPct val="0"/>
              </a:spcAft>
              <a:buChar char="–"/>
              <a:defRPr kumimoji="1" sz="2000">
                <a:solidFill>
                  <a:schemeClr val="tx1"/>
                </a:solidFill>
                <a:latin typeface="+mn-lt"/>
                <a:ea typeface="宋体" charset="0"/>
              </a:defRPr>
            </a:lvl4pPr>
            <a:lvl5pPr marL="2057400" indent="-228600" algn="l" rtl="0" eaLnBrk="0" fontAlgn="base" hangingPunct="0">
              <a:spcBef>
                <a:spcPct val="20000"/>
              </a:spcBef>
              <a:spcAft>
                <a:spcPct val="0"/>
              </a:spcAft>
              <a:buChar char="»"/>
              <a:defRPr kumimoji="1" sz="2000">
                <a:solidFill>
                  <a:schemeClr val="tx1"/>
                </a:solidFill>
                <a:latin typeface="+mn-lt"/>
                <a:ea typeface="宋体"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Page:64B</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VA:14-bit</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PA:12-bit</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TLB:</a:t>
            </a:r>
            <a:r>
              <a:rPr kumimoji="0" lang="zh-CN" altLang="en-US" sz="2400" b="0" kern="0" dirty="0">
                <a:ea typeface="宋体" charset="-122"/>
              </a:rPr>
              <a:t>四路组</a:t>
            </a:r>
            <a:endParaRPr kumimoji="0" lang="en-US" altLang="zh-CN" sz="2400" b="0" kern="0" dirty="0">
              <a:ea typeface="宋体" charset="-122"/>
            </a:endParaRPr>
          </a:p>
          <a:p>
            <a:pPr marL="0" indent="0">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zh-CN" altLang="en-US" sz="2400" b="0" kern="0" dirty="0">
                <a:ea typeface="宋体" charset="-122"/>
              </a:rPr>
              <a:t>相连，</a:t>
            </a:r>
            <a:r>
              <a:rPr kumimoji="0" lang="en-US" altLang="zh-CN" sz="2400" b="0" kern="0" dirty="0">
                <a:ea typeface="宋体" charset="-122"/>
              </a:rPr>
              <a:t>16</a:t>
            </a:r>
            <a:r>
              <a:rPr kumimoji="0" lang="zh-CN" altLang="en-US" sz="2400" b="0" kern="0" dirty="0">
                <a:ea typeface="宋体" charset="-122"/>
              </a:rPr>
              <a:t> </a:t>
            </a:r>
            <a:r>
              <a:rPr kumimoji="0" lang="en-US" altLang="zh-CN" sz="2400" b="0" kern="0" dirty="0">
                <a:ea typeface="宋体" charset="-122"/>
              </a:rPr>
              <a:t>items</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Cache:</a:t>
            </a:r>
            <a:r>
              <a:rPr kumimoji="0" lang="zh-CN" altLang="en-US" sz="2400" b="0" kern="0" dirty="0">
                <a:ea typeface="宋体" charset="-122"/>
              </a:rPr>
              <a:t>直接映射，</a:t>
            </a:r>
            <a:endParaRPr kumimoji="0" lang="en-US" altLang="zh-CN" sz="2400" b="0" kern="0" dirty="0">
              <a:ea typeface="宋体" charset="-122"/>
            </a:endParaRPr>
          </a:p>
          <a:p>
            <a:pPr marL="0" indent="0">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16</a:t>
            </a:r>
            <a:r>
              <a:rPr kumimoji="0" lang="zh-CN" altLang="en-US" sz="2400" b="0" kern="0" dirty="0">
                <a:ea typeface="宋体" charset="-122"/>
              </a:rPr>
              <a:t>个组，</a:t>
            </a:r>
            <a:r>
              <a:rPr kumimoji="0" lang="en-US" altLang="zh-CN" sz="2400" b="0" kern="0" dirty="0" err="1">
                <a:ea typeface="宋体" charset="-122"/>
              </a:rPr>
              <a:t>cacheline</a:t>
            </a:r>
            <a:endParaRPr kumimoji="0" lang="en-US" altLang="zh-CN" sz="2400" b="0" kern="0" dirty="0">
              <a:ea typeface="宋体" charset="-122"/>
            </a:endParaRPr>
          </a:p>
          <a:p>
            <a:pPr marL="0" indent="0">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4B</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kumimoji="0" lang="en-GB" altLang="zh-CN" sz="2000" b="0" kern="0" dirty="0">
              <a:ea typeface="宋体"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A34622D-D617-BB07-3DE0-88307C74B8A8}"/>
              </a:ext>
            </a:extLst>
          </p:cNvPr>
          <p:cNvPicPr>
            <a:picLocks noChangeAspect="1"/>
          </p:cNvPicPr>
          <p:nvPr/>
        </p:nvPicPr>
        <p:blipFill>
          <a:blip r:embed="rId2"/>
          <a:stretch>
            <a:fillRect/>
          </a:stretch>
        </p:blipFill>
        <p:spPr>
          <a:xfrm>
            <a:off x="83369" y="2503752"/>
            <a:ext cx="5046490" cy="4296336"/>
          </a:xfrm>
          <a:prstGeom prst="rect">
            <a:avLst/>
          </a:prstGeom>
        </p:spPr>
      </p:pic>
      <p:pic>
        <p:nvPicPr>
          <p:cNvPr id="7" name="图片 6">
            <a:extLst>
              <a:ext uri="{FF2B5EF4-FFF2-40B4-BE49-F238E27FC236}">
                <a16:creationId xmlns:a16="http://schemas.microsoft.com/office/drawing/2014/main" id="{187C70FC-ABA8-A5F8-BB40-467A63103055}"/>
              </a:ext>
            </a:extLst>
          </p:cNvPr>
          <p:cNvPicPr>
            <a:picLocks noChangeAspect="1"/>
          </p:cNvPicPr>
          <p:nvPr/>
        </p:nvPicPr>
        <p:blipFill>
          <a:blip r:embed="rId3"/>
          <a:stretch>
            <a:fillRect/>
          </a:stretch>
        </p:blipFill>
        <p:spPr>
          <a:xfrm>
            <a:off x="5018596" y="2437368"/>
            <a:ext cx="3933456" cy="4347059"/>
          </a:xfrm>
          <a:prstGeom prst="rect">
            <a:avLst/>
          </a:prstGeom>
        </p:spPr>
      </p:pic>
      <p:sp>
        <p:nvSpPr>
          <p:cNvPr id="2" name="Rectangle 2">
            <a:extLst>
              <a:ext uri="{FF2B5EF4-FFF2-40B4-BE49-F238E27FC236}">
                <a16:creationId xmlns:a16="http://schemas.microsoft.com/office/drawing/2014/main" id="{F09A5CB6-CBBC-E20A-FA82-A863BFD53DCD}"/>
              </a:ext>
            </a:extLst>
          </p:cNvPr>
          <p:cNvSpPr txBox="1">
            <a:spLocks noChangeArrowheads="1"/>
          </p:cNvSpPr>
          <p:nvPr/>
        </p:nvSpPr>
        <p:spPr bwMode="auto">
          <a:xfrm>
            <a:off x="418306" y="228600"/>
            <a:ext cx="830738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mn-lt"/>
                <a:ea typeface="宋体" charset="0"/>
                <a:cs typeface="宋体" charset="0"/>
              </a:defRPr>
            </a:lvl1pPr>
            <a:lvl2pPr marL="742950" indent="-285750" algn="l" rtl="0" eaLnBrk="0" fontAlgn="base" hangingPunct="0">
              <a:spcBef>
                <a:spcPct val="20000"/>
              </a:spcBef>
              <a:spcAft>
                <a:spcPct val="0"/>
              </a:spcAft>
              <a:buChar char="–"/>
              <a:defRPr kumimoji="1" sz="2400">
                <a:solidFill>
                  <a:schemeClr val="tx1"/>
                </a:solidFill>
                <a:latin typeface="+mn-lt"/>
                <a:ea typeface="宋体" charset="0"/>
              </a:defRPr>
            </a:lvl2pPr>
            <a:lvl3pPr marL="1143000" indent="-228600" algn="l" rtl="0" eaLnBrk="0" fontAlgn="base" hangingPunct="0">
              <a:spcBef>
                <a:spcPct val="20000"/>
              </a:spcBef>
              <a:spcAft>
                <a:spcPct val="0"/>
              </a:spcAft>
              <a:buChar char="•"/>
              <a:defRPr kumimoji="1" sz="2000">
                <a:solidFill>
                  <a:schemeClr val="tx1"/>
                </a:solidFill>
                <a:latin typeface="+mn-lt"/>
                <a:ea typeface="宋体" charset="0"/>
              </a:defRPr>
            </a:lvl3pPr>
            <a:lvl4pPr marL="1600200" indent="-228600" algn="l" rtl="0" eaLnBrk="0" fontAlgn="base" hangingPunct="0">
              <a:spcBef>
                <a:spcPct val="20000"/>
              </a:spcBef>
              <a:spcAft>
                <a:spcPct val="0"/>
              </a:spcAft>
              <a:buChar char="–"/>
              <a:defRPr kumimoji="1" sz="2000">
                <a:solidFill>
                  <a:schemeClr val="tx1"/>
                </a:solidFill>
                <a:latin typeface="+mn-lt"/>
                <a:ea typeface="宋体" charset="0"/>
              </a:defRPr>
            </a:lvl4pPr>
            <a:lvl5pPr marL="2057400" indent="-228600" algn="l" rtl="0" eaLnBrk="0" fontAlgn="base" hangingPunct="0">
              <a:spcBef>
                <a:spcPct val="20000"/>
              </a:spcBef>
              <a:spcAft>
                <a:spcPct val="0"/>
              </a:spcAft>
              <a:buChar char="»"/>
              <a:defRPr kumimoji="1" sz="2000">
                <a:solidFill>
                  <a:schemeClr val="tx1"/>
                </a:solidFill>
                <a:latin typeface="+mn-lt"/>
                <a:ea typeface="宋体"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Page:64B</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VA:14-bit</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PA:12-bit</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TLB:</a:t>
            </a:r>
            <a:r>
              <a:rPr kumimoji="0" lang="zh-CN" altLang="en-US" sz="2400" b="0" kern="0" dirty="0">
                <a:ea typeface="宋体" charset="-122"/>
              </a:rPr>
              <a:t>四路组相连，</a:t>
            </a:r>
            <a:r>
              <a:rPr kumimoji="0" lang="en-US" altLang="zh-CN" sz="2400" b="0" kern="0" dirty="0">
                <a:ea typeface="宋体" charset="-122"/>
              </a:rPr>
              <a:t>16</a:t>
            </a:r>
            <a:r>
              <a:rPr kumimoji="0" lang="zh-CN" altLang="en-US" sz="2400" b="0" kern="0" dirty="0">
                <a:ea typeface="宋体" charset="-122"/>
              </a:rPr>
              <a:t> </a:t>
            </a:r>
            <a:r>
              <a:rPr kumimoji="0" lang="en-US" altLang="zh-CN" sz="2400" b="0" kern="0" dirty="0">
                <a:ea typeface="宋体" charset="-122"/>
              </a:rPr>
              <a:t>items</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kumimoji="0" lang="en-US" altLang="zh-CN" sz="2400" b="0" kern="0" dirty="0">
                <a:ea typeface="宋体" charset="-122"/>
              </a:rPr>
              <a:t>Cache:</a:t>
            </a:r>
            <a:r>
              <a:rPr kumimoji="0" lang="zh-CN" altLang="en-US" sz="2400" b="0" kern="0" dirty="0">
                <a:ea typeface="宋体" charset="-122"/>
              </a:rPr>
              <a:t>直接映射，</a:t>
            </a:r>
            <a:r>
              <a:rPr kumimoji="0" lang="en-US" altLang="zh-CN" sz="2400" b="0" kern="0" dirty="0">
                <a:ea typeface="宋体" charset="-122"/>
              </a:rPr>
              <a:t>16</a:t>
            </a:r>
            <a:r>
              <a:rPr kumimoji="0" lang="zh-CN" altLang="en-US" sz="2400" b="0" kern="0" dirty="0">
                <a:ea typeface="宋体" charset="-122"/>
              </a:rPr>
              <a:t>个组，</a:t>
            </a:r>
            <a:r>
              <a:rPr kumimoji="0" lang="en-US" altLang="zh-CN" sz="2400" b="0" kern="0" dirty="0" err="1">
                <a:ea typeface="宋体" charset="-122"/>
              </a:rPr>
              <a:t>cacheline</a:t>
            </a:r>
            <a:r>
              <a:rPr kumimoji="0" lang="zh-CN" altLang="en-US" sz="2400" b="0" kern="0" dirty="0">
                <a:ea typeface="宋体" charset="-122"/>
              </a:rPr>
              <a:t> </a:t>
            </a:r>
            <a:r>
              <a:rPr kumimoji="0" lang="en-US" altLang="zh-CN" sz="2400" b="0" kern="0" dirty="0">
                <a:ea typeface="宋体" charset="-122"/>
              </a:rPr>
              <a:t>4B</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kumimoji="0" lang="en-GB" altLang="zh-CN" sz="2000" b="0" kern="0" dirty="0">
              <a:ea typeface="宋体" charset="-122"/>
            </a:endParaRPr>
          </a:p>
        </p:txBody>
      </p:sp>
    </p:spTree>
    <p:extLst>
      <p:ext uri="{BB962C8B-B14F-4D97-AF65-F5344CB8AC3E}">
        <p14:creationId xmlns:p14="http://schemas.microsoft.com/office/powerpoint/2010/main" val="121014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a:xfrm>
            <a:off x="457200" y="1600200"/>
            <a:ext cx="5181600" cy="4419600"/>
          </a:xfrm>
        </p:spPr>
        <p:txBody>
          <a:bodyPr/>
          <a:lstStyle/>
          <a:p>
            <a:r>
              <a:rPr kumimoji="1" lang="zh-CN" altLang="en-US" dirty="0"/>
              <a:t>解决思路</a:t>
            </a:r>
            <a:endParaRPr kumimoji="1" lang="en-US" altLang="zh-CN" dirty="0"/>
          </a:p>
          <a:p>
            <a:pPr lvl="1"/>
            <a:r>
              <a:rPr lang="zh-CN" altLang="en-US" dirty="0"/>
              <a:t>不再把一个</a:t>
            </a:r>
            <a:r>
              <a:rPr lang="en-US" altLang="zh-CN" dirty="0"/>
              <a:t>process</a:t>
            </a:r>
            <a:r>
              <a:rPr lang="zh-CN" altLang="en-US" dirty="0"/>
              <a:t>的内存空间映射为一段物理内存</a:t>
            </a:r>
            <a:endParaRPr lang="en-US" altLang="zh-CN" dirty="0"/>
          </a:p>
          <a:p>
            <a:pPr lvl="1"/>
            <a:r>
              <a:rPr kumimoji="1" lang="zh-CN" altLang="en-US" dirty="0"/>
              <a:t>而是每个区域独立进行映射</a:t>
            </a:r>
            <a:endParaRPr kumimoji="1" lang="en-US" altLang="zh-CN" dirty="0"/>
          </a:p>
          <a:p>
            <a:pPr lvl="2"/>
            <a:r>
              <a:rPr lang="en-US" altLang="zh-CN" dirty="0"/>
              <a:t>Code</a:t>
            </a:r>
          </a:p>
          <a:p>
            <a:pPr lvl="2"/>
            <a:r>
              <a:rPr lang="en-US" altLang="zh-CN" dirty="0"/>
              <a:t>Heap</a:t>
            </a:r>
          </a:p>
          <a:p>
            <a:pPr lvl="2"/>
            <a:r>
              <a:rPr kumimoji="1" lang="en-US" altLang="zh-CN" dirty="0"/>
              <a:t>Stack</a:t>
            </a:r>
          </a:p>
          <a:p>
            <a:pPr lvl="2"/>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13</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839" y="3336214"/>
            <a:ext cx="2311400" cy="352178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242" y="685800"/>
            <a:ext cx="2047315" cy="6172200"/>
          </a:xfrm>
          <a:prstGeom prst="rect">
            <a:avLst/>
          </a:prstGeom>
        </p:spPr>
      </p:pic>
      <p:sp>
        <p:nvSpPr>
          <p:cNvPr id="7" name="矩形 6"/>
          <p:cNvSpPr/>
          <p:nvPr/>
        </p:nvSpPr>
        <p:spPr>
          <a:xfrm>
            <a:off x="5496984" y="5894457"/>
            <a:ext cx="1189749" cy="707886"/>
          </a:xfrm>
          <a:prstGeom prst="rect">
            <a:avLst/>
          </a:prstGeom>
        </p:spPr>
        <p:txBody>
          <a:bodyPr wrap="none">
            <a:spAutoFit/>
          </a:bodyPr>
          <a:lstStyle/>
          <a:p>
            <a:r>
              <a:rPr kumimoji="1" lang="en-US" altLang="zh-CN" dirty="0"/>
              <a:t>Virtual </a:t>
            </a:r>
          </a:p>
          <a:p>
            <a:r>
              <a:rPr kumimoji="1" lang="en-US" altLang="zh-CN" dirty="0"/>
              <a:t>Address</a:t>
            </a:r>
            <a:endParaRPr lang="zh-CN" altLang="en-US" dirty="0"/>
          </a:p>
        </p:txBody>
      </p:sp>
      <p:sp>
        <p:nvSpPr>
          <p:cNvPr id="8" name="矩形 7"/>
          <p:cNvSpPr/>
          <p:nvPr/>
        </p:nvSpPr>
        <p:spPr>
          <a:xfrm>
            <a:off x="2058090" y="6008571"/>
            <a:ext cx="1189749" cy="707886"/>
          </a:xfrm>
          <a:prstGeom prst="rect">
            <a:avLst/>
          </a:prstGeom>
        </p:spPr>
        <p:txBody>
          <a:bodyPr wrap="none">
            <a:spAutoFit/>
          </a:bodyPr>
          <a:lstStyle/>
          <a:p>
            <a:r>
              <a:rPr kumimoji="1" lang="en-US" altLang="zh-CN" dirty="0"/>
              <a:t>Physical</a:t>
            </a:r>
          </a:p>
          <a:p>
            <a:r>
              <a:rPr kumimoji="1" lang="en-US" altLang="zh-CN" dirty="0"/>
              <a:t>Address</a:t>
            </a:r>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练习答案</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4562" y="1600200"/>
            <a:ext cx="3971076" cy="4419600"/>
          </a:xfrm>
        </p:spPr>
      </p:pic>
      <p:sp>
        <p:nvSpPr>
          <p:cNvPr id="4" name="幻灯片编号占位符 3"/>
          <p:cNvSpPr>
            <a:spLocks noGrp="1"/>
          </p:cNvSpPr>
          <p:nvPr>
            <p:ph type="sldNum" sz="quarter" idx="12"/>
          </p:nvPr>
        </p:nvSpPr>
        <p:spPr/>
        <p:txBody>
          <a:bodyPr/>
          <a:lstStyle/>
          <a:p>
            <a:fld id="{EF0B01C9-CC9E-4042-87A9-F49D20F0019F}" type="slidenum">
              <a:rPr lang="zh-CN" altLang="en-US" smtClean="0"/>
              <a:t>130</a:t>
            </a:fld>
            <a:endParaRPr lang="en-US" altLang="zh-CN"/>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Homework 5</a:t>
            </a:r>
            <a:endParaRPr kumimoji="1" lang="zh-CN" altLang="en-US" dirty="0"/>
          </a:p>
        </p:txBody>
      </p:sp>
      <p:sp>
        <p:nvSpPr>
          <p:cNvPr id="3" name="内容占位符 2"/>
          <p:cNvSpPr>
            <a:spLocks noGrp="1"/>
          </p:cNvSpPr>
          <p:nvPr>
            <p:ph idx="1"/>
          </p:nvPr>
        </p:nvSpPr>
        <p:spPr/>
        <p:txBody>
          <a:bodyPr/>
          <a:lstStyle/>
          <a:p>
            <a:r>
              <a:rPr kumimoji="1" lang="en-US" altLang="zh-CN" dirty="0"/>
              <a:t>4</a:t>
            </a:r>
            <a:r>
              <a:rPr kumimoji="1" lang="zh-CN" altLang="en-US"/>
              <a:t>月</a:t>
            </a:r>
            <a:r>
              <a:rPr kumimoji="1" lang="en-US" altLang="zh-CN"/>
              <a:t>9</a:t>
            </a:r>
            <a:r>
              <a:rPr kumimoji="1" lang="zh-CN" altLang="en-US" dirty="0"/>
              <a:t>日提交</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131</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lang="zh-CN" altLang="en-US" dirty="0"/>
              <a:t>地址翻译：</a:t>
            </a:r>
            <a:r>
              <a:rPr lang="en-US" altLang="zh-CN" dirty="0"/>
              <a:t>VA=100</a:t>
            </a:r>
            <a:r>
              <a:rPr lang="zh-CN" altLang="en-US" dirty="0"/>
              <a:t>（</a:t>
            </a:r>
            <a:r>
              <a:rPr lang="en-US" altLang="zh-CN" dirty="0"/>
              <a:t>code</a:t>
            </a:r>
            <a:r>
              <a:rPr lang="zh-CN" altLang="en-US" dirty="0"/>
              <a:t>）</a:t>
            </a:r>
            <a:endParaRPr lang="en-US" altLang="zh-CN" dirty="0"/>
          </a:p>
          <a:p>
            <a:pPr lvl="1"/>
            <a:r>
              <a:rPr kumimoji="1" lang="en-US" altLang="zh-CN" dirty="0"/>
              <a:t>Code</a:t>
            </a:r>
            <a:r>
              <a:rPr lang="zh-CN" altLang="en-US" dirty="0"/>
              <a:t>区域</a:t>
            </a:r>
            <a:endParaRPr lang="en-US" altLang="zh-CN" dirty="0"/>
          </a:p>
          <a:p>
            <a:pPr lvl="1"/>
            <a:r>
              <a:rPr kumimoji="1" lang="en-US" altLang="zh-CN" dirty="0"/>
              <a:t>PA=32K+100=32868</a:t>
            </a:r>
          </a:p>
          <a:p>
            <a:r>
              <a:rPr lang="zh-CN" altLang="en-US" dirty="0"/>
              <a:t>如果访问</a:t>
            </a:r>
            <a:r>
              <a:rPr lang="en-US" altLang="zh-CN" dirty="0"/>
              <a:t>VA=7K</a:t>
            </a:r>
          </a:p>
          <a:p>
            <a:pPr lvl="1"/>
            <a:r>
              <a:rPr kumimoji="1" lang="zh-CN" altLang="en-US" dirty="0"/>
              <a:t>不在任何一个</a:t>
            </a:r>
            <a:r>
              <a:rPr kumimoji="1" lang="en-US" altLang="zh-CN" dirty="0"/>
              <a:t>segment</a:t>
            </a:r>
            <a:r>
              <a:rPr kumimoji="1" lang="zh-CN" altLang="en-US" dirty="0"/>
              <a:t>内</a:t>
            </a:r>
            <a:endParaRPr kumimoji="1" lang="en-US" altLang="zh-CN" dirty="0"/>
          </a:p>
          <a:p>
            <a:pPr lvl="1"/>
            <a:r>
              <a:rPr lang="en-US" altLang="zh-CN" dirty="0"/>
              <a:t>Segmentation fault</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14</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895850"/>
            <a:ext cx="2993907" cy="127635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242" y="457200"/>
            <a:ext cx="2047315" cy="61722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656" y="3134957"/>
            <a:ext cx="2311400" cy="352178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kumimoji="1" lang="en-US" altLang="zh-CN" dirty="0"/>
              <a:t>VA=4200</a:t>
            </a:r>
          </a:p>
          <a:p>
            <a:pPr lvl="1"/>
            <a:r>
              <a:rPr lang="en-US" altLang="zh-CN" dirty="0"/>
              <a:t>Heap</a:t>
            </a:r>
            <a:r>
              <a:rPr lang="zh-CN" altLang="en-US" dirty="0"/>
              <a:t>区域</a:t>
            </a:r>
            <a:endParaRPr lang="en-US" altLang="zh-CN" dirty="0"/>
          </a:p>
          <a:p>
            <a:pPr lvl="1"/>
            <a:r>
              <a:rPr kumimoji="1" lang="en-US" altLang="zh-CN" dirty="0"/>
              <a:t>VA=4K+104=heap</a:t>
            </a:r>
            <a:r>
              <a:rPr kumimoji="1" lang="zh-CN" altLang="en-US" dirty="0"/>
              <a:t>区域偏移</a:t>
            </a:r>
            <a:r>
              <a:rPr kumimoji="1" lang="en-US" altLang="zh-CN" dirty="0"/>
              <a:t>104</a:t>
            </a:r>
          </a:p>
          <a:p>
            <a:pPr lvl="2"/>
            <a:r>
              <a:rPr lang="en-US" altLang="zh-CN" dirty="0"/>
              <a:t>&lt;2K (size)</a:t>
            </a:r>
            <a:endParaRPr kumimoji="1" lang="en-US" altLang="zh-CN" dirty="0"/>
          </a:p>
          <a:p>
            <a:pPr lvl="1"/>
            <a:r>
              <a:rPr lang="en-US" altLang="zh-CN" dirty="0"/>
              <a:t>PA=34K+104=34920</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15</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895850"/>
            <a:ext cx="2993907" cy="127635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656" y="3134957"/>
            <a:ext cx="2311400" cy="352178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8747" y="457200"/>
            <a:ext cx="2047315" cy="6172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a:xfrm>
            <a:off x="457200" y="1600200"/>
            <a:ext cx="6172200" cy="4419600"/>
          </a:xfrm>
        </p:spPr>
        <p:txBody>
          <a:bodyPr/>
          <a:lstStyle/>
          <a:p>
            <a:r>
              <a:rPr lang="zh-CN" altLang="en-US" dirty="0"/>
              <a:t>以上为人工计算</a:t>
            </a:r>
            <a:endParaRPr lang="en-US" altLang="zh-CN" dirty="0"/>
          </a:p>
          <a:p>
            <a:r>
              <a:rPr kumimoji="1" lang="zh-CN" altLang="en-US" dirty="0"/>
              <a:t>那么</a:t>
            </a:r>
            <a:r>
              <a:rPr kumimoji="1" lang="en-US" altLang="zh-CN" dirty="0"/>
              <a:t>CPU</a:t>
            </a:r>
            <a:r>
              <a:rPr kumimoji="1" lang="zh-CN" altLang="en-US" dirty="0"/>
              <a:t>拿到一个</a:t>
            </a:r>
            <a:r>
              <a:rPr kumimoji="1" lang="en-US" altLang="zh-CN" dirty="0"/>
              <a:t>VA</a:t>
            </a:r>
            <a:r>
              <a:rPr kumimoji="1" lang="zh-CN" altLang="en-US" dirty="0"/>
              <a:t>，怎么知道它是属于那个</a:t>
            </a:r>
            <a:r>
              <a:rPr kumimoji="1" lang="en-US" altLang="zh-CN" dirty="0"/>
              <a:t>segment</a:t>
            </a:r>
            <a:r>
              <a:rPr kumimoji="1" lang="zh-CN" altLang="en-US" dirty="0"/>
              <a:t>呢？</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16</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895850"/>
            <a:ext cx="2993907" cy="127635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656" y="3134957"/>
            <a:ext cx="2311400" cy="352178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8747" y="457200"/>
            <a:ext cx="2047315" cy="6172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kumimoji="1" lang="en-US" altLang="zh-CN" dirty="0"/>
              <a:t>#1. explicit approach</a:t>
            </a:r>
          </a:p>
          <a:p>
            <a:pPr lvl="1"/>
            <a:r>
              <a:rPr lang="zh-CN" altLang="en-US" dirty="0"/>
              <a:t>在</a:t>
            </a:r>
            <a:r>
              <a:rPr lang="en-US" altLang="zh-CN" dirty="0"/>
              <a:t>VA</a:t>
            </a:r>
            <a:r>
              <a:rPr lang="zh-CN" altLang="en-US" dirty="0"/>
              <a:t>中预留几个</a:t>
            </a:r>
            <a:r>
              <a:rPr lang="en-US" altLang="zh-CN" dirty="0"/>
              <a:t>bits</a:t>
            </a:r>
            <a:r>
              <a:rPr lang="zh-CN" altLang="en-US"/>
              <a:t>标记属于哪个</a:t>
            </a:r>
            <a:r>
              <a:rPr lang="en-US" altLang="zh-CN" dirty="0"/>
              <a:t>segment</a:t>
            </a:r>
          </a:p>
          <a:p>
            <a:pPr lvl="1"/>
            <a:r>
              <a:rPr lang="zh-CN" altLang="en-US" dirty="0"/>
              <a:t>例如</a:t>
            </a:r>
            <a:r>
              <a:rPr lang="en-US" altLang="zh-CN" dirty="0"/>
              <a:t>VAX/VMS</a:t>
            </a:r>
            <a:r>
              <a:rPr lang="zh-CN" altLang="en-US" dirty="0"/>
              <a:t>系统</a:t>
            </a:r>
            <a:endParaRPr lang="en-US" altLang="zh-CN" dirty="0"/>
          </a:p>
          <a:p>
            <a:pPr lvl="1"/>
            <a:r>
              <a:rPr kumimoji="1" lang="zh-CN" altLang="en-US" dirty="0"/>
              <a:t>如果有</a:t>
            </a:r>
            <a:r>
              <a:rPr kumimoji="1" lang="en-US" altLang="zh-CN" dirty="0"/>
              <a:t>3</a:t>
            </a:r>
            <a:r>
              <a:rPr kumimoji="1" lang="zh-CN" altLang="en-US" dirty="0"/>
              <a:t>个</a:t>
            </a:r>
            <a:r>
              <a:rPr kumimoji="1" lang="en-US" altLang="zh-CN" dirty="0"/>
              <a:t>segment</a:t>
            </a:r>
            <a:r>
              <a:rPr kumimoji="1" lang="zh-CN" altLang="en-US" dirty="0"/>
              <a:t>，那么需要</a:t>
            </a:r>
            <a:r>
              <a:rPr kumimoji="1" lang="en-US" altLang="zh-CN" dirty="0"/>
              <a:t>2</a:t>
            </a:r>
            <a:r>
              <a:rPr kumimoji="1" lang="zh-CN" altLang="en-US" dirty="0"/>
              <a:t>个</a:t>
            </a:r>
            <a:r>
              <a:rPr kumimoji="1" lang="en-US" altLang="zh-CN" dirty="0"/>
              <a:t>bits</a:t>
            </a:r>
          </a:p>
          <a:p>
            <a:pPr lvl="2"/>
            <a:r>
              <a:rPr lang="zh-CN" altLang="en-US" dirty="0"/>
              <a:t>最高两位</a:t>
            </a:r>
            <a:r>
              <a:rPr lang="en-US" altLang="zh-CN" dirty="0"/>
              <a:t>00-code</a:t>
            </a:r>
          </a:p>
          <a:p>
            <a:pPr lvl="2"/>
            <a:r>
              <a:rPr kumimoji="1" lang="en-US" altLang="zh-CN" dirty="0"/>
              <a:t>01-heap</a:t>
            </a:r>
          </a:p>
          <a:p>
            <a:pPr lvl="2"/>
            <a:r>
              <a:rPr lang="en-US" altLang="zh-CN" dirty="0"/>
              <a:t>1x-stack</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17</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627" y="5171373"/>
            <a:ext cx="4635500" cy="11811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493" y="3652787"/>
            <a:ext cx="2993907" cy="12763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a:xfrm>
            <a:off x="457200" y="1600200"/>
            <a:ext cx="6223000" cy="4419600"/>
          </a:xfrm>
        </p:spPr>
        <p:txBody>
          <a:bodyPr/>
          <a:lstStyle/>
          <a:p>
            <a:r>
              <a:rPr lang="en-US" altLang="zh-CN" dirty="0"/>
              <a:t>14</a:t>
            </a:r>
            <a:r>
              <a:rPr lang="zh-CN" altLang="en-US" dirty="0"/>
              <a:t>位</a:t>
            </a:r>
            <a:r>
              <a:rPr lang="en-US" altLang="zh-CN" dirty="0"/>
              <a:t>VA</a:t>
            </a:r>
            <a:r>
              <a:rPr lang="zh-CN" altLang="en-US" dirty="0"/>
              <a:t>中</a:t>
            </a:r>
            <a:endParaRPr lang="en-US" altLang="zh-CN" dirty="0"/>
          </a:p>
          <a:p>
            <a:pPr lvl="1"/>
            <a:r>
              <a:rPr lang="zh-CN" altLang="en-US" dirty="0"/>
              <a:t>前两位为</a:t>
            </a:r>
            <a:r>
              <a:rPr lang="en-US" altLang="zh-CN" dirty="0"/>
              <a:t>00</a:t>
            </a:r>
            <a:r>
              <a:rPr lang="zh-CN" altLang="en-US" dirty="0"/>
              <a:t>，即</a:t>
            </a:r>
            <a:r>
              <a:rPr lang="en-US" altLang="zh-CN" dirty="0"/>
              <a:t>VA</a:t>
            </a:r>
            <a:r>
              <a:rPr lang="zh-CN" altLang="en-US" dirty="0"/>
              <a:t>最开始的</a:t>
            </a:r>
            <a:r>
              <a:rPr lang="en-US" altLang="zh-CN" dirty="0"/>
              <a:t>code</a:t>
            </a:r>
          </a:p>
          <a:p>
            <a:pPr lvl="1"/>
            <a:r>
              <a:rPr lang="zh-CN" altLang="en-US" dirty="0"/>
              <a:t>前两位为</a:t>
            </a:r>
            <a:r>
              <a:rPr lang="en-US" altLang="zh-CN" dirty="0"/>
              <a:t>01</a:t>
            </a:r>
            <a:r>
              <a:rPr lang="zh-CN" altLang="en-US" dirty="0"/>
              <a:t>，即</a:t>
            </a:r>
            <a:r>
              <a:rPr lang="en-US" altLang="zh-CN" dirty="0"/>
              <a:t>VA=2^12=4K</a:t>
            </a:r>
            <a:r>
              <a:rPr lang="zh-CN" altLang="en-US" dirty="0"/>
              <a:t>开始</a:t>
            </a:r>
            <a:endParaRPr lang="en-US" altLang="zh-CN" dirty="0"/>
          </a:p>
          <a:p>
            <a:r>
              <a:rPr lang="en-US" altLang="zh-CN" dirty="0"/>
              <a:t>An example</a:t>
            </a:r>
          </a:p>
          <a:p>
            <a:pPr lvl="1"/>
            <a:r>
              <a:rPr kumimoji="1" lang="en-US" altLang="zh-CN" dirty="0"/>
              <a:t>VA = 4200 = 4K + 104</a:t>
            </a:r>
          </a:p>
          <a:p>
            <a:pPr lvl="1"/>
            <a:r>
              <a:rPr lang="zh-CN" altLang="en-US" dirty="0"/>
              <a:t>前两位是</a:t>
            </a:r>
            <a:r>
              <a:rPr lang="en-US" altLang="zh-CN" dirty="0"/>
              <a:t>01</a:t>
            </a:r>
            <a:r>
              <a:rPr lang="zh-CN" altLang="en-US" dirty="0"/>
              <a:t>，是</a:t>
            </a:r>
            <a:r>
              <a:rPr lang="en-US" altLang="zh-CN" dirty="0"/>
              <a:t>heap</a:t>
            </a:r>
          </a:p>
          <a:p>
            <a:pPr lvl="1"/>
            <a:r>
              <a:rPr lang="en-US" altLang="zh-CN" dirty="0"/>
              <a:t>PA = 34K+104</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18</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5361673"/>
            <a:ext cx="4622800" cy="12573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225" y="457200"/>
            <a:ext cx="2047315" cy="6172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kumimoji="1" lang="en-US" altLang="zh-CN" dirty="0"/>
              <a:t>Code</a:t>
            </a:r>
          </a:p>
          <a:p>
            <a:pPr lvl="1"/>
            <a:r>
              <a:rPr lang="en-US" altLang="zh-CN" dirty="0"/>
              <a:t>SEG MASK would be set to 0x3000</a:t>
            </a:r>
          </a:p>
          <a:p>
            <a:pPr lvl="1"/>
            <a:r>
              <a:rPr lang="en-US" altLang="zh-CN" dirty="0"/>
              <a:t>SEG SHIFT to 12</a:t>
            </a:r>
          </a:p>
          <a:p>
            <a:pPr lvl="1"/>
            <a:r>
              <a:rPr lang="en-US" altLang="zh-CN" dirty="0"/>
              <a:t>OFFSET MASK to 0xFFF. </a:t>
            </a:r>
          </a:p>
          <a:p>
            <a:pPr lvl="1"/>
            <a:endParaRPr kumimoji="1"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19</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3517900"/>
            <a:ext cx="7670800" cy="2578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D9C8DFB4-20CD-734A-A7EC-400D8E9870DF}" type="slidenum">
              <a:rPr lang="zh-CN" altLang="en-US" sz="1400" b="0">
                <a:latin typeface="Times New Roman" panose="02020603050405020304" charset="0"/>
              </a:rPr>
              <a:t>2</a:t>
            </a:fld>
            <a:endParaRPr lang="en-US" altLang="zh-CN" sz="1400" b="0">
              <a:latin typeface="Times New Roman" panose="02020603050405020304" charset="0"/>
            </a:endParaRPr>
          </a:p>
        </p:txBody>
      </p:sp>
      <p:sp>
        <p:nvSpPr>
          <p:cNvPr id="97282" name="Rectangle 2"/>
          <p:cNvSpPr>
            <a:spLocks noGrp="1" noChangeArrowheads="1"/>
          </p:cNvSpPr>
          <p:nvPr>
            <p:ph type="title"/>
          </p:nvPr>
        </p:nvSpPr>
        <p:spPr/>
        <p:txBody>
          <a:bodyPr/>
          <a:lstStyle/>
          <a:p>
            <a:r>
              <a:rPr lang="en-US" altLang="zh-CN">
                <a:ea typeface="宋体" charset="-122"/>
              </a:rPr>
              <a:t>Outline</a:t>
            </a:r>
          </a:p>
        </p:txBody>
      </p:sp>
      <p:sp>
        <p:nvSpPr>
          <p:cNvPr id="97283" name="Rectangle 3"/>
          <p:cNvSpPr>
            <a:spLocks noGrp="1" noChangeArrowheads="1"/>
          </p:cNvSpPr>
          <p:nvPr>
            <p:ph type="body" idx="1"/>
          </p:nvPr>
        </p:nvSpPr>
        <p:spPr/>
        <p:txBody>
          <a:bodyPr/>
          <a:lstStyle/>
          <a:p>
            <a:r>
              <a:rPr kumimoji="0" lang="en-US" altLang="zh-CN" dirty="0">
                <a:ea typeface="宋体" charset="-122"/>
              </a:rPr>
              <a:t>Overview</a:t>
            </a:r>
          </a:p>
          <a:p>
            <a:r>
              <a:rPr kumimoji="0" lang="en-US" altLang="zh-CN" dirty="0">
                <a:ea typeface="宋体" charset="-122"/>
              </a:rPr>
              <a:t>Segmentation</a:t>
            </a:r>
          </a:p>
          <a:p>
            <a:r>
              <a:rPr kumimoji="0" lang="en-US" altLang="zh-CN" dirty="0">
                <a:ea typeface="宋体" charset="-122"/>
              </a:rPr>
              <a:t>Paging: Introduction</a:t>
            </a:r>
          </a:p>
          <a:p>
            <a:r>
              <a:rPr kumimoji="0" lang="en-US" altLang="zh-CN" dirty="0">
                <a:ea typeface="宋体" charset="-122"/>
              </a:rPr>
              <a:t>Paging: Faster Translations (TLBs)</a:t>
            </a:r>
          </a:p>
          <a:p>
            <a:r>
              <a:rPr kumimoji="0" lang="en-US" altLang="zh-CN" dirty="0">
                <a:ea typeface="宋体" charset="-122"/>
              </a:rPr>
              <a:t>Paging: </a:t>
            </a:r>
            <a:r>
              <a:rPr kumimoji="0" lang="en-US" altLang="zh-CN">
                <a:ea typeface="宋体" charset="-122"/>
              </a:rPr>
              <a:t>Smaller Tables</a:t>
            </a:r>
            <a:endParaRPr kumimoji="0" lang="en-US" altLang="zh-CN" dirty="0">
              <a:ea typeface="宋体"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lang="zh-CN" altLang="en-US" dirty="0"/>
              <a:t>由于</a:t>
            </a:r>
            <a:r>
              <a:rPr lang="en-US" altLang="zh-CN" dirty="0"/>
              <a:t>2</a:t>
            </a:r>
            <a:r>
              <a:rPr lang="zh-CN" altLang="en-US" dirty="0"/>
              <a:t>个</a:t>
            </a:r>
            <a:r>
              <a:rPr lang="en-US" altLang="zh-CN" dirty="0"/>
              <a:t>bit</a:t>
            </a:r>
            <a:r>
              <a:rPr lang="zh-CN" altLang="en-US" dirty="0"/>
              <a:t>，</a:t>
            </a:r>
            <a:r>
              <a:rPr lang="en-US" altLang="zh-CN" dirty="0"/>
              <a:t>3</a:t>
            </a:r>
            <a:r>
              <a:rPr lang="zh-CN" altLang="en-US" dirty="0"/>
              <a:t>个</a:t>
            </a:r>
            <a:r>
              <a:rPr lang="en-US" altLang="zh-CN" dirty="0"/>
              <a:t>segment</a:t>
            </a:r>
          </a:p>
          <a:p>
            <a:pPr lvl="1"/>
            <a:r>
              <a:rPr lang="zh-CN" altLang="en-US" dirty="0"/>
              <a:t>浪费了一个状态</a:t>
            </a:r>
            <a:endParaRPr lang="en-US" altLang="zh-CN" dirty="0"/>
          </a:p>
          <a:p>
            <a:pPr lvl="1"/>
            <a:r>
              <a:rPr lang="zh-CN" altLang="en-US" dirty="0"/>
              <a:t>因此，有些系统将</a:t>
            </a:r>
            <a:r>
              <a:rPr lang="en-US" altLang="zh-CN" dirty="0"/>
              <a:t>code</a:t>
            </a:r>
            <a:r>
              <a:rPr lang="zh-CN" altLang="en-US" dirty="0"/>
              <a:t>和</a:t>
            </a:r>
            <a:r>
              <a:rPr lang="en-US" altLang="zh-CN" dirty="0"/>
              <a:t>heap</a:t>
            </a:r>
            <a:r>
              <a:rPr lang="zh-CN" altLang="en-US" dirty="0"/>
              <a:t>放在一个</a:t>
            </a:r>
            <a:r>
              <a:rPr lang="en-US" altLang="zh-CN" dirty="0"/>
              <a:t>segment</a:t>
            </a:r>
            <a:r>
              <a:rPr lang="zh-CN" altLang="en-US" dirty="0"/>
              <a:t>，因此只用</a:t>
            </a:r>
            <a:r>
              <a:rPr lang="en-US" altLang="zh-CN" dirty="0"/>
              <a:t>1</a:t>
            </a:r>
            <a:r>
              <a:rPr lang="zh-CN" altLang="en-US" dirty="0"/>
              <a:t>个</a:t>
            </a:r>
            <a:r>
              <a:rPr lang="en-US" altLang="zh-CN" dirty="0"/>
              <a:t>bit</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20</a:t>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lang="en-US" altLang="zh-CN" dirty="0"/>
              <a:t>#2. </a:t>
            </a:r>
            <a:r>
              <a:rPr lang="en-US" altLang="zh-CN" b="1" dirty="0"/>
              <a:t>implicit </a:t>
            </a:r>
            <a:r>
              <a:rPr lang="en-US" altLang="zh-CN" dirty="0"/>
              <a:t>approach </a:t>
            </a:r>
          </a:p>
          <a:p>
            <a:pPr lvl="1"/>
            <a:r>
              <a:rPr lang="zh-CN" altLang="en-US" dirty="0"/>
              <a:t>硬件通过看地址如何形成的，来判断属于那个</a:t>
            </a:r>
            <a:r>
              <a:rPr lang="en-US" altLang="zh-CN" dirty="0"/>
              <a:t>segment</a:t>
            </a:r>
          </a:p>
          <a:p>
            <a:pPr lvl="1"/>
            <a:r>
              <a:rPr lang="zh-CN" altLang="en-US" dirty="0"/>
              <a:t>例如，通过</a:t>
            </a:r>
            <a:r>
              <a:rPr lang="en-US" altLang="zh-CN" dirty="0"/>
              <a:t>PC</a:t>
            </a:r>
            <a:r>
              <a:rPr lang="zh-CN" altLang="en-US" dirty="0"/>
              <a:t>形成的地址，那就是在</a:t>
            </a:r>
            <a:r>
              <a:rPr lang="en-US" altLang="zh-CN" dirty="0"/>
              <a:t>code</a:t>
            </a:r>
            <a:r>
              <a:rPr lang="zh-CN" altLang="en-US" dirty="0"/>
              <a:t>段内</a:t>
            </a:r>
            <a:endParaRPr lang="en-US" altLang="zh-CN" dirty="0"/>
          </a:p>
          <a:p>
            <a:pPr lvl="1"/>
            <a:r>
              <a:rPr lang="zh-CN" altLang="en-US" dirty="0"/>
              <a:t>如果通过</a:t>
            </a:r>
            <a:r>
              <a:rPr lang="en-US" altLang="zh-CN" dirty="0"/>
              <a:t>stack or base pointer</a:t>
            </a:r>
            <a:r>
              <a:rPr lang="zh-CN" altLang="en-US" dirty="0"/>
              <a:t>，那就是在</a:t>
            </a:r>
            <a:r>
              <a:rPr lang="en-US" altLang="zh-CN" dirty="0"/>
              <a:t>stack</a:t>
            </a:r>
            <a:r>
              <a:rPr lang="zh-CN" altLang="en-US" dirty="0"/>
              <a:t>段</a:t>
            </a:r>
            <a:endParaRPr lang="en-US" altLang="zh-CN" dirty="0"/>
          </a:p>
          <a:p>
            <a:pPr lvl="1"/>
            <a:r>
              <a:rPr lang="zh-CN" altLang="en-US" dirty="0"/>
              <a:t>其他的地址都在</a:t>
            </a:r>
            <a:r>
              <a:rPr lang="en-US" altLang="zh-CN" dirty="0"/>
              <a:t>heap</a:t>
            </a:r>
            <a:r>
              <a:rPr lang="zh-CN" altLang="en-US" dirty="0"/>
              <a:t>段</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a:xfrm>
            <a:off x="457200" y="1600200"/>
            <a:ext cx="6172200" cy="4419600"/>
          </a:xfrm>
        </p:spPr>
        <p:txBody>
          <a:bodyPr/>
          <a:lstStyle/>
          <a:p>
            <a:r>
              <a:rPr kumimoji="1" lang="en-US" altLang="zh-CN" sz="2400" dirty="0"/>
              <a:t>Stack</a:t>
            </a:r>
            <a:r>
              <a:rPr kumimoji="1" lang="zh-CN" altLang="en-US" sz="2400" dirty="0"/>
              <a:t>段怎么办？</a:t>
            </a:r>
            <a:endParaRPr kumimoji="1" lang="en-US" altLang="zh-CN" sz="2400" dirty="0"/>
          </a:p>
          <a:p>
            <a:pPr lvl="1"/>
            <a:r>
              <a:rPr lang="zh-CN" altLang="en-US" sz="2000" dirty="0"/>
              <a:t>它的空间倒着增长</a:t>
            </a:r>
            <a:endParaRPr lang="en-US" altLang="zh-CN" sz="2000" dirty="0"/>
          </a:p>
          <a:p>
            <a:pPr lvl="1"/>
            <a:r>
              <a:rPr kumimoji="1" lang="zh-CN" altLang="en-US" sz="2000" dirty="0"/>
              <a:t>最小的地址不确定</a:t>
            </a:r>
            <a:endParaRPr kumimoji="1" lang="en-US" altLang="zh-CN" sz="2000" dirty="0"/>
          </a:p>
          <a:p>
            <a:r>
              <a:rPr lang="en-US" altLang="zh-CN" sz="2400" dirty="0"/>
              <a:t>Solution</a:t>
            </a:r>
          </a:p>
          <a:p>
            <a:pPr lvl="1"/>
            <a:r>
              <a:rPr lang="zh-CN" altLang="en-US" sz="2000" dirty="0"/>
              <a:t>首先需要硬件多一点支持，记录</a:t>
            </a:r>
            <a:r>
              <a:rPr lang="en-US" altLang="zh-CN" sz="2000" dirty="0"/>
              <a:t>segment</a:t>
            </a:r>
            <a:r>
              <a:rPr lang="zh-CN" altLang="en-US" sz="2000" dirty="0"/>
              <a:t>的地址是否负增长</a:t>
            </a:r>
            <a:endParaRPr lang="en-US" altLang="zh-CN" sz="2000" dirty="0"/>
          </a:p>
          <a:p>
            <a:pPr lvl="1"/>
            <a:r>
              <a:rPr kumimoji="1" lang="zh-CN" altLang="en-US" sz="2000" dirty="0"/>
              <a:t>如果是负增长，那么</a:t>
            </a:r>
            <a:r>
              <a:rPr kumimoji="1" lang="en-US" altLang="zh-CN" sz="2000" dirty="0"/>
              <a:t>Pa</a:t>
            </a:r>
            <a:r>
              <a:rPr kumimoji="1" lang="zh-CN" altLang="en-US" sz="2000" dirty="0"/>
              <a:t>计算方法有些区别</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22</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225" y="457200"/>
            <a:ext cx="2047315" cy="61722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787" y="4795836"/>
            <a:ext cx="5093026" cy="121514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a:xfrm>
            <a:off x="457200" y="1600200"/>
            <a:ext cx="6324600" cy="4419600"/>
          </a:xfrm>
        </p:spPr>
        <p:txBody>
          <a:bodyPr/>
          <a:lstStyle/>
          <a:p>
            <a:r>
              <a:rPr kumimoji="1" lang="zh-CN" altLang="en-US" sz="2400" dirty="0"/>
              <a:t>负增长</a:t>
            </a:r>
            <a:r>
              <a:rPr kumimoji="1" lang="en-US" altLang="zh-CN" sz="2400" dirty="0"/>
              <a:t>segment</a:t>
            </a:r>
            <a:r>
              <a:rPr kumimoji="1" lang="zh-CN" altLang="en-US" sz="2400" dirty="0"/>
              <a:t>地址翻译</a:t>
            </a:r>
            <a:endParaRPr kumimoji="1" lang="en-US" altLang="zh-CN" sz="2400" dirty="0"/>
          </a:p>
          <a:p>
            <a:pPr lvl="1"/>
            <a:r>
              <a:rPr lang="en-US" altLang="zh-CN" sz="2000" dirty="0"/>
              <a:t>VA=15K</a:t>
            </a:r>
          </a:p>
          <a:p>
            <a:pPr lvl="1"/>
            <a:r>
              <a:rPr kumimoji="1" lang="en-US" altLang="zh-CN" sz="2000" dirty="0"/>
              <a:t>11</a:t>
            </a:r>
            <a:r>
              <a:rPr kumimoji="1" lang="zh-CN" altLang="en-US" sz="2000" dirty="0"/>
              <a:t> </a:t>
            </a:r>
            <a:r>
              <a:rPr kumimoji="1" lang="en-US" altLang="zh-CN" sz="2000" dirty="0"/>
              <a:t>1100</a:t>
            </a:r>
            <a:r>
              <a:rPr kumimoji="1" lang="zh-CN" altLang="en-US" sz="2000" dirty="0"/>
              <a:t> </a:t>
            </a:r>
            <a:r>
              <a:rPr kumimoji="1" lang="en-US" altLang="zh-CN" sz="2000" dirty="0"/>
              <a:t>0000</a:t>
            </a:r>
            <a:r>
              <a:rPr kumimoji="1" lang="zh-CN" altLang="en-US" sz="2000" dirty="0"/>
              <a:t> </a:t>
            </a:r>
            <a:r>
              <a:rPr kumimoji="1" lang="en-US" altLang="zh-CN" sz="2000" dirty="0"/>
              <a:t>0000</a:t>
            </a:r>
            <a:r>
              <a:rPr kumimoji="1" lang="zh-CN" altLang="en-US" sz="2000" dirty="0"/>
              <a:t>（</a:t>
            </a:r>
            <a:r>
              <a:rPr lang="en-US" altLang="zh-CN" sz="2000" dirty="0"/>
              <a:t>0x3C00</a:t>
            </a:r>
            <a:r>
              <a:rPr kumimoji="1" lang="zh-CN" altLang="en-US" sz="2000" dirty="0"/>
              <a:t>）</a:t>
            </a:r>
            <a:endParaRPr kumimoji="1" lang="en-US" altLang="zh-CN" sz="2000" dirty="0"/>
          </a:p>
          <a:p>
            <a:pPr lvl="1"/>
            <a:r>
              <a:rPr lang="zh-CN" altLang="en-US" sz="2000" dirty="0"/>
              <a:t>最高的两位</a:t>
            </a:r>
            <a:r>
              <a:rPr lang="en-US" altLang="zh-CN" sz="2000" dirty="0"/>
              <a:t>11</a:t>
            </a:r>
            <a:r>
              <a:rPr lang="zh-CN" altLang="en-US" sz="2000" dirty="0"/>
              <a:t>确定是</a:t>
            </a:r>
            <a:r>
              <a:rPr lang="en-US" altLang="zh-CN" sz="2000" dirty="0"/>
              <a:t>stack segment</a:t>
            </a:r>
          </a:p>
          <a:p>
            <a:pPr lvl="1"/>
            <a:r>
              <a:rPr kumimoji="1" lang="en-US" altLang="zh-CN" sz="2000" dirty="0"/>
              <a:t>Offset = 1100 0000 0000 = 3K</a:t>
            </a:r>
          </a:p>
          <a:p>
            <a:pPr lvl="1"/>
            <a:r>
              <a:rPr lang="en-US" altLang="zh-CN" sz="2000" dirty="0"/>
              <a:t>Segment</a:t>
            </a:r>
            <a:r>
              <a:rPr lang="zh-CN" altLang="en-US" sz="2000" dirty="0"/>
              <a:t>最大可能大小</a:t>
            </a:r>
            <a:r>
              <a:rPr lang="en-US" altLang="zh-CN" sz="2000" dirty="0"/>
              <a:t>(4K)-3K=1K</a:t>
            </a:r>
            <a:r>
              <a:rPr lang="zh-CN" altLang="en-US" sz="2000" dirty="0"/>
              <a:t>，作为实际偏移量，而且是从</a:t>
            </a:r>
            <a:r>
              <a:rPr lang="en-US" altLang="zh-CN" sz="2000" dirty="0"/>
              <a:t>stack</a:t>
            </a:r>
            <a:r>
              <a:rPr lang="zh-CN" altLang="en-US" sz="2000" dirty="0"/>
              <a:t>首地址开始的负偏移量</a:t>
            </a:r>
            <a:endParaRPr lang="en-US" altLang="zh-CN" sz="2000" dirty="0"/>
          </a:p>
          <a:p>
            <a:pPr lvl="1"/>
            <a:r>
              <a:rPr kumimoji="1" lang="en-US" altLang="zh-CN" sz="2000" dirty="0"/>
              <a:t>PA=2</a:t>
            </a:r>
            <a:r>
              <a:rPr lang="en-US" altLang="zh-CN" sz="2000" dirty="0"/>
              <a:t>8K-1K=27K</a:t>
            </a:r>
            <a:r>
              <a:rPr lang="zh-CN" altLang="en-US" sz="2000" dirty="0"/>
              <a:t> </a:t>
            </a:r>
            <a:endParaRPr kumimoji="1" lang="zh-CN" altLang="en-US" sz="2000"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23</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225" y="457200"/>
            <a:ext cx="2047315" cy="61722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59" y="5194482"/>
            <a:ext cx="5093026" cy="121514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kumimoji="1" lang="en-US" altLang="zh-CN" dirty="0"/>
              <a:t>Support for sharing</a:t>
            </a:r>
          </a:p>
          <a:p>
            <a:pPr lvl="1"/>
            <a:r>
              <a:rPr lang="zh-CN" altLang="en-US" dirty="0"/>
              <a:t>进程之间共享一部分内存</a:t>
            </a:r>
            <a:endParaRPr lang="en-US" altLang="zh-CN" dirty="0"/>
          </a:p>
          <a:p>
            <a:pPr lvl="2"/>
            <a:r>
              <a:rPr kumimoji="1" lang="zh-CN" altLang="en-US" dirty="0"/>
              <a:t>例如代码库（共享代码）</a:t>
            </a:r>
            <a:endParaRPr kumimoji="1" lang="en-US" altLang="zh-CN" dirty="0"/>
          </a:p>
          <a:p>
            <a:pPr lvl="1"/>
            <a:r>
              <a:rPr kumimoji="1" lang="en-US" altLang="zh-CN" dirty="0"/>
              <a:t>Sharing</a:t>
            </a:r>
            <a:r>
              <a:rPr kumimoji="1" lang="zh-CN" altLang="en-US" dirty="0"/>
              <a:t>需要硬件提供一点额外的支持</a:t>
            </a:r>
            <a:endParaRPr kumimoji="1" lang="en-US" altLang="zh-CN" dirty="0"/>
          </a:p>
          <a:p>
            <a:pPr lvl="2"/>
            <a:r>
              <a:rPr lang="zh-CN" altLang="en-US" dirty="0"/>
              <a:t>标记</a:t>
            </a:r>
            <a:r>
              <a:rPr lang="en-US" altLang="zh-CN" dirty="0"/>
              <a:t>segment</a:t>
            </a:r>
            <a:r>
              <a:rPr lang="zh-CN" altLang="en-US" dirty="0"/>
              <a:t>的权限（</a:t>
            </a:r>
            <a:r>
              <a:rPr lang="en-US" altLang="zh-CN" dirty="0"/>
              <a:t>R/W/E</a:t>
            </a:r>
            <a:r>
              <a:rPr lang="zh-CN" altLang="en-US" dirty="0"/>
              <a:t>）</a:t>
            </a:r>
            <a:endParaRPr lang="en-US" altLang="zh-CN" dirty="0"/>
          </a:p>
          <a:p>
            <a:pPr lvl="2"/>
            <a:r>
              <a:rPr lang="zh-CN" altLang="en-US" dirty="0"/>
              <a:t>例如</a:t>
            </a:r>
            <a:r>
              <a:rPr lang="en-US" altLang="zh-CN" dirty="0"/>
              <a:t>code segment</a:t>
            </a:r>
            <a:r>
              <a:rPr lang="zh-CN" altLang="en-US" dirty="0"/>
              <a:t>可读可执行，但不可写；</a:t>
            </a:r>
            <a:r>
              <a:rPr lang="en-US" altLang="zh-CN" dirty="0"/>
              <a:t>heap</a:t>
            </a:r>
            <a:r>
              <a:rPr lang="zh-CN" altLang="en-US" dirty="0"/>
              <a:t>和</a:t>
            </a:r>
            <a:r>
              <a:rPr lang="en-US" altLang="zh-CN" dirty="0"/>
              <a:t>stack</a:t>
            </a:r>
            <a:r>
              <a:rPr lang="zh-CN" altLang="en-US" dirty="0"/>
              <a:t>不可执行</a:t>
            </a:r>
            <a:endParaRPr lang="en-US" altLang="zh-CN" dirty="0"/>
          </a:p>
          <a:p>
            <a:pPr lvl="2"/>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24</a:t>
            </a:fld>
            <a:endParaRPr lang="en-US" altLang="zh-CN"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5737"/>
          <a:stretch>
            <a:fillRect/>
          </a:stretch>
        </p:blipFill>
        <p:spPr>
          <a:xfrm>
            <a:off x="1130300" y="4572000"/>
            <a:ext cx="6959600" cy="12518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lang="en-US" altLang="zh-CN" dirty="0"/>
              <a:t>Fine-grained vs. Coarse-grained Segmentation </a:t>
            </a:r>
          </a:p>
          <a:p>
            <a:pPr lvl="1"/>
            <a:r>
              <a:rPr lang="en-US" altLang="zh-CN" dirty="0"/>
              <a:t>Coarse-grained</a:t>
            </a:r>
          </a:p>
          <a:p>
            <a:pPr lvl="2"/>
            <a:r>
              <a:rPr kumimoji="1" lang="en-US" altLang="zh-CN" dirty="0"/>
              <a:t>Code, heap, stack</a:t>
            </a:r>
          </a:p>
          <a:p>
            <a:pPr lvl="1"/>
            <a:r>
              <a:rPr lang="en-US" altLang="zh-CN" dirty="0"/>
              <a:t>Fine-grained</a:t>
            </a:r>
          </a:p>
          <a:p>
            <a:pPr lvl="2"/>
            <a:r>
              <a:rPr lang="zh-CN" altLang="en-US" dirty="0"/>
              <a:t>例如</a:t>
            </a:r>
            <a:r>
              <a:rPr lang="en-US" altLang="zh-CN" dirty="0"/>
              <a:t>Multics</a:t>
            </a:r>
          </a:p>
          <a:p>
            <a:pPr lvl="2"/>
            <a:r>
              <a:rPr lang="zh-CN" altLang="en-US" dirty="0"/>
              <a:t>需要更大空间记录</a:t>
            </a:r>
            <a:r>
              <a:rPr lang="en-US" altLang="zh-CN" dirty="0"/>
              <a:t>segment</a:t>
            </a:r>
            <a:r>
              <a:rPr lang="zh-CN" altLang="en-US" dirty="0"/>
              <a:t>状态</a:t>
            </a:r>
            <a:endParaRPr lang="en-US" altLang="zh-CN" dirty="0"/>
          </a:p>
          <a:p>
            <a:pPr lvl="2"/>
            <a:r>
              <a:rPr kumimoji="1" lang="en-US" altLang="zh-CN" dirty="0"/>
              <a:t>Segment table</a:t>
            </a:r>
            <a:r>
              <a:rPr kumimoji="1" lang="zh-CN" altLang="en-US" dirty="0"/>
              <a:t>，放在</a:t>
            </a:r>
            <a:r>
              <a:rPr kumimoji="1" lang="en-US" altLang="zh-CN" dirty="0"/>
              <a:t>memory</a:t>
            </a:r>
            <a:r>
              <a:rPr kumimoji="1" lang="zh-CN" altLang="en-US" dirty="0"/>
              <a:t>中</a:t>
            </a:r>
            <a:endParaRPr kumimoji="1" lang="en-US" altLang="zh-CN" dirty="0"/>
          </a:p>
          <a:p>
            <a:pPr lvl="2"/>
            <a:r>
              <a:rPr lang="zh-CN" altLang="en-US" dirty="0"/>
              <a:t>如早期计算机</a:t>
            </a:r>
            <a:r>
              <a:rPr lang="en-US" altLang="zh-CN" dirty="0"/>
              <a:t>Burroughs B5000</a:t>
            </a:r>
            <a:r>
              <a:rPr lang="zh-CN" altLang="en-US" dirty="0"/>
              <a:t>支持上千个</a:t>
            </a:r>
            <a:r>
              <a:rPr lang="en-US" altLang="zh-CN" dirty="0"/>
              <a:t>segments</a:t>
            </a:r>
            <a:r>
              <a:rPr lang="zh-CN" altLang="en-US" dirty="0"/>
              <a:t>，</a:t>
            </a:r>
            <a:r>
              <a:rPr lang="en-US" altLang="zh-CN" dirty="0"/>
              <a:t>compiler</a:t>
            </a:r>
            <a:r>
              <a:rPr lang="zh-CN" altLang="en-US" dirty="0"/>
              <a:t>决策把</a:t>
            </a:r>
            <a:r>
              <a:rPr lang="en-US" altLang="zh-CN" dirty="0"/>
              <a:t>code</a:t>
            </a:r>
            <a:r>
              <a:rPr lang="zh-CN" altLang="en-US" dirty="0"/>
              <a:t>和</a:t>
            </a:r>
            <a:r>
              <a:rPr lang="en-US" altLang="zh-CN" dirty="0"/>
              <a:t>data</a:t>
            </a:r>
            <a:r>
              <a:rPr lang="zh-CN" altLang="en-US" dirty="0"/>
              <a:t>放到这些</a:t>
            </a:r>
            <a:r>
              <a:rPr lang="en-US" altLang="zh-CN" dirty="0"/>
              <a:t>segments</a:t>
            </a:r>
            <a:r>
              <a:rPr lang="zh-CN" altLang="en-US" dirty="0"/>
              <a:t>中</a:t>
            </a:r>
            <a:endParaRPr lang="en-US" altLang="zh-CN"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25</a:t>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kumimoji="1" lang="en-US" altLang="zh-CN" dirty="0"/>
              <a:t>OS</a:t>
            </a:r>
            <a:r>
              <a:rPr kumimoji="1" lang="zh-CN" altLang="en-US" dirty="0"/>
              <a:t> </a:t>
            </a:r>
            <a:r>
              <a:rPr kumimoji="1" lang="en-US" altLang="zh-CN" dirty="0"/>
              <a:t>Support</a:t>
            </a:r>
          </a:p>
          <a:p>
            <a:pPr lvl="1"/>
            <a:r>
              <a:rPr lang="en-US" altLang="zh-CN" dirty="0"/>
              <a:t>#1. context switch</a:t>
            </a:r>
          </a:p>
          <a:p>
            <a:pPr lvl="2"/>
            <a:r>
              <a:rPr lang="zh-CN" altLang="en-US" dirty="0"/>
              <a:t>每个</a:t>
            </a:r>
            <a:r>
              <a:rPr lang="en-US" altLang="zh-CN" dirty="0"/>
              <a:t>segment</a:t>
            </a:r>
            <a:r>
              <a:rPr lang="zh-CN" altLang="en-US" dirty="0"/>
              <a:t>的</a:t>
            </a:r>
            <a:r>
              <a:rPr lang="en-US" altLang="zh-CN" dirty="0"/>
              <a:t>base, bounds</a:t>
            </a:r>
            <a:r>
              <a:rPr lang="zh-CN" altLang="en-US" dirty="0"/>
              <a:t>等信息需要在切换时保存和恢复</a:t>
            </a:r>
            <a:endParaRPr lang="en-US" altLang="zh-CN" dirty="0"/>
          </a:p>
          <a:p>
            <a:pPr lvl="2"/>
            <a:r>
              <a:rPr kumimoji="1" lang="zh-CN" altLang="en-US" dirty="0"/>
              <a:t>大量进程，每个进程都有自己的一套</a:t>
            </a:r>
            <a:endParaRPr kumimoji="1" lang="en-US" altLang="zh-CN" dirty="0"/>
          </a:p>
          <a:p>
            <a:pPr lvl="2"/>
            <a:r>
              <a:rPr lang="en-US" altLang="zh-CN" dirty="0"/>
              <a:t>Kernel space, process</a:t>
            </a:r>
            <a:r>
              <a:rPr lang="zh-CN" altLang="en-US" dirty="0"/>
              <a:t>结构体中</a:t>
            </a:r>
            <a:endParaRPr kumimoji="1" lang="en-US" altLang="zh-CN" dirty="0"/>
          </a:p>
          <a:p>
            <a:pPr lvl="1"/>
            <a:r>
              <a:rPr lang="en-US" altLang="zh-CN" dirty="0"/>
              <a:t>#2. free space management</a:t>
            </a:r>
          </a:p>
          <a:p>
            <a:pPr lvl="2"/>
            <a:r>
              <a:rPr lang="zh-CN" altLang="en-US" dirty="0"/>
              <a:t>随着进程创建和回收，</a:t>
            </a:r>
            <a:r>
              <a:rPr lang="en-US" altLang="zh-CN" dirty="0"/>
              <a:t>fragmentation</a:t>
            </a:r>
            <a:r>
              <a:rPr lang="zh-CN" altLang="en-US" dirty="0"/>
              <a:t>问题</a:t>
            </a:r>
            <a:endParaRPr lang="en-US" altLang="zh-CN" dirty="0"/>
          </a:p>
          <a:p>
            <a:pPr lvl="2"/>
            <a:r>
              <a:rPr kumimoji="1" lang="en-US" altLang="zh-CN" dirty="0"/>
              <a:t>Compaction</a:t>
            </a:r>
            <a:r>
              <a:rPr kumimoji="1" lang="zh-CN" altLang="en-US" dirty="0"/>
              <a:t>操作</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26</a:t>
            </a:fld>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p:txBody>
          <a:bodyPr/>
          <a:lstStyle/>
          <a:p>
            <a:r>
              <a:rPr lang="en-US" altLang="zh-CN" dirty="0"/>
              <a:t>OS</a:t>
            </a:r>
            <a:r>
              <a:rPr lang="zh-CN" altLang="en-US" dirty="0"/>
              <a:t> </a:t>
            </a:r>
            <a:r>
              <a:rPr lang="en-US" altLang="zh-CN" dirty="0"/>
              <a:t>Support</a:t>
            </a:r>
          </a:p>
          <a:p>
            <a:pPr lvl="1"/>
            <a:r>
              <a:rPr lang="en-US" altLang="zh-CN" dirty="0"/>
              <a:t>#2. free space management</a:t>
            </a:r>
          </a:p>
          <a:p>
            <a:pPr lvl="2"/>
            <a:r>
              <a:rPr lang="en-US" altLang="zh-CN" dirty="0"/>
              <a:t>Compaction</a:t>
            </a:r>
            <a:r>
              <a:rPr lang="zh-CN" altLang="en-US" dirty="0"/>
              <a:t>操作：</a:t>
            </a:r>
            <a:r>
              <a:rPr lang="en-US" altLang="zh-CN" dirty="0"/>
              <a:t>expensive</a:t>
            </a:r>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27</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399" y="2895600"/>
            <a:ext cx="5496697" cy="3886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Segmentation</a:t>
            </a:r>
            <a:endParaRPr kumimoji="1" lang="zh-CN" altLang="en-US" dirty="0"/>
          </a:p>
        </p:txBody>
      </p:sp>
      <p:sp>
        <p:nvSpPr>
          <p:cNvPr id="3" name="内容占位符 2"/>
          <p:cNvSpPr>
            <a:spLocks noGrp="1"/>
          </p:cNvSpPr>
          <p:nvPr>
            <p:ph idx="1"/>
          </p:nvPr>
        </p:nvSpPr>
        <p:spPr>
          <a:xfrm>
            <a:off x="457200" y="1600200"/>
            <a:ext cx="8305800" cy="3200400"/>
          </a:xfrm>
        </p:spPr>
        <p:txBody>
          <a:bodyPr/>
          <a:lstStyle/>
          <a:p>
            <a:r>
              <a:rPr lang="en-US" altLang="zh-CN" dirty="0"/>
              <a:t>OS</a:t>
            </a:r>
            <a:r>
              <a:rPr lang="zh-CN" altLang="en-US" dirty="0"/>
              <a:t> </a:t>
            </a:r>
            <a:r>
              <a:rPr lang="en-US" altLang="zh-CN" dirty="0"/>
              <a:t>Support</a:t>
            </a:r>
          </a:p>
          <a:p>
            <a:pPr lvl="1"/>
            <a:r>
              <a:rPr lang="en-US" altLang="zh-CN" dirty="0"/>
              <a:t>#2. free space management</a:t>
            </a:r>
          </a:p>
          <a:p>
            <a:pPr lvl="2"/>
            <a:r>
              <a:rPr lang="en-US" altLang="zh-CN" dirty="0"/>
              <a:t>Free list (</a:t>
            </a:r>
            <a:r>
              <a:rPr lang="en-US" altLang="zh-CN" dirty="0" err="1"/>
              <a:t>malloc</a:t>
            </a:r>
            <a:r>
              <a:rPr lang="zh-CN" altLang="en-US" dirty="0"/>
              <a:t>也是类似问题</a:t>
            </a:r>
            <a:r>
              <a:rPr lang="en-US" altLang="zh-CN" dirty="0"/>
              <a:t>)</a:t>
            </a:r>
          </a:p>
          <a:p>
            <a:pPr lvl="3"/>
            <a:r>
              <a:rPr lang="en-US" altLang="zh-CN" b="1" dirty="0"/>
              <a:t>best-fit </a:t>
            </a:r>
            <a:endParaRPr lang="en-US" altLang="zh-CN" dirty="0"/>
          </a:p>
          <a:p>
            <a:pPr lvl="3"/>
            <a:r>
              <a:rPr lang="en-US" altLang="zh-CN" b="1" dirty="0"/>
              <a:t>worst-fit </a:t>
            </a:r>
            <a:endParaRPr lang="en-US" altLang="zh-CN" dirty="0"/>
          </a:p>
          <a:p>
            <a:pPr lvl="3"/>
            <a:r>
              <a:rPr lang="en-US" altLang="zh-CN" b="1" dirty="0"/>
              <a:t>first-fit </a:t>
            </a:r>
            <a:endParaRPr lang="en-US" altLang="zh-CN" dirty="0"/>
          </a:p>
          <a:p>
            <a:pPr lvl="3"/>
            <a:r>
              <a:rPr lang="en-US" altLang="zh-CN" b="1" dirty="0"/>
              <a:t>buddy algorithm </a:t>
            </a:r>
            <a:endParaRPr lang="en-US" altLang="zh-CN" dirty="0"/>
          </a:p>
          <a:p>
            <a:pPr lvl="3"/>
            <a:r>
              <a:rPr lang="en-US" altLang="zh-CN" dirty="0"/>
              <a:t>… </a:t>
            </a:r>
            <a:r>
              <a:rPr lang="zh-CN" altLang="en-US" dirty="0"/>
              <a:t>上百个策略</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28</a:t>
            </a:fld>
            <a:endParaRPr lang="en-US" altLang="zh-CN"/>
          </a:p>
        </p:txBody>
      </p:sp>
      <p:sp>
        <p:nvSpPr>
          <p:cNvPr id="5" name="矩形 4"/>
          <p:cNvSpPr/>
          <p:nvPr/>
        </p:nvSpPr>
        <p:spPr>
          <a:xfrm>
            <a:off x="572814" y="5029200"/>
            <a:ext cx="8153400" cy="1323439"/>
          </a:xfrm>
          <a:prstGeom prst="rect">
            <a:avLst/>
          </a:prstGeom>
        </p:spPr>
        <p:txBody>
          <a:bodyPr wrap="square">
            <a:spAutoFit/>
          </a:bodyPr>
          <a:lstStyle/>
          <a:p>
            <a:r>
              <a:rPr lang="en-US" altLang="zh-CN" sz="1600" dirty="0">
                <a:latin typeface="Palatino" charset="0"/>
              </a:rPr>
              <a:t>“Dynamic Storage Allocation: A Survey and Critical Review” Paul R. Wilson, Mark S. Johnstone, Michael Neely, and David Boles In International Workshop on Memory Management</a:t>
            </a:r>
            <a:br>
              <a:rPr lang="en-US" altLang="zh-CN" sz="1600" dirty="0">
                <a:latin typeface="Palatino" charset="0"/>
              </a:rPr>
            </a:br>
            <a:r>
              <a:rPr lang="en-US" altLang="zh-CN" sz="1600" dirty="0">
                <a:latin typeface="Palatino" charset="0"/>
              </a:rPr>
              <a:t>Scotland, United Kingdom, September 1995 </a:t>
            </a:r>
            <a:endParaRPr lang="en-US" altLang="zh-CN" sz="4800" dirty="0"/>
          </a:p>
          <a:p>
            <a:r>
              <a:rPr lang="en-US" altLang="zh-CN" sz="1600" i="1" dirty="0">
                <a:latin typeface="Palatino" charset="0"/>
              </a:rPr>
              <a:t>A great survey paper on memory allocators. </a:t>
            </a:r>
            <a:endParaRPr lang="en-US" altLang="zh-CN" sz="4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Segmentation</a:t>
            </a:r>
            <a:endParaRPr kumimoji="1" lang="zh-CN" altLang="en-US" dirty="0"/>
          </a:p>
        </p:txBody>
      </p:sp>
      <p:sp>
        <p:nvSpPr>
          <p:cNvPr id="3" name="内容占位符 2"/>
          <p:cNvSpPr>
            <a:spLocks noGrp="1"/>
          </p:cNvSpPr>
          <p:nvPr>
            <p:ph idx="1"/>
          </p:nvPr>
        </p:nvSpPr>
        <p:spPr/>
        <p:txBody>
          <a:bodyPr/>
          <a:lstStyle/>
          <a:p>
            <a:r>
              <a:rPr lang="en-US" altLang="zh-CN" dirty="0">
                <a:ea typeface="宋体" charset="-122"/>
              </a:rPr>
              <a:t>Segmentation</a:t>
            </a:r>
            <a:r>
              <a:rPr lang="zh-CN" altLang="en-US" dirty="0">
                <a:ea typeface="宋体" charset="-122"/>
              </a:rPr>
              <a:t>的局限性：</a:t>
            </a:r>
            <a:endParaRPr kumimoji="1" lang="en-US" altLang="zh-CN" dirty="0"/>
          </a:p>
          <a:p>
            <a:pPr lvl="1"/>
            <a:r>
              <a:rPr lang="zh-CN" altLang="en-US" dirty="0"/>
              <a:t>空间回收开销；</a:t>
            </a:r>
            <a:endParaRPr lang="en-US" altLang="zh-CN" dirty="0"/>
          </a:p>
          <a:p>
            <a:pPr lvl="1"/>
            <a:r>
              <a:rPr lang="en-US" altLang="zh-CN" dirty="0"/>
              <a:t>segmentation still isn’t flexible enough to support our </a:t>
            </a:r>
            <a:r>
              <a:rPr lang="en-US" altLang="zh-CN" dirty="0">
                <a:solidFill>
                  <a:srgbClr val="FF0000"/>
                </a:solidFill>
              </a:rPr>
              <a:t>fully generalized, sparse </a:t>
            </a:r>
            <a:r>
              <a:rPr lang="en-US" altLang="zh-CN" dirty="0"/>
              <a:t>address space. </a:t>
            </a:r>
          </a:p>
          <a:p>
            <a:pPr lvl="2"/>
            <a:r>
              <a:rPr lang="en-US" altLang="zh-CN" dirty="0"/>
              <a:t>For example, if we have </a:t>
            </a:r>
            <a:r>
              <a:rPr lang="en-US" altLang="zh-CN" dirty="0">
                <a:solidFill>
                  <a:srgbClr val="FF0000"/>
                </a:solidFill>
              </a:rPr>
              <a:t>a large but sparsely-used heap </a:t>
            </a:r>
            <a:r>
              <a:rPr lang="en-US" altLang="zh-CN" dirty="0"/>
              <a:t>all in one logical segment, the entire heap must still reside in memory in order to be accessed. </a:t>
            </a:r>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29</a:t>
            </a:fld>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Overview</a:t>
            </a:r>
            <a:endParaRPr kumimoji="1" lang="zh-CN" altLang="en-US" dirty="0"/>
          </a:p>
        </p:txBody>
      </p:sp>
      <p:sp>
        <p:nvSpPr>
          <p:cNvPr id="3" name="内容占位符 2"/>
          <p:cNvSpPr>
            <a:spLocks noGrp="1"/>
          </p:cNvSpPr>
          <p:nvPr>
            <p:ph idx="1"/>
          </p:nvPr>
        </p:nvSpPr>
        <p:spPr/>
        <p:txBody>
          <a:bodyPr/>
          <a:lstStyle/>
          <a:p>
            <a:r>
              <a:rPr lang="en-US" altLang="zh-CN" dirty="0"/>
              <a:t>Address Translation</a:t>
            </a:r>
          </a:p>
          <a:p>
            <a:pPr lvl="1"/>
            <a:r>
              <a:rPr kumimoji="1" lang="en-US" altLang="zh-CN" dirty="0"/>
              <a:t>Process</a:t>
            </a:r>
            <a:r>
              <a:rPr kumimoji="1" lang="zh-CN" altLang="en-US" dirty="0"/>
              <a:t>看到、使用的地址都是</a:t>
            </a:r>
            <a:r>
              <a:rPr kumimoji="1" lang="en-US" altLang="zh-CN" dirty="0"/>
              <a:t>virtual address</a:t>
            </a:r>
          </a:p>
          <a:p>
            <a:pPr lvl="1"/>
            <a:r>
              <a:rPr lang="zh-CN" altLang="en-US" dirty="0"/>
              <a:t>真正访问硬件前，需要转化为</a:t>
            </a:r>
            <a:r>
              <a:rPr lang="en-US" altLang="zh-CN" dirty="0"/>
              <a:t>physical address</a:t>
            </a:r>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3</a:t>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课堂练习</a:t>
            </a:r>
          </a:p>
        </p:txBody>
      </p:sp>
      <p:sp>
        <p:nvSpPr>
          <p:cNvPr id="3" name="内容占位符 2"/>
          <p:cNvSpPr>
            <a:spLocks noGrp="1"/>
          </p:cNvSpPr>
          <p:nvPr>
            <p:ph idx="1"/>
          </p:nvPr>
        </p:nvSpPr>
        <p:spPr/>
        <p:txBody>
          <a:bodyPr/>
          <a:lstStyle/>
          <a:p>
            <a:r>
              <a:rPr kumimoji="1" lang="zh-CN" altLang="en-US" sz="2400" dirty="0"/>
              <a:t>一个计算机虚拟内存空间大小为</a:t>
            </a:r>
            <a:r>
              <a:rPr kumimoji="1" lang="en-US" altLang="zh-CN" sz="2400" dirty="0"/>
              <a:t>1MB</a:t>
            </a:r>
            <a:r>
              <a:rPr kumimoji="1" lang="zh-CN" altLang="en-US" sz="2400" dirty="0"/>
              <a:t>，物理内存空间大小为</a:t>
            </a:r>
            <a:r>
              <a:rPr kumimoji="1" lang="en-US" altLang="zh-CN" sz="2400" dirty="0"/>
              <a:t>8MB</a:t>
            </a:r>
            <a:r>
              <a:rPr lang="zh-CN" altLang="en-US" sz="2400" dirty="0"/>
              <a:t>。虚存空间依次分为</a:t>
            </a:r>
            <a:r>
              <a:rPr lang="en-US" altLang="zh-CN" sz="2400" dirty="0"/>
              <a:t>4</a:t>
            </a:r>
            <a:r>
              <a:rPr lang="zh-CN" altLang="en-US" sz="2400" dirty="0"/>
              <a:t>个</a:t>
            </a:r>
            <a:r>
              <a:rPr lang="en-US" altLang="zh-CN" sz="2400" dirty="0"/>
              <a:t>segment</a:t>
            </a:r>
            <a:r>
              <a:rPr lang="zh-CN" altLang="en-US" sz="2400" dirty="0"/>
              <a:t>（</a:t>
            </a:r>
            <a:r>
              <a:rPr lang="en-US" altLang="zh-CN" sz="2400" dirty="0"/>
              <a:t>code, data, heap, stack</a:t>
            </a:r>
            <a:r>
              <a:rPr lang="zh-CN" altLang="en-US" sz="2400" dirty="0"/>
              <a:t>），采用</a:t>
            </a:r>
            <a:r>
              <a:rPr lang="en-US" altLang="zh-CN" sz="2400" dirty="0"/>
              <a:t>segmentation</a:t>
            </a:r>
            <a:r>
              <a:rPr lang="zh-CN" altLang="en-US" sz="2400" dirty="0"/>
              <a:t>内存管理，用</a:t>
            </a:r>
            <a:r>
              <a:rPr lang="en-US" altLang="zh-CN" sz="2400" dirty="0" err="1"/>
              <a:t>Va</a:t>
            </a:r>
            <a:r>
              <a:rPr lang="zh-CN" altLang="en-US" sz="2400" dirty="0"/>
              <a:t>最高两位标记</a:t>
            </a:r>
            <a:r>
              <a:rPr lang="en-US" altLang="zh-CN" sz="2400" dirty="0"/>
              <a:t>segment</a:t>
            </a:r>
            <a:r>
              <a:rPr lang="zh-CN" altLang="en-US" sz="2400" dirty="0"/>
              <a:t>，有寄存器记录下列信息：</a:t>
            </a:r>
            <a:endParaRPr lang="en-US" altLang="zh-CN" sz="2400" dirty="0"/>
          </a:p>
          <a:p>
            <a:endParaRPr kumimoji="1" lang="en-US" altLang="zh-CN" sz="2400" dirty="0"/>
          </a:p>
          <a:p>
            <a:endParaRPr lang="en-US" altLang="zh-CN" sz="2400" dirty="0"/>
          </a:p>
          <a:p>
            <a:endParaRPr kumimoji="1" lang="en-US" altLang="zh-CN" sz="2400" dirty="0"/>
          </a:p>
          <a:p>
            <a:endParaRPr lang="en-US" altLang="zh-CN" sz="2400" dirty="0"/>
          </a:p>
          <a:p>
            <a:endParaRPr lang="en-US" altLang="zh-CN" sz="2400" dirty="0"/>
          </a:p>
          <a:p>
            <a:pPr lvl="1"/>
            <a:r>
              <a:rPr lang="en-US" altLang="zh-CN" sz="2000" dirty="0"/>
              <a:t>1</a:t>
            </a:r>
            <a:r>
              <a:rPr lang="zh-CN" altLang="en-US" sz="2000" dirty="0"/>
              <a:t>）</a:t>
            </a:r>
            <a:r>
              <a:rPr lang="en-US" altLang="zh-CN" sz="2000" dirty="0" err="1"/>
              <a:t>Va</a:t>
            </a:r>
            <a:r>
              <a:rPr lang="zh-CN" altLang="en-US" sz="2000" dirty="0"/>
              <a:t>地址多少位？</a:t>
            </a:r>
            <a:endParaRPr lang="en-US" altLang="zh-CN" sz="2000" dirty="0"/>
          </a:p>
          <a:p>
            <a:pPr lvl="1"/>
            <a:r>
              <a:rPr kumimoji="1" lang="en-US" altLang="zh-CN" sz="2000" dirty="0"/>
              <a:t>2</a:t>
            </a:r>
            <a:r>
              <a:rPr kumimoji="1" lang="zh-CN" altLang="en-US" sz="2000" dirty="0"/>
              <a:t>）</a:t>
            </a:r>
            <a:r>
              <a:rPr kumimoji="1" lang="en-US" altLang="zh-CN" sz="2000" dirty="0"/>
              <a:t>VA=2KB</a:t>
            </a:r>
            <a:r>
              <a:rPr kumimoji="1" lang="zh-CN" altLang="en-US" sz="2000" dirty="0"/>
              <a:t>，</a:t>
            </a:r>
            <a:r>
              <a:rPr kumimoji="1" lang="en-US" altLang="zh-CN" sz="2000" dirty="0"/>
              <a:t>520KB</a:t>
            </a:r>
            <a:r>
              <a:rPr kumimoji="1" lang="zh-CN" altLang="en-US" sz="2000" dirty="0"/>
              <a:t>，</a:t>
            </a:r>
            <a:r>
              <a:rPr kumimoji="1" lang="en-US" altLang="zh-CN" sz="2000" dirty="0"/>
              <a:t>1010K</a:t>
            </a:r>
            <a:r>
              <a:rPr lang="en-US" altLang="zh-CN" sz="2000" dirty="0"/>
              <a:t>B</a:t>
            </a:r>
            <a:r>
              <a:rPr lang="zh-CN" altLang="en-US" sz="2000" dirty="0"/>
              <a:t>，求对应</a:t>
            </a:r>
            <a:r>
              <a:rPr lang="en-US" altLang="zh-CN" sz="2000" dirty="0"/>
              <a:t>PA</a:t>
            </a:r>
            <a:r>
              <a:rPr lang="zh-CN" altLang="en-US" sz="2000" dirty="0"/>
              <a:t>（写出计算过程，每个转换中的</a:t>
            </a:r>
            <a:r>
              <a:rPr lang="en-US" altLang="zh-CN" sz="2000" dirty="0"/>
              <a:t>segment</a:t>
            </a:r>
            <a:r>
              <a:rPr lang="zh-CN" altLang="en-US" sz="2000" dirty="0"/>
              <a:t>编号，</a:t>
            </a:r>
            <a:r>
              <a:rPr lang="en-US" altLang="zh-CN" sz="2000" dirty="0"/>
              <a:t>offset</a:t>
            </a:r>
            <a:r>
              <a:rPr lang="zh-CN" altLang="en-US" sz="2000" dirty="0"/>
              <a:t>）</a:t>
            </a:r>
            <a:endParaRPr kumimoji="1" lang="zh-CN" altLang="en-US" sz="2000"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30</a:t>
            </a:fld>
            <a:endParaRPr lang="en-US" altLang="zh-CN"/>
          </a:p>
        </p:txBody>
      </p:sp>
      <p:graphicFrame>
        <p:nvGraphicFramePr>
          <p:cNvPr id="5" name="表格 4"/>
          <p:cNvGraphicFramePr>
            <a:graphicFrameLocks noGrp="1"/>
          </p:cNvGraphicFramePr>
          <p:nvPr/>
        </p:nvGraphicFramePr>
        <p:xfrm>
          <a:off x="1219200" y="3200400"/>
          <a:ext cx="4876800" cy="18542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70840">
                <a:tc>
                  <a:txBody>
                    <a:bodyPr/>
                    <a:lstStyle/>
                    <a:p>
                      <a:r>
                        <a:rPr lang="en-US" altLang="zh-CN" dirty="0"/>
                        <a:t>segment</a:t>
                      </a:r>
                      <a:endParaRPr lang="zh-CN" altLang="en-US" dirty="0"/>
                    </a:p>
                  </a:txBody>
                  <a:tcPr/>
                </a:tc>
                <a:tc>
                  <a:txBody>
                    <a:bodyPr/>
                    <a:lstStyle/>
                    <a:p>
                      <a:r>
                        <a:rPr lang="en-US" altLang="zh-CN" dirty="0"/>
                        <a:t>base</a:t>
                      </a:r>
                      <a:endParaRPr lang="zh-CN" altLang="en-US" dirty="0"/>
                    </a:p>
                  </a:txBody>
                  <a:tcPr/>
                </a:tc>
                <a:tc>
                  <a:txBody>
                    <a:bodyPr/>
                    <a:lstStyle/>
                    <a:p>
                      <a:r>
                        <a:rPr lang="en-US" altLang="zh-CN" dirty="0"/>
                        <a:t>size</a:t>
                      </a:r>
                      <a:endParaRPr lang="zh-CN" altLang="en-US" dirty="0"/>
                    </a:p>
                  </a:txBody>
                  <a:tcPr/>
                </a:tc>
                <a:tc>
                  <a:txBody>
                    <a:bodyPr/>
                    <a:lstStyle/>
                    <a:p>
                      <a:r>
                        <a:rPr lang="en-US" altLang="zh-CN" dirty="0"/>
                        <a:t>positive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code</a:t>
                      </a:r>
                      <a:endParaRPr lang="zh-CN" altLang="en-US" dirty="0"/>
                    </a:p>
                  </a:txBody>
                  <a:tcPr/>
                </a:tc>
                <a:tc>
                  <a:txBody>
                    <a:bodyPr/>
                    <a:lstStyle/>
                    <a:p>
                      <a:r>
                        <a:rPr lang="en-US" altLang="zh-CN" dirty="0"/>
                        <a:t>1MB</a:t>
                      </a:r>
                      <a:endParaRPr lang="zh-CN" altLang="en-US" dirty="0"/>
                    </a:p>
                  </a:txBody>
                  <a:tcPr/>
                </a:tc>
                <a:tc>
                  <a:txBody>
                    <a:bodyPr/>
                    <a:lstStyle/>
                    <a:p>
                      <a:r>
                        <a:rPr lang="en-US" altLang="zh-CN" dirty="0"/>
                        <a:t>4KB</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data</a:t>
                      </a:r>
                      <a:endParaRPr lang="zh-CN" altLang="en-US" dirty="0"/>
                    </a:p>
                  </a:txBody>
                  <a:tcPr/>
                </a:tc>
                <a:tc>
                  <a:txBody>
                    <a:bodyPr/>
                    <a:lstStyle/>
                    <a:p>
                      <a:r>
                        <a:rPr lang="en-US" altLang="zh-CN" dirty="0"/>
                        <a:t>7MB</a:t>
                      </a:r>
                      <a:endParaRPr lang="zh-CN" altLang="en-US" dirty="0"/>
                    </a:p>
                  </a:txBody>
                  <a:tcPr/>
                </a:tc>
                <a:tc>
                  <a:txBody>
                    <a:bodyPr/>
                    <a:lstStyle/>
                    <a:p>
                      <a:r>
                        <a:rPr lang="en-US" altLang="zh-CN" dirty="0"/>
                        <a:t>2KB</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heap</a:t>
                      </a:r>
                      <a:endParaRPr lang="zh-CN" altLang="en-US" dirty="0"/>
                    </a:p>
                  </a:txBody>
                  <a:tcPr/>
                </a:tc>
                <a:tc>
                  <a:txBody>
                    <a:bodyPr/>
                    <a:lstStyle/>
                    <a:p>
                      <a:r>
                        <a:rPr lang="en-US" altLang="zh-CN" dirty="0"/>
                        <a:t>2MB</a:t>
                      </a:r>
                      <a:endParaRPr lang="zh-CN" altLang="en-US" dirty="0"/>
                    </a:p>
                  </a:txBody>
                  <a:tcPr/>
                </a:tc>
                <a:tc>
                  <a:txBody>
                    <a:bodyPr/>
                    <a:lstStyle/>
                    <a:p>
                      <a:r>
                        <a:rPr lang="en-US" altLang="zh-CN" dirty="0"/>
                        <a:t>8KB</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stack</a:t>
                      </a:r>
                      <a:endParaRPr lang="zh-CN" altLang="en-US" dirty="0"/>
                    </a:p>
                  </a:txBody>
                  <a:tcPr/>
                </a:tc>
                <a:tc>
                  <a:txBody>
                    <a:bodyPr/>
                    <a:lstStyle/>
                    <a:p>
                      <a:r>
                        <a:rPr lang="en-US" altLang="zh-CN" dirty="0"/>
                        <a:t>3MB</a:t>
                      </a:r>
                      <a:endParaRPr lang="zh-CN" altLang="en-US" dirty="0"/>
                    </a:p>
                  </a:txBody>
                  <a:tcPr/>
                </a:tc>
                <a:tc>
                  <a:txBody>
                    <a:bodyPr/>
                    <a:lstStyle/>
                    <a:p>
                      <a:r>
                        <a:rPr lang="en-US" altLang="zh-CN" dirty="0"/>
                        <a:t>16KB</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练习答案</a:t>
            </a:r>
          </a:p>
        </p:txBody>
      </p:sp>
      <p:sp>
        <p:nvSpPr>
          <p:cNvPr id="3" name="内容占位符 2"/>
          <p:cNvSpPr>
            <a:spLocks noGrp="1"/>
          </p:cNvSpPr>
          <p:nvPr>
            <p:ph idx="1"/>
          </p:nvPr>
        </p:nvSpPr>
        <p:spPr/>
        <p:txBody>
          <a:bodyPr/>
          <a:lstStyle/>
          <a:p>
            <a:r>
              <a:rPr lang="en-US" altLang="zh-CN" dirty="0"/>
              <a:t>1</a:t>
            </a:r>
            <a:r>
              <a:rPr lang="zh-CN" altLang="en-US" dirty="0"/>
              <a:t>）</a:t>
            </a:r>
            <a:r>
              <a:rPr lang="en-US" altLang="zh-CN" dirty="0"/>
              <a:t>VA</a:t>
            </a:r>
            <a:r>
              <a:rPr lang="zh-CN" altLang="en-US" dirty="0"/>
              <a:t>：</a:t>
            </a:r>
            <a:r>
              <a:rPr lang="en-US" altLang="zh-CN" dirty="0"/>
              <a:t>20-bit</a:t>
            </a:r>
          </a:p>
          <a:p>
            <a:r>
              <a:rPr kumimoji="1" lang="en-US" altLang="zh-CN" dirty="0"/>
              <a:t>2</a:t>
            </a:r>
            <a:r>
              <a:rPr kumimoji="1" lang="zh-CN" altLang="en-US" dirty="0"/>
              <a:t>）地址计算</a:t>
            </a:r>
            <a:endParaRPr kumimoji="1" lang="en-US" altLang="zh-CN" dirty="0"/>
          </a:p>
          <a:p>
            <a:pPr lvl="1"/>
            <a:r>
              <a:rPr lang="en-US" altLang="zh-CN" dirty="0"/>
              <a:t>VA=2K</a:t>
            </a:r>
            <a:r>
              <a:rPr lang="zh-CN" altLang="en-US" dirty="0"/>
              <a:t>，</a:t>
            </a:r>
            <a:r>
              <a:rPr lang="en-US" altLang="zh-CN" dirty="0"/>
              <a:t>segment=00</a:t>
            </a:r>
            <a:r>
              <a:rPr lang="zh-CN" altLang="en-US" dirty="0"/>
              <a:t>，</a:t>
            </a:r>
            <a:r>
              <a:rPr lang="en-US" altLang="zh-CN" dirty="0"/>
              <a:t>code</a:t>
            </a:r>
            <a:r>
              <a:rPr lang="zh-CN" altLang="en-US" dirty="0"/>
              <a:t>段，</a:t>
            </a:r>
            <a:r>
              <a:rPr lang="en-US" altLang="zh-CN" dirty="0"/>
              <a:t>offset=2K</a:t>
            </a:r>
            <a:r>
              <a:rPr lang="zh-CN" altLang="en-US" dirty="0"/>
              <a:t>，</a:t>
            </a:r>
            <a:r>
              <a:rPr lang="en-US" altLang="zh-CN" dirty="0"/>
              <a:t>PA=1MB+2KB</a:t>
            </a:r>
          </a:p>
          <a:p>
            <a:pPr lvl="1"/>
            <a:r>
              <a:rPr kumimoji="1" lang="en-US" altLang="zh-CN" dirty="0"/>
              <a:t>VA=520K</a:t>
            </a:r>
            <a:r>
              <a:rPr kumimoji="1" lang="zh-CN" altLang="en-US" dirty="0"/>
              <a:t>，</a:t>
            </a:r>
            <a:r>
              <a:rPr lang="en-US" altLang="zh-CN" dirty="0"/>
              <a:t>segment=10</a:t>
            </a:r>
            <a:r>
              <a:rPr lang="zh-CN" altLang="en-US" dirty="0"/>
              <a:t>，</a:t>
            </a:r>
            <a:r>
              <a:rPr lang="en-US" altLang="zh-CN" dirty="0"/>
              <a:t>heap</a:t>
            </a:r>
            <a:r>
              <a:rPr lang="zh-CN" altLang="en-US" dirty="0"/>
              <a:t>段，</a:t>
            </a:r>
            <a:r>
              <a:rPr lang="en-US" altLang="zh-CN" dirty="0"/>
              <a:t>offset=8K</a:t>
            </a:r>
            <a:r>
              <a:rPr lang="zh-CN" altLang="en-US" dirty="0"/>
              <a:t>，内存访问越界</a:t>
            </a:r>
            <a:endParaRPr kumimoji="1" lang="en-US" altLang="zh-CN" dirty="0"/>
          </a:p>
          <a:p>
            <a:pPr lvl="1"/>
            <a:r>
              <a:rPr lang="en-US" altLang="zh-CN" dirty="0"/>
              <a:t>VA=1010K</a:t>
            </a:r>
            <a:r>
              <a:rPr lang="zh-CN" altLang="en-US" dirty="0"/>
              <a:t>，</a:t>
            </a:r>
            <a:r>
              <a:rPr lang="en-US" altLang="zh-CN" dirty="0"/>
              <a:t>segment=11</a:t>
            </a:r>
            <a:r>
              <a:rPr lang="zh-CN" altLang="en-US" dirty="0"/>
              <a:t>，</a:t>
            </a:r>
            <a:r>
              <a:rPr lang="en-US" altLang="zh-CN" dirty="0"/>
              <a:t>stack</a:t>
            </a:r>
            <a:r>
              <a:rPr lang="zh-CN" altLang="en-US" dirty="0"/>
              <a:t>段，负增长，</a:t>
            </a:r>
            <a:r>
              <a:rPr lang="en-US" altLang="zh-CN" dirty="0"/>
              <a:t>segment</a:t>
            </a:r>
            <a:r>
              <a:rPr lang="zh-CN" altLang="en-US" dirty="0"/>
              <a:t>最大可能大小是</a:t>
            </a:r>
            <a:r>
              <a:rPr lang="en-US" altLang="zh-CN" dirty="0"/>
              <a:t>1MB/4=256KB</a:t>
            </a:r>
            <a:r>
              <a:rPr lang="zh-CN" altLang="en-US" dirty="0"/>
              <a:t>，</a:t>
            </a:r>
            <a:r>
              <a:rPr lang="en-US" altLang="zh-CN" dirty="0"/>
              <a:t>offset=256K-(1010-768)K=14KB</a:t>
            </a:r>
            <a:r>
              <a:rPr lang="zh-CN" altLang="en-US" dirty="0"/>
              <a:t>，</a:t>
            </a:r>
            <a:r>
              <a:rPr lang="en-US" altLang="zh-CN" dirty="0"/>
              <a:t>PA=3MB-14KB</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03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E7B7DA43-96DB-7E4A-A97B-E0F2190F5788}" type="slidenum">
              <a:rPr lang="zh-CN" altLang="en-US" sz="1400" b="0">
                <a:latin typeface="Times New Roman" panose="02020603050405020304" charset="0"/>
              </a:rPr>
              <a:t>32</a:t>
            </a:fld>
            <a:endParaRPr lang="en-US" altLang="zh-CN" sz="1400" b="0">
              <a:latin typeface="Times New Roman" panose="02020603050405020304" charset="0"/>
            </a:endParaRPr>
          </a:p>
        </p:txBody>
      </p:sp>
      <p:sp>
        <p:nvSpPr>
          <p:cNvPr id="95234" name="Rectangle 2"/>
          <p:cNvSpPr>
            <a:spLocks noGrp="1" noChangeArrowheads="1"/>
          </p:cNvSpPr>
          <p:nvPr>
            <p:ph type="ctrTitle"/>
          </p:nvPr>
        </p:nvSpPr>
        <p:spPr>
          <a:xfrm>
            <a:off x="685800" y="2133600"/>
            <a:ext cx="7772400" cy="1828800"/>
          </a:xfrm>
        </p:spPr>
        <p:txBody>
          <a:bodyPr/>
          <a:lstStyle/>
          <a:p>
            <a:r>
              <a:rPr lang="en-US" altLang="zh-CN" sz="3200" dirty="0">
                <a:ea typeface="宋体" charset="-122"/>
              </a:rPr>
              <a:t>Paging</a:t>
            </a:r>
            <a:r>
              <a:rPr lang="en-US" altLang="zh-CN" sz="3200">
                <a:ea typeface="宋体" charset="-122"/>
              </a:rPr>
              <a:t>: Introduction</a:t>
            </a:r>
            <a:endParaRPr lang="en-US" altLang="zh-CN" sz="3200" dirty="0">
              <a:ea typeface="宋体"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Paging</a:t>
            </a:r>
            <a:endParaRPr kumimoji="1" lang="zh-CN" altLang="en-US" dirty="0"/>
          </a:p>
        </p:txBody>
      </p:sp>
      <p:sp>
        <p:nvSpPr>
          <p:cNvPr id="3" name="内容占位符 2"/>
          <p:cNvSpPr>
            <a:spLocks noGrp="1"/>
          </p:cNvSpPr>
          <p:nvPr>
            <p:ph idx="1"/>
          </p:nvPr>
        </p:nvSpPr>
        <p:spPr/>
        <p:txBody>
          <a:bodyPr/>
          <a:lstStyle/>
          <a:p>
            <a:r>
              <a:rPr lang="en-US" altLang="zh-CN" dirty="0"/>
              <a:t>VA-&gt;PA</a:t>
            </a:r>
            <a:r>
              <a:rPr lang="zh-CN" altLang="en-US" dirty="0"/>
              <a:t>的另一种方式（</a:t>
            </a:r>
            <a:r>
              <a:rPr lang="en-US" altLang="zh-CN" dirty="0"/>
              <a:t>segmentation</a:t>
            </a:r>
            <a:r>
              <a:rPr lang="zh-CN" altLang="en-US" dirty="0"/>
              <a:t>之外）</a:t>
            </a:r>
            <a:endParaRPr lang="en-US" altLang="zh-CN" dirty="0"/>
          </a:p>
          <a:p>
            <a:r>
              <a:rPr kumimoji="1" lang="en-US" altLang="zh-CN" dirty="0"/>
              <a:t>Paging: </a:t>
            </a:r>
            <a:r>
              <a:rPr lang="zh-CN" altLang="en-US" dirty="0"/>
              <a:t>固定大小，映射的单位</a:t>
            </a:r>
            <a:endParaRPr lang="en-US" altLang="zh-CN" dirty="0"/>
          </a:p>
          <a:p>
            <a:r>
              <a:rPr lang="zh-CN" altLang="en-US" dirty="0"/>
              <a:t>早期计算机</a:t>
            </a:r>
            <a:r>
              <a:rPr lang="en-US" altLang="zh-CN" dirty="0"/>
              <a:t>Atlas</a:t>
            </a:r>
            <a:r>
              <a:rPr lang="zh-CN" altLang="en-US" dirty="0"/>
              <a:t>（</a:t>
            </a:r>
            <a:r>
              <a:rPr lang="en-US" altLang="zh-CN" dirty="0"/>
              <a:t>1962</a:t>
            </a:r>
            <a:r>
              <a:rPr lang="zh-CN" altLang="en-US" dirty="0"/>
              <a:t>）</a:t>
            </a:r>
            <a:endParaRPr lang="en-US" altLang="zh-CN" dirty="0"/>
          </a:p>
          <a:p>
            <a:pPr lvl="1"/>
            <a:r>
              <a:rPr kumimoji="1" lang="en-US" altLang="zh-CN" dirty="0"/>
              <a:t>e.g., 64B</a:t>
            </a:r>
            <a:r>
              <a:rPr kumimoji="1" lang="zh-CN" altLang="en-US" dirty="0"/>
              <a:t>的地址空间，</a:t>
            </a:r>
            <a:r>
              <a:rPr kumimoji="1" lang="en-US" altLang="zh-CN" dirty="0"/>
              <a:t>page</a:t>
            </a:r>
            <a:r>
              <a:rPr kumimoji="1" lang="zh-CN" altLang="en-US" dirty="0"/>
              <a:t>大小为</a:t>
            </a:r>
            <a:r>
              <a:rPr kumimoji="1" lang="en-US" altLang="zh-CN" dirty="0"/>
              <a:t>16B</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33</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824816"/>
            <a:ext cx="5448300" cy="267758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Paging</a:t>
            </a:r>
            <a:endParaRPr kumimoji="1" lang="zh-CN" altLang="en-US" dirty="0"/>
          </a:p>
        </p:txBody>
      </p:sp>
      <p:sp>
        <p:nvSpPr>
          <p:cNvPr id="3" name="内容占位符 2"/>
          <p:cNvSpPr>
            <a:spLocks noGrp="1"/>
          </p:cNvSpPr>
          <p:nvPr>
            <p:ph idx="1"/>
          </p:nvPr>
        </p:nvSpPr>
        <p:spPr/>
        <p:txBody>
          <a:bodyPr/>
          <a:lstStyle/>
          <a:p>
            <a:r>
              <a:rPr kumimoji="1" lang="en-US" altLang="zh-CN" dirty="0" err="1"/>
              <a:t>Va</a:t>
            </a:r>
            <a:r>
              <a:rPr kumimoji="1" lang="zh-CN" altLang="en-US" dirty="0"/>
              <a:t>空间</a:t>
            </a:r>
            <a:r>
              <a:rPr kumimoji="1" lang="en-US" altLang="zh-CN" dirty="0"/>
              <a:t>64B</a:t>
            </a:r>
            <a:r>
              <a:rPr kumimoji="1" lang="zh-CN" altLang="en-US" dirty="0"/>
              <a:t>，</a:t>
            </a:r>
            <a:r>
              <a:rPr kumimoji="1" lang="en-US" altLang="zh-CN" dirty="0"/>
              <a:t>Pa</a:t>
            </a:r>
            <a:r>
              <a:rPr kumimoji="1" lang="zh-CN" altLang="en-US" dirty="0"/>
              <a:t>空间</a:t>
            </a:r>
            <a:r>
              <a:rPr kumimoji="1" lang="en-US" altLang="zh-CN" dirty="0"/>
              <a:t>128B</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34</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129" y="2209800"/>
            <a:ext cx="5109341" cy="4325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Paging</a:t>
            </a:r>
            <a:endParaRPr kumimoji="1" lang="zh-CN" altLang="en-US"/>
          </a:p>
        </p:txBody>
      </p:sp>
      <p:sp>
        <p:nvSpPr>
          <p:cNvPr id="3" name="内容占位符 2"/>
          <p:cNvSpPr>
            <a:spLocks noGrp="1"/>
          </p:cNvSpPr>
          <p:nvPr>
            <p:ph idx="1"/>
          </p:nvPr>
        </p:nvSpPr>
        <p:spPr/>
        <p:txBody>
          <a:bodyPr/>
          <a:lstStyle/>
          <a:p>
            <a:r>
              <a:rPr kumimoji="1" lang="en-US" altLang="zh-CN" dirty="0"/>
              <a:t>Paging</a:t>
            </a:r>
            <a:r>
              <a:rPr kumimoji="1" lang="zh-CN" altLang="en-US" dirty="0"/>
              <a:t>的优点：</a:t>
            </a:r>
            <a:endParaRPr kumimoji="1" lang="en-US" altLang="zh-CN" dirty="0"/>
          </a:p>
          <a:p>
            <a:pPr lvl="1"/>
            <a:r>
              <a:rPr kumimoji="1" lang="en-US" altLang="zh-CN" dirty="0"/>
              <a:t>#1.</a:t>
            </a:r>
            <a:r>
              <a:rPr kumimoji="1" lang="zh-CN" altLang="en-US" dirty="0"/>
              <a:t> </a:t>
            </a:r>
            <a:r>
              <a:rPr kumimoji="1" lang="en-US" altLang="zh-CN" dirty="0"/>
              <a:t>Flexibility</a:t>
            </a:r>
          </a:p>
          <a:p>
            <a:pPr lvl="2"/>
            <a:r>
              <a:rPr lang="zh-CN" altLang="en-US" dirty="0"/>
              <a:t>能够应对大块稀疏空间的问题（解决</a:t>
            </a:r>
            <a:r>
              <a:rPr lang="en-US" altLang="zh-CN" dirty="0"/>
              <a:t>segmentation</a:t>
            </a:r>
            <a:r>
              <a:rPr lang="zh-CN" altLang="en-US" dirty="0"/>
              <a:t>的问题）</a:t>
            </a:r>
            <a:endParaRPr lang="en-US" altLang="zh-CN" dirty="0"/>
          </a:p>
          <a:p>
            <a:pPr lvl="1"/>
            <a:r>
              <a:rPr kumimoji="1" lang="en-US" altLang="zh-CN" dirty="0"/>
              <a:t>#2. simplicity (free-space management)</a:t>
            </a:r>
          </a:p>
          <a:p>
            <a:pPr lvl="2"/>
            <a:r>
              <a:rPr lang="zh-CN" altLang="en-US" dirty="0"/>
              <a:t>对齐</a:t>
            </a:r>
            <a:endParaRPr lang="en-US" altLang="zh-CN" dirty="0"/>
          </a:p>
          <a:p>
            <a:pPr lvl="2"/>
            <a:r>
              <a:rPr lang="zh-CN" altLang="en-US" dirty="0"/>
              <a:t>连续的</a:t>
            </a:r>
            <a:r>
              <a:rPr lang="en-US" altLang="zh-CN" dirty="0"/>
              <a:t>VA</a:t>
            </a:r>
            <a:r>
              <a:rPr lang="zh-CN" altLang="en-US" dirty="0"/>
              <a:t>不需要对应连续的</a:t>
            </a:r>
            <a:r>
              <a:rPr lang="en-US" altLang="zh-CN" dirty="0"/>
              <a:t>PA</a:t>
            </a:r>
          </a:p>
          <a:p>
            <a:pPr lvl="2"/>
            <a:r>
              <a:rPr kumimoji="1" lang="zh-CN" altLang="en-US" dirty="0"/>
              <a:t>所以，只需要维护所有的</a:t>
            </a:r>
            <a:r>
              <a:rPr kumimoji="1" lang="en-US" altLang="zh-CN" dirty="0"/>
              <a:t>free page</a:t>
            </a:r>
            <a:r>
              <a:rPr kumimoji="1" lang="zh-CN" altLang="en-US" dirty="0"/>
              <a:t>，都可以分配出去，不需要凑成大块的连续空间（</a:t>
            </a:r>
            <a:r>
              <a:rPr kumimoji="1" lang="en-US" altLang="zh-CN" dirty="0"/>
              <a:t>compaction</a:t>
            </a:r>
            <a:r>
              <a:rPr kumimoji="1" lang="zh-CN" altLang="en-US" dirty="0"/>
              <a:t>）</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35</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Paging</a:t>
            </a:r>
            <a:endParaRPr kumimoji="1" lang="zh-CN" altLang="en-US"/>
          </a:p>
        </p:txBody>
      </p:sp>
      <p:sp>
        <p:nvSpPr>
          <p:cNvPr id="3" name="内容占位符 2"/>
          <p:cNvSpPr>
            <a:spLocks noGrp="1"/>
          </p:cNvSpPr>
          <p:nvPr>
            <p:ph idx="1"/>
          </p:nvPr>
        </p:nvSpPr>
        <p:spPr/>
        <p:txBody>
          <a:bodyPr/>
          <a:lstStyle/>
          <a:p>
            <a:r>
              <a:rPr kumimoji="1" lang="en-US" altLang="zh-CN" dirty="0"/>
              <a:t>Paging</a:t>
            </a:r>
            <a:r>
              <a:rPr kumimoji="1" lang="zh-CN" altLang="en-US" dirty="0"/>
              <a:t>的缺点</a:t>
            </a:r>
            <a:endParaRPr kumimoji="1" lang="en-US" altLang="zh-CN" dirty="0"/>
          </a:p>
          <a:p>
            <a:pPr lvl="1"/>
            <a:r>
              <a:rPr lang="en-US" altLang="zh-CN" dirty="0"/>
              <a:t>VA-&gt;Pa</a:t>
            </a:r>
            <a:r>
              <a:rPr lang="zh-CN" altLang="en-US" dirty="0"/>
              <a:t>映射信息比较多（比</a:t>
            </a:r>
            <a:r>
              <a:rPr lang="en-US" altLang="zh-CN" dirty="0"/>
              <a:t>segmentation</a:t>
            </a:r>
            <a:r>
              <a:rPr lang="zh-CN" altLang="en-US" dirty="0"/>
              <a:t>多很多）</a:t>
            </a:r>
            <a:endParaRPr lang="en-US" altLang="zh-CN" dirty="0"/>
          </a:p>
          <a:p>
            <a:pPr lvl="1"/>
            <a:r>
              <a:rPr lang="en-US" altLang="zh-CN" dirty="0"/>
              <a:t>Page Table</a:t>
            </a:r>
          </a:p>
          <a:p>
            <a:pPr lvl="2"/>
            <a:r>
              <a:rPr lang="en-US" altLang="zh-CN" dirty="0"/>
              <a:t>(Virtual Page 0 → Physical Frame 3)</a:t>
            </a:r>
          </a:p>
          <a:p>
            <a:pPr lvl="2"/>
            <a:r>
              <a:rPr lang="en-US" altLang="zh-CN" dirty="0"/>
              <a:t>(VP 1 → PF 7)</a:t>
            </a:r>
          </a:p>
          <a:p>
            <a:pPr lvl="2"/>
            <a:r>
              <a:rPr lang="en-US" altLang="zh-CN" dirty="0"/>
              <a:t>(VP 2 → PF 5)</a:t>
            </a:r>
          </a:p>
          <a:p>
            <a:pPr lvl="2"/>
            <a:r>
              <a:rPr lang="en-US" altLang="zh-CN" dirty="0"/>
              <a:t>(VP 3 → PF 2). </a:t>
            </a:r>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36</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3352800"/>
            <a:ext cx="3807372" cy="3223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Paging</a:t>
            </a:r>
            <a:endParaRPr kumimoji="1" lang="zh-CN" altLang="en-US"/>
          </a:p>
        </p:txBody>
      </p:sp>
      <p:sp>
        <p:nvSpPr>
          <p:cNvPr id="3" name="内容占位符 2"/>
          <p:cNvSpPr>
            <a:spLocks noGrp="1"/>
          </p:cNvSpPr>
          <p:nvPr>
            <p:ph idx="1"/>
          </p:nvPr>
        </p:nvSpPr>
        <p:spPr/>
        <p:txBody>
          <a:bodyPr/>
          <a:lstStyle/>
          <a:p>
            <a:r>
              <a:rPr lang="en-US" altLang="zh-CN" dirty="0"/>
              <a:t>Page Table</a:t>
            </a:r>
          </a:p>
          <a:p>
            <a:pPr lvl="1"/>
            <a:r>
              <a:rPr lang="zh-CN" altLang="en-US" dirty="0"/>
              <a:t>每个进程一个</a:t>
            </a:r>
            <a:endParaRPr lang="en-US" altLang="zh-CN" dirty="0"/>
          </a:p>
          <a:p>
            <a:pPr lvl="1"/>
            <a:r>
              <a:rPr kumimoji="1" lang="zh-CN" altLang="en-US" dirty="0"/>
              <a:t>一个数组，</a:t>
            </a:r>
            <a:r>
              <a:rPr kumimoji="1" lang="en-US" altLang="zh-CN" dirty="0"/>
              <a:t>index</a:t>
            </a:r>
            <a:r>
              <a:rPr kumimoji="1" lang="zh-CN" altLang="en-US" dirty="0"/>
              <a:t>为</a:t>
            </a:r>
            <a:r>
              <a:rPr kumimoji="1" lang="en-US" altLang="zh-CN" dirty="0"/>
              <a:t>VPN</a:t>
            </a:r>
            <a:r>
              <a:rPr kumimoji="1" lang="zh-CN" altLang="en-US" dirty="0"/>
              <a:t>，</a:t>
            </a:r>
            <a:r>
              <a:rPr kumimoji="1" lang="en-US" altLang="zh-CN" dirty="0"/>
              <a:t>content</a:t>
            </a:r>
            <a:r>
              <a:rPr kumimoji="1" lang="zh-CN" altLang="en-US" dirty="0"/>
              <a:t>为</a:t>
            </a:r>
            <a:r>
              <a:rPr kumimoji="1" lang="en-US" altLang="zh-CN" dirty="0"/>
              <a:t>PA</a:t>
            </a:r>
            <a:r>
              <a:rPr kumimoji="1" lang="zh-CN" altLang="en-US" dirty="0"/>
              <a:t>（</a:t>
            </a:r>
            <a:r>
              <a:rPr lang="en-US" altLang="zh-CN" b="1" dirty="0"/>
              <a:t>linear page table</a:t>
            </a:r>
            <a:r>
              <a:rPr lang="zh-CN" altLang="en-US" b="1" dirty="0"/>
              <a:t>）</a:t>
            </a:r>
            <a:endParaRPr kumimoji="1" lang="en-US" altLang="zh-CN" dirty="0"/>
          </a:p>
          <a:p>
            <a:pPr lvl="1"/>
            <a:r>
              <a:rPr kumimoji="1" lang="en-US" altLang="zh-CN" dirty="0"/>
              <a:t>VPN</a:t>
            </a:r>
            <a:r>
              <a:rPr lang="en-US" altLang="zh-CN" dirty="0"/>
              <a:t>: virtual page number</a:t>
            </a:r>
          </a:p>
          <a:p>
            <a:pPr lvl="2"/>
            <a:r>
              <a:rPr lang="en-US" altLang="zh-CN" dirty="0"/>
              <a:t>E.g., VA</a:t>
            </a:r>
            <a:r>
              <a:rPr lang="zh-CN" altLang="en-US" dirty="0"/>
              <a:t>空间</a:t>
            </a:r>
            <a:r>
              <a:rPr lang="en-US" altLang="zh-CN" dirty="0"/>
              <a:t>64 bytes</a:t>
            </a:r>
            <a:r>
              <a:rPr lang="zh-CN" altLang="en-US" dirty="0"/>
              <a:t>，</a:t>
            </a:r>
            <a:r>
              <a:rPr lang="en-US" altLang="zh-CN" dirty="0"/>
              <a:t>VA</a:t>
            </a:r>
            <a:r>
              <a:rPr lang="zh-CN" altLang="en-US" dirty="0"/>
              <a:t> </a:t>
            </a:r>
            <a:r>
              <a:rPr lang="en-US" altLang="zh-CN" dirty="0"/>
              <a:t>6</a:t>
            </a:r>
            <a:r>
              <a:rPr lang="zh-CN" altLang="en-US" dirty="0"/>
              <a:t>位</a:t>
            </a:r>
            <a:endParaRPr lang="en-US" altLang="zh-CN" dirty="0"/>
          </a:p>
          <a:p>
            <a:pPr lvl="2"/>
            <a:r>
              <a:rPr lang="en-US" altLang="zh-CN" dirty="0"/>
              <a:t>Page</a:t>
            </a:r>
            <a:r>
              <a:rPr lang="zh-CN" altLang="en-US" dirty="0"/>
              <a:t>大小</a:t>
            </a:r>
            <a:r>
              <a:rPr lang="en-US" altLang="zh-CN" dirty="0"/>
              <a:t>16B</a:t>
            </a:r>
            <a:r>
              <a:rPr lang="zh-CN" altLang="en-US" dirty="0"/>
              <a:t>，</a:t>
            </a:r>
            <a:r>
              <a:rPr lang="en-US" altLang="zh-CN" dirty="0"/>
              <a:t>offset 4</a:t>
            </a:r>
            <a:r>
              <a:rPr lang="zh-CN" altLang="en-US" dirty="0"/>
              <a:t>位</a:t>
            </a:r>
            <a:endParaRPr lang="en-US" altLang="zh-CN" dirty="0"/>
          </a:p>
          <a:p>
            <a:pPr lvl="2"/>
            <a:r>
              <a:rPr lang="en-US" altLang="zh-CN" dirty="0"/>
              <a:t>VPN</a:t>
            </a:r>
            <a:r>
              <a:rPr lang="zh-CN" altLang="en-US" dirty="0"/>
              <a:t>：</a:t>
            </a:r>
            <a:r>
              <a:rPr lang="en-US" altLang="zh-CN" dirty="0"/>
              <a:t>2</a:t>
            </a:r>
            <a:r>
              <a:rPr lang="zh-CN" altLang="en-US" dirty="0"/>
              <a:t>位，一共</a:t>
            </a:r>
            <a:r>
              <a:rPr lang="en-US" altLang="zh-CN" dirty="0"/>
              <a:t>4</a:t>
            </a:r>
            <a:r>
              <a:rPr lang="zh-CN" altLang="en-US" dirty="0"/>
              <a:t>个</a:t>
            </a:r>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37</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950" y="4957388"/>
            <a:ext cx="3295650" cy="76863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50" y="5726022"/>
            <a:ext cx="2609850" cy="101767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78" y="3937001"/>
            <a:ext cx="4238044" cy="20827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Paging</a:t>
            </a:r>
            <a:endParaRPr kumimoji="1" lang="zh-CN" altLang="en-US"/>
          </a:p>
        </p:txBody>
      </p:sp>
      <p:sp>
        <p:nvSpPr>
          <p:cNvPr id="3" name="内容占位符 2"/>
          <p:cNvSpPr>
            <a:spLocks noGrp="1"/>
          </p:cNvSpPr>
          <p:nvPr>
            <p:ph idx="1"/>
          </p:nvPr>
        </p:nvSpPr>
        <p:spPr/>
        <p:txBody>
          <a:bodyPr/>
          <a:lstStyle/>
          <a:p>
            <a:r>
              <a:rPr kumimoji="1" lang="en-US" altLang="zh-CN" dirty="0"/>
              <a:t>Address translation</a:t>
            </a:r>
          </a:p>
          <a:p>
            <a:pPr lvl="1"/>
            <a:r>
              <a:rPr lang="en-US" altLang="zh-CN" dirty="0"/>
              <a:t>VPN -&gt; PFN (physical frame number)</a:t>
            </a:r>
          </a:p>
          <a:p>
            <a:pPr lvl="1"/>
            <a:r>
              <a:rPr kumimoji="1" lang="en-US" altLang="zh-CN" dirty="0"/>
              <a:t>Offset</a:t>
            </a:r>
            <a:r>
              <a:rPr kumimoji="1" lang="zh-CN" altLang="en-US" dirty="0"/>
              <a:t>不变</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38</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3170138"/>
            <a:ext cx="3810000" cy="34461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3AA48E8F-D4D3-E642-855F-96E7E396CADF}" type="slidenum">
              <a:rPr lang="zh-CN" altLang="en-US" sz="1400" b="0">
                <a:latin typeface="Times New Roman" panose="02020603050405020304" charset="0"/>
              </a:rPr>
              <a:t>39</a:t>
            </a:fld>
            <a:endParaRPr lang="en-US" altLang="zh-CN" sz="1400" b="0">
              <a:latin typeface="Times New Roman" panose="02020603050405020304" charset="0"/>
            </a:endParaRPr>
          </a:p>
        </p:txBody>
      </p:sp>
      <p:sp>
        <p:nvSpPr>
          <p:cNvPr id="99330" name="Rectangle 2"/>
          <p:cNvSpPr>
            <a:spLocks noGrp="1" noChangeArrowheads="1"/>
          </p:cNvSpPr>
          <p:nvPr>
            <p:ph type="title"/>
          </p:nvPr>
        </p:nvSpPr>
        <p:spPr/>
        <p:txBody>
          <a:bodyPr/>
          <a:lstStyle/>
          <a:p>
            <a:r>
              <a:rPr lang="en-US" altLang="zh-CN">
                <a:ea typeface="宋体" charset="-122"/>
              </a:rPr>
              <a:t>Address Translation</a:t>
            </a:r>
          </a:p>
        </p:txBody>
      </p:sp>
      <p:sp>
        <p:nvSpPr>
          <p:cNvPr id="5124" name="Rectangle 3"/>
          <p:cNvSpPr>
            <a:spLocks noGrp="1" noChangeArrowheads="1"/>
          </p:cNvSpPr>
          <p:nvPr>
            <p:ph type="body" idx="1"/>
          </p:nvPr>
        </p:nvSpPr>
        <p:spPr>
          <a:xfrm>
            <a:off x="457200" y="1600200"/>
            <a:ext cx="8534400" cy="4419600"/>
          </a:xfrm>
        </p:spPr>
        <p:txBody>
          <a:bodyPr/>
          <a:lstStyle/>
          <a:p>
            <a:pPr>
              <a:lnSpc>
                <a:spcPct val="90000"/>
              </a:lnSpc>
            </a:pPr>
            <a:r>
              <a:rPr kumimoji="0" lang="en-US" altLang="zh-CN" dirty="0">
                <a:solidFill>
                  <a:srgbClr val="FF0000"/>
                </a:solidFill>
                <a:ea typeface="宋体" charset="-122"/>
              </a:rPr>
              <a:t>V</a:t>
            </a:r>
            <a:r>
              <a:rPr kumimoji="0" lang="en-US" altLang="zh-CN" dirty="0">
                <a:ea typeface="宋体" charset="-122"/>
              </a:rPr>
              <a:t> = {0, 1, . . . , </a:t>
            </a:r>
            <a:r>
              <a:rPr kumimoji="0" lang="en-US" altLang="zh-CN" dirty="0">
                <a:solidFill>
                  <a:srgbClr val="FF0000"/>
                </a:solidFill>
                <a:ea typeface="宋体" charset="-122"/>
              </a:rPr>
              <a:t>N</a:t>
            </a:r>
            <a:r>
              <a:rPr kumimoji="0" lang="en-US" altLang="zh-CN" dirty="0">
                <a:ea typeface="宋体" charset="-122"/>
              </a:rPr>
              <a:t>–1}   </a:t>
            </a:r>
            <a:r>
              <a:rPr kumimoji="0" lang="en-US" altLang="zh-CN" dirty="0">
                <a:solidFill>
                  <a:srgbClr val="FF0000"/>
                </a:solidFill>
                <a:ea typeface="宋体" charset="-122"/>
              </a:rPr>
              <a:t>virtual </a:t>
            </a:r>
            <a:r>
              <a:rPr kumimoji="0" lang="en-US" altLang="zh-CN" dirty="0">
                <a:ea typeface="宋体" charset="-122"/>
              </a:rPr>
              <a:t>address space</a:t>
            </a:r>
          </a:p>
          <a:p>
            <a:pPr>
              <a:lnSpc>
                <a:spcPct val="90000"/>
              </a:lnSpc>
            </a:pPr>
            <a:r>
              <a:rPr kumimoji="0" lang="en-US" altLang="zh-CN" dirty="0">
                <a:solidFill>
                  <a:srgbClr val="9900CC"/>
                </a:solidFill>
                <a:ea typeface="宋体" charset="-122"/>
              </a:rPr>
              <a:t>P</a:t>
            </a:r>
            <a:r>
              <a:rPr kumimoji="0" lang="en-US" altLang="zh-CN" dirty="0">
                <a:ea typeface="宋体" charset="-122"/>
              </a:rPr>
              <a:t> = {0, 1, . . . , </a:t>
            </a:r>
            <a:r>
              <a:rPr kumimoji="0" lang="en-US" altLang="zh-CN" dirty="0">
                <a:solidFill>
                  <a:srgbClr val="9900CC"/>
                </a:solidFill>
                <a:ea typeface="宋体" charset="-122"/>
              </a:rPr>
              <a:t>M</a:t>
            </a:r>
            <a:r>
              <a:rPr kumimoji="0" lang="en-US" altLang="zh-CN" dirty="0">
                <a:ea typeface="宋体" charset="-122"/>
              </a:rPr>
              <a:t>–1}  </a:t>
            </a:r>
            <a:r>
              <a:rPr kumimoji="0" lang="en-US" altLang="zh-CN" dirty="0">
                <a:solidFill>
                  <a:srgbClr val="9900CC"/>
                </a:solidFill>
                <a:ea typeface="宋体" charset="-122"/>
              </a:rPr>
              <a:t>physical</a:t>
            </a:r>
            <a:r>
              <a:rPr kumimoji="0" lang="en-US" altLang="zh-CN" dirty="0">
                <a:solidFill>
                  <a:srgbClr val="FF0000"/>
                </a:solidFill>
                <a:ea typeface="宋体" charset="-122"/>
              </a:rPr>
              <a:t> </a:t>
            </a:r>
            <a:r>
              <a:rPr kumimoji="0" lang="en-US" altLang="zh-CN" dirty="0">
                <a:ea typeface="宋体" charset="-122"/>
              </a:rPr>
              <a:t>address space</a:t>
            </a:r>
            <a:endParaRPr kumimoji="0" lang="en-US" altLang="zh-CN" b="1" dirty="0">
              <a:ea typeface="宋体" charset="-122"/>
            </a:endParaRPr>
          </a:p>
          <a:p>
            <a:pPr>
              <a:lnSpc>
                <a:spcPct val="90000"/>
              </a:lnSpc>
            </a:pPr>
            <a:r>
              <a:rPr kumimoji="0" lang="en-US" altLang="zh-CN" dirty="0">
                <a:ea typeface="宋体" charset="-122"/>
              </a:rPr>
              <a:t>N &gt; M</a:t>
            </a:r>
          </a:p>
          <a:p>
            <a:pPr>
              <a:lnSpc>
                <a:spcPct val="90000"/>
              </a:lnSpc>
            </a:pPr>
            <a:r>
              <a:rPr kumimoji="0" lang="en-US" altLang="zh-CN" dirty="0">
                <a:ea typeface="宋体" charset="-122"/>
              </a:rPr>
              <a:t>Address Translation</a:t>
            </a:r>
          </a:p>
          <a:p>
            <a:pPr>
              <a:lnSpc>
                <a:spcPct val="90000"/>
              </a:lnSpc>
            </a:pPr>
            <a:r>
              <a:rPr kumimoji="0" lang="en-US" altLang="zh-CN" dirty="0">
                <a:ea typeface="宋体" charset="-122"/>
              </a:rPr>
              <a:t>MAP:  </a:t>
            </a:r>
            <a:r>
              <a:rPr kumimoji="0" lang="en-US" altLang="zh-CN" dirty="0">
                <a:solidFill>
                  <a:srgbClr val="FF0000"/>
                </a:solidFill>
                <a:ea typeface="宋体" charset="-122"/>
              </a:rPr>
              <a:t>V</a:t>
            </a:r>
            <a:r>
              <a:rPr kumimoji="0" lang="en-US" altLang="zh-CN" dirty="0">
                <a:ea typeface="宋体" charset="-122"/>
              </a:rPr>
              <a:t> </a:t>
            </a:r>
            <a:r>
              <a:rPr kumimoji="0" lang="en-US" altLang="zh-CN" dirty="0">
                <a:ea typeface="宋体" charset="-122"/>
                <a:sym typeface="Symbol" charset="2"/>
              </a:rPr>
              <a:t></a:t>
            </a:r>
            <a:r>
              <a:rPr kumimoji="0" lang="en-US" altLang="zh-CN" dirty="0">
                <a:ea typeface="宋体" charset="-122"/>
              </a:rPr>
              <a:t>  </a:t>
            </a:r>
            <a:r>
              <a:rPr kumimoji="0" lang="en-US" altLang="zh-CN" dirty="0">
                <a:solidFill>
                  <a:srgbClr val="9900CC"/>
                </a:solidFill>
                <a:ea typeface="宋体" charset="-122"/>
              </a:rPr>
              <a:t>P</a:t>
            </a:r>
            <a:r>
              <a:rPr kumimoji="0" lang="en-US" altLang="zh-CN" dirty="0">
                <a:ea typeface="宋体" charset="-122"/>
              </a:rPr>
              <a:t>  U  {</a:t>
            </a:r>
            <a:r>
              <a:rPr kumimoji="0" lang="en-US" altLang="zh-CN" b="1" dirty="0">
                <a:effectLst>
                  <a:outerShdw blurRad="38100" dist="38100" dir="2700000" algn="tl">
                    <a:srgbClr val="C0C0C0"/>
                  </a:outerShdw>
                </a:effectLst>
                <a:ea typeface="宋体" charset="-122"/>
                <a:sym typeface="Symbol" charset="2"/>
              </a:rPr>
              <a:t></a:t>
            </a:r>
            <a:r>
              <a:rPr kumimoji="0" lang="en-US" altLang="zh-CN" dirty="0">
                <a:ea typeface="宋体" charset="-122"/>
              </a:rPr>
              <a:t>}  address mapping function</a:t>
            </a:r>
          </a:p>
          <a:p>
            <a:pPr>
              <a:lnSpc>
                <a:spcPct val="90000"/>
              </a:lnSpc>
            </a:pPr>
            <a:r>
              <a:rPr kumimoji="0" lang="en-US" altLang="zh-CN" dirty="0">
                <a:ea typeface="宋体" charset="-122"/>
              </a:rPr>
              <a:t>MAP(</a:t>
            </a:r>
            <a:r>
              <a:rPr kumimoji="0" lang="en-US" altLang="zh-CN" dirty="0">
                <a:solidFill>
                  <a:srgbClr val="FF0000"/>
                </a:solidFill>
                <a:ea typeface="宋体" charset="-122"/>
              </a:rPr>
              <a:t>a</a:t>
            </a:r>
            <a:r>
              <a:rPr kumimoji="0" lang="en-US" altLang="zh-CN" dirty="0">
                <a:ea typeface="宋体" charset="-122"/>
              </a:rPr>
              <a:t>)  	=  </a:t>
            </a:r>
            <a:r>
              <a:rPr kumimoji="0" lang="en-US" altLang="zh-CN" dirty="0">
                <a:solidFill>
                  <a:srgbClr val="9900CC"/>
                </a:solidFill>
                <a:ea typeface="宋体" charset="-122"/>
              </a:rPr>
              <a:t>a'</a:t>
            </a:r>
            <a:r>
              <a:rPr kumimoji="0" lang="en-US" altLang="zh-CN" dirty="0">
                <a:ea typeface="宋体" charset="-122"/>
              </a:rPr>
              <a:t> if data at virtual address </a:t>
            </a:r>
            <a:r>
              <a:rPr kumimoji="0" lang="en-US" altLang="zh-CN" dirty="0">
                <a:solidFill>
                  <a:srgbClr val="FF0000"/>
                </a:solidFill>
                <a:ea typeface="宋体" charset="-122"/>
              </a:rPr>
              <a:t>a</a:t>
            </a:r>
            <a:r>
              <a:rPr kumimoji="0" lang="en-US" altLang="zh-CN" dirty="0">
                <a:ea typeface="宋体" charset="-122"/>
              </a:rPr>
              <a:t> is</a:t>
            </a:r>
          </a:p>
          <a:p>
            <a:pPr>
              <a:lnSpc>
                <a:spcPct val="90000"/>
              </a:lnSpc>
              <a:buFontTx/>
              <a:buNone/>
            </a:pPr>
            <a:r>
              <a:rPr kumimoji="0" lang="en-US" altLang="zh-CN" dirty="0">
                <a:ea typeface="宋体" charset="-122"/>
              </a:rPr>
              <a:t>			    present at physical address </a:t>
            </a:r>
            <a:r>
              <a:rPr kumimoji="0" lang="en-US" altLang="zh-CN" dirty="0">
                <a:solidFill>
                  <a:srgbClr val="9900CC"/>
                </a:solidFill>
                <a:ea typeface="宋体" charset="-122"/>
              </a:rPr>
              <a:t>a'</a:t>
            </a:r>
            <a:r>
              <a:rPr kumimoji="0" lang="en-US" altLang="zh-CN" dirty="0">
                <a:ea typeface="宋体" charset="-122"/>
              </a:rPr>
              <a:t> in P</a:t>
            </a:r>
          </a:p>
          <a:p>
            <a:pPr>
              <a:lnSpc>
                <a:spcPct val="90000"/>
              </a:lnSpc>
              <a:buFontTx/>
              <a:buNone/>
            </a:pPr>
            <a:r>
              <a:rPr kumimoji="0" lang="en-US" altLang="zh-CN" dirty="0">
                <a:ea typeface="宋体" charset="-122"/>
              </a:rPr>
              <a:t>			= </a:t>
            </a:r>
            <a:r>
              <a:rPr kumimoji="0" lang="en-US" altLang="zh-CN" b="1" dirty="0">
                <a:effectLst>
                  <a:outerShdw blurRad="38100" dist="38100" dir="2700000" algn="tl">
                    <a:srgbClr val="C0C0C0"/>
                  </a:outerShdw>
                </a:effectLst>
                <a:ea typeface="宋体" charset="-122"/>
                <a:sym typeface="Symbol" charset="2"/>
              </a:rPr>
              <a:t></a:t>
            </a:r>
            <a:r>
              <a:rPr kumimoji="0" lang="en-US" altLang="zh-CN" dirty="0">
                <a:ea typeface="宋体" charset="-122"/>
              </a:rPr>
              <a:t>  if data at virtual address </a:t>
            </a:r>
            <a:r>
              <a:rPr kumimoji="0" lang="en-US" altLang="zh-CN" dirty="0">
                <a:solidFill>
                  <a:srgbClr val="FF0000"/>
                </a:solidFill>
                <a:ea typeface="宋体" charset="-122"/>
              </a:rPr>
              <a:t>a</a:t>
            </a:r>
            <a:r>
              <a:rPr kumimoji="0" lang="en-US" altLang="zh-CN" dirty="0">
                <a:ea typeface="宋体" charset="-122"/>
              </a:rPr>
              <a:t> is </a:t>
            </a:r>
            <a:r>
              <a:rPr kumimoji="0" lang="en-US" altLang="zh-CN" dirty="0">
                <a:solidFill>
                  <a:srgbClr val="FF0000"/>
                </a:solidFill>
                <a:ea typeface="宋体" charset="-122"/>
              </a:rPr>
              <a:t>not</a:t>
            </a:r>
          </a:p>
          <a:p>
            <a:pPr>
              <a:lnSpc>
                <a:spcPct val="90000"/>
              </a:lnSpc>
              <a:buFontTx/>
              <a:buNone/>
            </a:pPr>
            <a:r>
              <a:rPr kumimoji="0" lang="en-US" altLang="zh-CN" dirty="0">
                <a:ea typeface="宋体" charset="-122"/>
              </a:rPr>
              <a:t>			   present in P </a:t>
            </a:r>
            <a:r>
              <a:rPr kumimoji="0" lang="en-US" altLang="zh-CN" dirty="0">
                <a:effectLst>
                  <a:outerShdw blurRad="38100" dist="38100" dir="2700000" algn="tl">
                    <a:srgbClr val="C0C0C0"/>
                  </a:outerShdw>
                </a:effectLst>
                <a:ea typeface="宋体" charset="-122"/>
              </a:rPr>
              <a:t>(invalid or on disk)</a:t>
            </a:r>
            <a:endParaRPr kumimoji="0" lang="zh-CN" altLang="en-US" dirty="0">
              <a:effectLst>
                <a:outerShdw blurRad="38100" dist="38100" dir="2700000" algn="tl">
                  <a:srgbClr val="C0C0C0"/>
                </a:outerShdw>
              </a:effectLst>
              <a:ea typeface="宋体" charset="-122"/>
            </a:endParaRPr>
          </a:p>
        </p:txBody>
      </p:sp>
      <p:cxnSp>
        <p:nvCxnSpPr>
          <p:cNvPr id="8197" name="Straight Connector 2"/>
          <p:cNvCxnSpPr>
            <a:cxnSpLocks noChangeShapeType="1"/>
          </p:cNvCxnSpPr>
          <p:nvPr/>
        </p:nvCxnSpPr>
        <p:spPr bwMode="auto">
          <a:xfrm>
            <a:off x="762000" y="2743200"/>
            <a:ext cx="1295400" cy="0"/>
          </a:xfrm>
          <a:prstGeom prst="line">
            <a:avLst/>
          </a:prstGeom>
          <a:noFill/>
          <a:ln w="28575">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Overview</a:t>
            </a:r>
            <a:endParaRPr kumimoji="1" lang="zh-CN" altLang="en-US" dirty="0"/>
          </a:p>
        </p:txBody>
      </p:sp>
      <p:sp>
        <p:nvSpPr>
          <p:cNvPr id="3" name="内容占位符 2"/>
          <p:cNvSpPr>
            <a:spLocks noGrp="1"/>
          </p:cNvSpPr>
          <p:nvPr>
            <p:ph idx="1"/>
          </p:nvPr>
        </p:nvSpPr>
        <p:spPr>
          <a:xfrm>
            <a:off x="457200" y="1600200"/>
            <a:ext cx="5791200" cy="4419600"/>
          </a:xfrm>
        </p:spPr>
        <p:txBody>
          <a:bodyPr/>
          <a:lstStyle/>
          <a:p>
            <a:r>
              <a:rPr kumimoji="1" lang="en-US" altLang="zh-CN"/>
              <a:t>An Example</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4</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4178045"/>
            <a:ext cx="6627659" cy="8511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258" y="0"/>
            <a:ext cx="2193823" cy="6858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2667000"/>
            <a:ext cx="7190377" cy="89231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C4D4BC38-9B98-C44C-9D36-609EFF6C247A}" type="slidenum">
              <a:rPr lang="zh-CN" altLang="en-US" sz="1400" b="0">
                <a:latin typeface="Times New Roman" panose="02020603050405020304" charset="0"/>
              </a:rPr>
              <a:t>40</a:t>
            </a:fld>
            <a:endParaRPr lang="en-US" altLang="zh-CN" sz="1400" b="0">
              <a:latin typeface="Times New Roman" panose="02020603050405020304" charset="0"/>
            </a:endParaRPr>
          </a:p>
        </p:txBody>
      </p:sp>
      <p:sp>
        <p:nvSpPr>
          <p:cNvPr id="101378" name="Rectangle 2"/>
          <p:cNvSpPr>
            <a:spLocks noGrp="1" noChangeArrowheads="1"/>
          </p:cNvSpPr>
          <p:nvPr>
            <p:ph type="title"/>
          </p:nvPr>
        </p:nvSpPr>
        <p:spPr/>
        <p:txBody>
          <a:bodyPr/>
          <a:lstStyle/>
          <a:p>
            <a:r>
              <a:rPr lang="en-US" altLang="zh-CN">
                <a:ea typeface="宋体" charset="-122"/>
              </a:rPr>
              <a:t>Address Translation</a:t>
            </a:r>
          </a:p>
        </p:txBody>
      </p:sp>
      <p:grpSp>
        <p:nvGrpSpPr>
          <p:cNvPr id="101379" name="Group 34"/>
          <p:cNvGrpSpPr/>
          <p:nvPr/>
        </p:nvGrpSpPr>
        <p:grpSpPr bwMode="auto">
          <a:xfrm>
            <a:off x="609600" y="1524000"/>
            <a:ext cx="7937500" cy="4421188"/>
            <a:chOff x="384" y="1344"/>
            <a:chExt cx="5000" cy="1977"/>
          </a:xfrm>
        </p:grpSpPr>
        <p:sp>
          <p:nvSpPr>
            <p:cNvPr id="6149" name="Rectangle 5"/>
            <p:cNvSpPr>
              <a:spLocks noChangeArrowheads="1"/>
            </p:cNvSpPr>
            <p:nvPr/>
          </p:nvSpPr>
          <p:spPr bwMode="auto">
            <a:xfrm>
              <a:off x="544" y="1817"/>
              <a:ext cx="792" cy="141"/>
            </a:xfrm>
            <a:prstGeom prst="rect">
              <a:avLst/>
            </a:prstGeom>
            <a:solidFill>
              <a:schemeClr val="accent1">
                <a:lumMod val="40000"/>
                <a:lumOff val="60000"/>
              </a:schemeClr>
            </a:solidFill>
            <a:ln w="12700">
              <a:solidFill>
                <a:schemeClr val="tx1"/>
              </a:solidFill>
              <a:miter lim="800000"/>
            </a:ln>
          </p:spPr>
          <p:txBody>
            <a:bodyPr wrap="none" lIns="63500" tIns="25400" rIns="63500" bIns="25400" anchor="ctr">
              <a:spAutoFit/>
            </a:bodyPr>
            <a:lstStyle/>
            <a:p>
              <a:pPr algn="ctr">
                <a:lnSpc>
                  <a:spcPct val="92000"/>
                </a:lnSpc>
                <a:defRPr/>
              </a:pPr>
              <a:r>
                <a:rPr lang="en-US" altLang="zh-CN" sz="1800">
                  <a:latin typeface="Helvetica" pitchFamily="34" charset="0"/>
                  <a:ea typeface="宋体" charset="-122"/>
                </a:rPr>
                <a:t>Processor</a:t>
              </a:r>
            </a:p>
          </p:txBody>
        </p:sp>
        <p:sp>
          <p:nvSpPr>
            <p:cNvPr id="101381" name="Rectangle 6"/>
            <p:cNvSpPr>
              <a:spLocks noChangeArrowheads="1"/>
            </p:cNvSpPr>
            <p:nvPr/>
          </p:nvSpPr>
          <p:spPr bwMode="auto">
            <a:xfrm>
              <a:off x="1732" y="2144"/>
              <a:ext cx="880" cy="352"/>
            </a:xfrm>
            <a:prstGeom prst="rect">
              <a:avLst/>
            </a:prstGeom>
            <a:solidFill>
              <a:srgbClr val="FFFFCC"/>
            </a:solidFill>
            <a:ln w="12700">
              <a:solidFill>
                <a:schemeClr val="tx1"/>
              </a:solidFill>
              <a:miter lim="800000"/>
            </a:ln>
          </p:spPr>
          <p:txBody>
            <a:bodyPr lIns="63500" tIns="25400" rIns="63500" bIns="25400"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88000"/>
                </a:lnSpc>
              </a:pPr>
              <a:r>
                <a:rPr lang="en-US" altLang="zh-CN" sz="1800">
                  <a:latin typeface="Helvetica" pitchFamily="34" charset="0"/>
                </a:rPr>
                <a:t>Hardware</a:t>
              </a:r>
            </a:p>
            <a:p>
              <a:pPr algn="ctr">
                <a:lnSpc>
                  <a:spcPct val="88000"/>
                </a:lnSpc>
              </a:pPr>
              <a:r>
                <a:rPr lang="en-US" altLang="zh-CN" sz="1800">
                  <a:latin typeface="Helvetica" pitchFamily="34" charset="0"/>
                </a:rPr>
                <a:t>Addr Trans</a:t>
              </a:r>
            </a:p>
            <a:p>
              <a:pPr algn="ctr">
                <a:lnSpc>
                  <a:spcPct val="88000"/>
                </a:lnSpc>
              </a:pPr>
              <a:r>
                <a:rPr lang="en-US" altLang="zh-CN" sz="1800">
                  <a:latin typeface="Helvetica" pitchFamily="34" charset="0"/>
                </a:rPr>
                <a:t>Mechanism</a:t>
              </a:r>
            </a:p>
          </p:txBody>
        </p:sp>
        <p:sp>
          <p:nvSpPr>
            <p:cNvPr id="101382" name="Rectangle 7"/>
            <p:cNvSpPr>
              <a:spLocks noChangeArrowheads="1"/>
            </p:cNvSpPr>
            <p:nvPr/>
          </p:nvSpPr>
          <p:spPr bwMode="auto">
            <a:xfrm>
              <a:off x="3300" y="1622"/>
              <a:ext cx="608" cy="244"/>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88000"/>
                </a:lnSpc>
              </a:pPr>
              <a:r>
                <a:rPr lang="en-US" altLang="zh-CN" sz="1800">
                  <a:latin typeface="Helvetica" pitchFamily="34" charset="0"/>
                </a:rPr>
                <a:t>fault</a:t>
              </a:r>
            </a:p>
            <a:p>
              <a:pPr algn="ctr">
                <a:lnSpc>
                  <a:spcPct val="88000"/>
                </a:lnSpc>
              </a:pPr>
              <a:r>
                <a:rPr lang="en-US" altLang="zh-CN" sz="1800">
                  <a:latin typeface="Helvetica" pitchFamily="34" charset="0"/>
                </a:rPr>
                <a:t>handler</a:t>
              </a:r>
            </a:p>
          </p:txBody>
        </p:sp>
        <p:sp>
          <p:nvSpPr>
            <p:cNvPr id="101383" name="Rectangle 8"/>
            <p:cNvSpPr>
              <a:spLocks noChangeArrowheads="1"/>
            </p:cNvSpPr>
            <p:nvPr/>
          </p:nvSpPr>
          <p:spPr bwMode="auto">
            <a:xfrm>
              <a:off x="3304" y="2214"/>
              <a:ext cx="640" cy="244"/>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63500" tIns="25400" rIns="63500" bIns="25400"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88000"/>
                </a:lnSpc>
              </a:pPr>
              <a:r>
                <a:rPr lang="en-US" altLang="zh-CN" sz="1800">
                  <a:latin typeface="Helvetica" pitchFamily="34" charset="0"/>
                </a:rPr>
                <a:t>Main</a:t>
              </a:r>
            </a:p>
            <a:p>
              <a:pPr algn="ctr">
                <a:lnSpc>
                  <a:spcPct val="88000"/>
                </a:lnSpc>
              </a:pPr>
              <a:r>
                <a:rPr lang="en-US" altLang="zh-CN" sz="1800">
                  <a:latin typeface="Helvetica" pitchFamily="34" charset="0"/>
                </a:rPr>
                <a:t>Memory</a:t>
              </a:r>
            </a:p>
          </p:txBody>
        </p:sp>
        <p:sp>
          <p:nvSpPr>
            <p:cNvPr id="101384" name="Rectangle 9"/>
            <p:cNvSpPr>
              <a:spLocks noChangeArrowheads="1"/>
            </p:cNvSpPr>
            <p:nvPr/>
          </p:nvSpPr>
          <p:spPr bwMode="auto">
            <a:xfrm>
              <a:off x="4420" y="2212"/>
              <a:ext cx="856" cy="244"/>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lIns="63500" tIns="25400" rIns="63500" bIns="25400"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88000"/>
                </a:lnSpc>
              </a:pPr>
              <a:r>
                <a:rPr lang="en-US" altLang="zh-CN" sz="1800">
                  <a:latin typeface="Helvetica" pitchFamily="34" charset="0"/>
                </a:rPr>
                <a:t>Secondary memory</a:t>
              </a:r>
            </a:p>
          </p:txBody>
        </p:sp>
        <p:sp>
          <p:nvSpPr>
            <p:cNvPr id="101385" name="Rectangle 10"/>
            <p:cNvSpPr>
              <a:spLocks noChangeArrowheads="1"/>
            </p:cNvSpPr>
            <p:nvPr/>
          </p:nvSpPr>
          <p:spPr bwMode="auto">
            <a:xfrm>
              <a:off x="3172" y="2068"/>
              <a:ext cx="2176" cy="512"/>
            </a:xfrm>
            <a:prstGeom prst="rect">
              <a:avLst/>
            </a:prstGeom>
            <a:noFill/>
            <a:ln w="12700">
              <a:pattFill prst="dkUpDiag">
                <a:fgClr>
                  <a:schemeClr val="tx1"/>
                </a:fgClr>
                <a:bgClr>
                  <a:schemeClr val="bg1"/>
                </a:bgClr>
              </a:patt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1386" name="Line 11"/>
            <p:cNvSpPr>
              <a:spLocks noChangeShapeType="1"/>
            </p:cNvSpPr>
            <p:nvPr/>
          </p:nvSpPr>
          <p:spPr bwMode="auto">
            <a:xfrm>
              <a:off x="3964" y="2200"/>
              <a:ext cx="41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87" name="Line 12"/>
            <p:cNvSpPr>
              <a:spLocks noChangeShapeType="1"/>
            </p:cNvSpPr>
            <p:nvPr/>
          </p:nvSpPr>
          <p:spPr bwMode="auto">
            <a:xfrm flipH="1">
              <a:off x="3952" y="2440"/>
              <a:ext cx="43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88" name="Line 13"/>
            <p:cNvSpPr>
              <a:spLocks noChangeShapeType="1"/>
            </p:cNvSpPr>
            <p:nvPr/>
          </p:nvSpPr>
          <p:spPr bwMode="auto">
            <a:xfrm>
              <a:off x="2652" y="2440"/>
              <a:ext cx="63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89" name="Line 14"/>
            <p:cNvSpPr>
              <a:spLocks noChangeShapeType="1"/>
            </p:cNvSpPr>
            <p:nvPr/>
          </p:nvSpPr>
          <p:spPr bwMode="auto">
            <a:xfrm>
              <a:off x="2652" y="2248"/>
              <a:ext cx="25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0" name="Line 15"/>
            <p:cNvSpPr>
              <a:spLocks noChangeShapeType="1"/>
            </p:cNvSpPr>
            <p:nvPr/>
          </p:nvSpPr>
          <p:spPr bwMode="auto">
            <a:xfrm flipV="1">
              <a:off x="2904" y="1768"/>
              <a:ext cx="0" cy="4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1" name="Line 16"/>
            <p:cNvSpPr>
              <a:spLocks noChangeShapeType="1"/>
            </p:cNvSpPr>
            <p:nvPr/>
          </p:nvSpPr>
          <p:spPr bwMode="auto">
            <a:xfrm>
              <a:off x="2904" y="1768"/>
              <a:ext cx="38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2" name="Line 17"/>
            <p:cNvSpPr>
              <a:spLocks noChangeShapeType="1"/>
            </p:cNvSpPr>
            <p:nvPr/>
          </p:nvSpPr>
          <p:spPr bwMode="auto">
            <a:xfrm flipV="1">
              <a:off x="3940" y="1773"/>
              <a:ext cx="853"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3" name="Line 18"/>
            <p:cNvSpPr>
              <a:spLocks noChangeShapeType="1"/>
            </p:cNvSpPr>
            <p:nvPr/>
          </p:nvSpPr>
          <p:spPr bwMode="auto">
            <a:xfrm>
              <a:off x="4792" y="1777"/>
              <a:ext cx="0" cy="35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4" name="Line 19"/>
            <p:cNvSpPr>
              <a:spLocks noChangeShapeType="1"/>
            </p:cNvSpPr>
            <p:nvPr/>
          </p:nvSpPr>
          <p:spPr bwMode="auto">
            <a:xfrm flipH="1">
              <a:off x="920" y="1992"/>
              <a:ext cx="0" cy="32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5" name="Line 20"/>
            <p:cNvSpPr>
              <a:spLocks noChangeShapeType="1"/>
            </p:cNvSpPr>
            <p:nvPr/>
          </p:nvSpPr>
          <p:spPr bwMode="auto">
            <a:xfrm flipV="1">
              <a:off x="920" y="2320"/>
              <a:ext cx="81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6" name="Rectangle 21"/>
            <p:cNvSpPr>
              <a:spLocks noChangeArrowheads="1"/>
            </p:cNvSpPr>
            <p:nvPr/>
          </p:nvSpPr>
          <p:spPr bwMode="auto">
            <a:xfrm>
              <a:off x="1144" y="2368"/>
              <a:ext cx="160"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a:solidFill>
                    <a:srgbClr val="FF0000"/>
                  </a:solidFill>
                  <a:latin typeface="Helvetica" pitchFamily="34" charset="0"/>
                </a:rPr>
                <a:t>a</a:t>
              </a:r>
            </a:p>
          </p:txBody>
        </p:sp>
        <p:sp>
          <p:nvSpPr>
            <p:cNvPr id="101397" name="Rectangle 22"/>
            <p:cNvSpPr>
              <a:spLocks noChangeArrowheads="1"/>
            </p:cNvSpPr>
            <p:nvPr/>
          </p:nvSpPr>
          <p:spPr bwMode="auto">
            <a:xfrm>
              <a:off x="2836" y="2512"/>
              <a:ext cx="194"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a:solidFill>
                    <a:srgbClr val="9900CC"/>
                  </a:solidFill>
                  <a:latin typeface="Helvetica" pitchFamily="34" charset="0"/>
                </a:rPr>
                <a:t>a'</a:t>
              </a:r>
            </a:p>
          </p:txBody>
        </p:sp>
        <p:sp>
          <p:nvSpPr>
            <p:cNvPr id="6167" name="Rectangle 23"/>
            <p:cNvSpPr>
              <a:spLocks noChangeArrowheads="1"/>
            </p:cNvSpPr>
            <p:nvPr/>
          </p:nvSpPr>
          <p:spPr bwMode="auto">
            <a:xfrm>
              <a:off x="2672" y="2056"/>
              <a:ext cx="199" cy="127"/>
            </a:xfrm>
            <a:prstGeom prst="rect">
              <a:avLst/>
            </a:prstGeom>
            <a:noFill/>
            <a:ln>
              <a:noFill/>
            </a:ln>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zh-CN" altLang="en-US" sz="1800">
                  <a:effectLst>
                    <a:outerShdw blurRad="38100" dist="38100" dir="2700000" algn="tl">
                      <a:srgbClr val="C0C0C0"/>
                    </a:outerShdw>
                  </a:effectLst>
                  <a:latin typeface="Helvetica" pitchFamily="34" charset="0"/>
                  <a:sym typeface="Symbol" charset="2"/>
                </a:rPr>
                <a:t></a:t>
              </a:r>
            </a:p>
          </p:txBody>
        </p:sp>
        <p:sp>
          <p:nvSpPr>
            <p:cNvPr id="6168" name="Rectangle 24"/>
            <p:cNvSpPr>
              <a:spLocks noChangeArrowheads="1"/>
            </p:cNvSpPr>
            <p:nvPr/>
          </p:nvSpPr>
          <p:spPr bwMode="auto">
            <a:xfrm>
              <a:off x="3296" y="1344"/>
              <a:ext cx="843" cy="140"/>
            </a:xfrm>
            <a:prstGeom prst="rect">
              <a:avLst/>
            </a:prstGeom>
            <a:noFill/>
            <a:ln>
              <a:noFill/>
            </a:ln>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i="1">
                  <a:effectLst>
                    <a:outerShdw blurRad="38100" dist="38100" dir="2700000" algn="tl">
                      <a:srgbClr val="C0C0C0"/>
                    </a:outerShdw>
                  </a:effectLst>
                  <a:latin typeface="Helvetica" pitchFamily="34" charset="0"/>
                </a:rPr>
                <a:t>page fault</a:t>
              </a:r>
            </a:p>
          </p:txBody>
        </p:sp>
        <p:sp>
          <p:nvSpPr>
            <p:cNvPr id="101400" name="Line 25"/>
            <p:cNvSpPr>
              <a:spLocks noChangeShapeType="1"/>
            </p:cNvSpPr>
            <p:nvPr/>
          </p:nvSpPr>
          <p:spPr bwMode="auto">
            <a:xfrm flipH="1">
              <a:off x="3064" y="1468"/>
              <a:ext cx="248" cy="2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401" name="Rectangle 26"/>
            <p:cNvSpPr>
              <a:spLocks noChangeArrowheads="1"/>
            </p:cNvSpPr>
            <p:nvPr/>
          </p:nvSpPr>
          <p:spPr bwMode="auto">
            <a:xfrm>
              <a:off x="2688" y="2912"/>
              <a:ext cx="1248"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a:solidFill>
                    <a:srgbClr val="9900CC"/>
                  </a:solidFill>
                  <a:latin typeface="Helvetica" pitchFamily="34" charset="0"/>
                </a:rPr>
                <a:t>physical address</a:t>
              </a:r>
            </a:p>
          </p:txBody>
        </p:sp>
        <p:sp>
          <p:nvSpPr>
            <p:cNvPr id="101402" name="Line 27"/>
            <p:cNvSpPr>
              <a:spLocks noChangeShapeType="1"/>
            </p:cNvSpPr>
            <p:nvPr/>
          </p:nvSpPr>
          <p:spPr bwMode="auto">
            <a:xfrm flipH="1" flipV="1">
              <a:off x="3024" y="2676"/>
              <a:ext cx="260" cy="1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403" name="Line 28"/>
            <p:cNvSpPr>
              <a:spLocks noChangeShapeType="1"/>
            </p:cNvSpPr>
            <p:nvPr/>
          </p:nvSpPr>
          <p:spPr bwMode="auto">
            <a:xfrm>
              <a:off x="4196" y="2468"/>
              <a:ext cx="240" cy="3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404" name="Rectangle 29"/>
            <p:cNvSpPr>
              <a:spLocks noChangeArrowheads="1"/>
            </p:cNvSpPr>
            <p:nvPr/>
          </p:nvSpPr>
          <p:spPr bwMode="auto">
            <a:xfrm>
              <a:off x="4416" y="2809"/>
              <a:ext cx="96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a:latin typeface="Helvetica" pitchFamily="34" charset="0"/>
                </a:rPr>
                <a:t>OS performs</a:t>
              </a:r>
            </a:p>
            <a:p>
              <a:pPr>
                <a:lnSpc>
                  <a:spcPct val="85000"/>
                </a:lnSpc>
              </a:pPr>
              <a:r>
                <a:rPr lang="en-US" altLang="zh-CN" sz="1800">
                  <a:latin typeface="Helvetica" pitchFamily="34" charset="0"/>
                </a:rPr>
                <a:t>this transfer</a:t>
              </a:r>
            </a:p>
            <a:p>
              <a:pPr>
                <a:lnSpc>
                  <a:spcPct val="85000"/>
                </a:lnSpc>
              </a:pPr>
              <a:r>
                <a:rPr lang="en-US" altLang="zh-CN" sz="1800">
                  <a:latin typeface="Helvetica" pitchFamily="34" charset="0"/>
                </a:rPr>
                <a:t>(only if miss)</a:t>
              </a:r>
            </a:p>
          </p:txBody>
        </p:sp>
        <p:sp>
          <p:nvSpPr>
            <p:cNvPr id="101405" name="Rectangle 30"/>
            <p:cNvSpPr>
              <a:spLocks noChangeArrowheads="1"/>
            </p:cNvSpPr>
            <p:nvPr/>
          </p:nvSpPr>
          <p:spPr bwMode="auto">
            <a:xfrm>
              <a:off x="384" y="2856"/>
              <a:ext cx="111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a:solidFill>
                    <a:srgbClr val="FF0000"/>
                  </a:solidFill>
                  <a:latin typeface="Helvetica" pitchFamily="34" charset="0"/>
                </a:rPr>
                <a:t>virtual address</a:t>
              </a:r>
            </a:p>
          </p:txBody>
        </p:sp>
        <p:sp>
          <p:nvSpPr>
            <p:cNvPr id="101406" name="Line 31"/>
            <p:cNvSpPr>
              <a:spLocks noChangeShapeType="1"/>
            </p:cNvSpPr>
            <p:nvPr/>
          </p:nvSpPr>
          <p:spPr bwMode="auto">
            <a:xfrm flipV="1">
              <a:off x="816" y="2544"/>
              <a:ext cx="336" cy="26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407" name="Line 32"/>
            <p:cNvSpPr>
              <a:spLocks noChangeShapeType="1"/>
            </p:cNvSpPr>
            <p:nvPr/>
          </p:nvSpPr>
          <p:spPr bwMode="auto">
            <a:xfrm flipV="1">
              <a:off x="2112" y="2632"/>
              <a:ext cx="0" cy="2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lIns="90487" tIns="44450" rIns="90487" bIns="44450" anchor="ctr"/>
            <a:lstStyle/>
            <a:p>
              <a:endParaRPr lang="zh-CN" altLang="en-US"/>
            </a:p>
          </p:txBody>
        </p:sp>
        <p:sp>
          <p:nvSpPr>
            <p:cNvPr id="6177" name="Rectangle 33"/>
            <p:cNvSpPr>
              <a:spLocks noChangeArrowheads="1"/>
            </p:cNvSpPr>
            <p:nvPr/>
          </p:nvSpPr>
          <p:spPr bwMode="auto">
            <a:xfrm>
              <a:off x="1656" y="2985"/>
              <a:ext cx="1856" cy="336"/>
            </a:xfrm>
            <a:prstGeom prst="rect">
              <a:avLst/>
            </a:prstGeom>
            <a:noFill/>
            <a:ln>
              <a:noFill/>
            </a:ln>
          </p:spPr>
          <p:txBody>
            <a:bodyPr wrap="none" lIns="63500" tIns="25400" rIns="63500" bIns="25400">
              <a:spAutoFit/>
            </a:bodyPr>
            <a:lstStyle/>
            <a:p>
              <a:pPr>
                <a:lnSpc>
                  <a:spcPct val="85000"/>
                </a:lnSpc>
                <a:defRPr/>
              </a:pPr>
              <a:r>
                <a:rPr lang="en-US" altLang="zh-CN" sz="1800" dirty="0">
                  <a:latin typeface="Helvetica" pitchFamily="34" charset="0"/>
                  <a:ea typeface="宋体" charset="-122"/>
                </a:rPr>
                <a:t>part of the </a:t>
              </a:r>
            </a:p>
            <a:p>
              <a:pPr>
                <a:lnSpc>
                  <a:spcPct val="85000"/>
                </a:lnSpc>
                <a:defRPr/>
              </a:pPr>
              <a:r>
                <a:rPr lang="en-US" altLang="zh-CN" sz="1800" dirty="0">
                  <a:latin typeface="Helvetica" pitchFamily="34" charset="0"/>
                  <a:ea typeface="宋体" charset="-122"/>
                </a:rPr>
                <a:t>on-chip</a:t>
              </a:r>
            </a:p>
            <a:p>
              <a:pPr>
                <a:lnSpc>
                  <a:spcPct val="85000"/>
                </a:lnSpc>
                <a:defRPr/>
              </a:pPr>
              <a:r>
                <a:rPr lang="en-US" altLang="zh-CN" sz="1800" dirty="0">
                  <a:latin typeface="Helvetica" pitchFamily="34" charset="0"/>
                  <a:ea typeface="宋体" charset="-122"/>
                </a:rPr>
                <a:t>memory </a:t>
              </a:r>
              <a:r>
                <a:rPr lang="en-US" altLang="zh-CN" sz="1800" dirty="0" err="1">
                  <a:latin typeface="Helvetica" pitchFamily="34" charset="0"/>
                  <a:ea typeface="宋体" charset="-122"/>
                </a:rPr>
                <a:t>mgmt</a:t>
              </a:r>
              <a:r>
                <a:rPr lang="en-US" altLang="zh-CN" sz="1800" dirty="0">
                  <a:latin typeface="Helvetica" pitchFamily="34" charset="0"/>
                  <a:ea typeface="宋体" charset="-122"/>
                </a:rPr>
                <a:t> unit </a:t>
              </a:r>
              <a:r>
                <a:rPr lang="en-US" altLang="zh-CN" sz="1800" dirty="0">
                  <a:effectLst>
                    <a:outerShdw blurRad="38100" dist="38100" dir="2700000" algn="tl">
                      <a:srgbClr val="000000">
                        <a:alpha val="43137"/>
                      </a:srgbClr>
                    </a:outerShdw>
                  </a:effectLst>
                  <a:latin typeface="Helvetica" pitchFamily="34" charset="0"/>
                  <a:ea typeface="宋体" charset="-122"/>
                </a:rPr>
                <a:t>(MMU</a:t>
              </a:r>
              <a:r>
                <a:rPr lang="en-US" altLang="zh-CN" sz="1800" dirty="0">
                  <a:latin typeface="Helvetica" pitchFamily="34" charset="0"/>
                  <a:ea typeface="宋体" charset="-122"/>
                </a:rPr>
                <a:t>)</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Linux</a:t>
            </a:r>
            <a:r>
              <a:rPr kumimoji="1" lang="zh-CN" altLang="en-US" dirty="0"/>
              <a:t>程序加载</a:t>
            </a:r>
          </a:p>
        </p:txBody>
      </p:sp>
      <p:sp>
        <p:nvSpPr>
          <p:cNvPr id="3" name="内容占位符 2"/>
          <p:cNvSpPr>
            <a:spLocks noGrp="1"/>
          </p:cNvSpPr>
          <p:nvPr>
            <p:ph idx="1"/>
          </p:nvPr>
        </p:nvSpPr>
        <p:spPr/>
        <p:txBody>
          <a:bodyPr/>
          <a:lstStyle/>
          <a:p>
            <a:r>
              <a:rPr kumimoji="1" lang="en-US" altLang="zh-CN" sz="2400" dirty="0"/>
              <a:t>Fork</a:t>
            </a:r>
          </a:p>
          <a:p>
            <a:pPr lvl="1"/>
            <a:r>
              <a:rPr lang="zh-CN" altLang="en-US" sz="2000" dirty="0"/>
              <a:t>创建子进程，子进程页表复制父进程页表（拷贝内存）；</a:t>
            </a:r>
            <a:endParaRPr lang="en-US" altLang="zh-CN" sz="2000"/>
          </a:p>
          <a:p>
            <a:pPr lvl="1"/>
            <a:r>
              <a:rPr lang="zh-CN" altLang="en-US" sz="2000"/>
              <a:t>子</a:t>
            </a:r>
            <a:r>
              <a:rPr lang="zh-CN" altLang="en-US" sz="2000" dirty="0"/>
              <a:t>进程虚存空间暂时与父进程共享物理内存，没有实际拷贝内存（写时复制，</a:t>
            </a:r>
            <a:r>
              <a:rPr lang="en-US" altLang="zh-CN" sz="2000" dirty="0"/>
              <a:t>copy-on-write</a:t>
            </a:r>
            <a:r>
              <a:rPr lang="zh-CN" altLang="en-US" sz="2000" dirty="0"/>
              <a:t>）</a:t>
            </a:r>
            <a:endParaRPr lang="en-US" altLang="zh-CN" sz="2000" dirty="0"/>
          </a:p>
          <a:p>
            <a:r>
              <a:rPr lang="en-US" altLang="zh-CN" sz="2400" dirty="0"/>
              <a:t>Exec</a:t>
            </a:r>
          </a:p>
          <a:p>
            <a:pPr lvl="1"/>
            <a:r>
              <a:rPr kumimoji="1" lang="zh-CN" altLang="en-US" sz="2000" dirty="0"/>
              <a:t>旧页表项置为</a:t>
            </a:r>
            <a:r>
              <a:rPr kumimoji="1" lang="en-US" altLang="zh-CN" sz="2000" dirty="0"/>
              <a:t>invalid</a:t>
            </a:r>
            <a:r>
              <a:rPr lang="zh-CN" altLang="en-US" sz="2000" dirty="0"/>
              <a:t>（相当于清空）</a:t>
            </a:r>
            <a:endParaRPr lang="en-US" altLang="zh-CN" sz="2000" dirty="0"/>
          </a:p>
          <a:p>
            <a:pPr lvl="1"/>
            <a:r>
              <a:rPr lang="zh-CN" altLang="en-US" sz="2000" dirty="0"/>
              <a:t>页表中</a:t>
            </a:r>
            <a:r>
              <a:rPr lang="en-US" altLang="zh-CN" sz="2000" dirty="0"/>
              <a:t>VPN</a:t>
            </a:r>
            <a:r>
              <a:rPr lang="zh-CN" altLang="en-US" sz="2000" dirty="0"/>
              <a:t>关联到磁盘上可执行文件对应区域（具体存在那里？）</a:t>
            </a:r>
            <a:endParaRPr lang="en-US" altLang="zh-CN" sz="2000" dirty="0"/>
          </a:p>
          <a:p>
            <a:pPr lvl="1"/>
            <a:r>
              <a:rPr kumimoji="1" lang="zh-CN" altLang="en-US" sz="2000" dirty="0"/>
              <a:t>暂时没有从磁盘中加载</a:t>
            </a:r>
            <a:endParaRPr kumimoji="1" lang="en-US" altLang="zh-CN" sz="2000" dirty="0"/>
          </a:p>
          <a:p>
            <a:r>
              <a:rPr lang="zh-CN" altLang="en-US" sz="2400" dirty="0"/>
              <a:t>程序执行过程中</a:t>
            </a:r>
            <a:endParaRPr lang="en-US" altLang="zh-CN" sz="2400" dirty="0"/>
          </a:p>
          <a:p>
            <a:pPr lvl="1"/>
            <a:r>
              <a:rPr kumimoji="1" lang="zh-CN" altLang="en-US" sz="2000" dirty="0"/>
              <a:t>使用时</a:t>
            </a:r>
            <a:r>
              <a:rPr lang="zh-CN" altLang="en-US" sz="2000" dirty="0"/>
              <a:t>通过</a:t>
            </a:r>
            <a:r>
              <a:rPr lang="en-US" altLang="zh-CN" sz="2000" dirty="0" err="1"/>
              <a:t>page_fault</a:t>
            </a:r>
            <a:r>
              <a:rPr lang="zh-CN" altLang="en-US" sz="2000" dirty="0"/>
              <a:t>机制加载代码和数据</a:t>
            </a:r>
            <a:endParaRPr lang="en-US" altLang="zh-CN" sz="2000" dirty="0"/>
          </a:p>
          <a:p>
            <a:pPr lvl="1"/>
            <a:r>
              <a:rPr lang="zh-CN" altLang="en-US" sz="2000" dirty="0"/>
              <a:t>局部变量，</a:t>
            </a:r>
            <a:r>
              <a:rPr lang="en-US" altLang="zh-CN" sz="2000" dirty="0" err="1"/>
              <a:t>malloc</a:t>
            </a:r>
            <a:r>
              <a:rPr lang="en-US" altLang="zh-CN" sz="2000" dirty="0"/>
              <a:t>()</a:t>
            </a:r>
            <a:r>
              <a:rPr lang="zh-CN" altLang="en-US" sz="2000" dirty="0"/>
              <a:t>分别在</a:t>
            </a:r>
            <a:r>
              <a:rPr lang="en-US" altLang="zh-CN" sz="2000" dirty="0"/>
              <a:t>stack</a:t>
            </a:r>
            <a:r>
              <a:rPr lang="zh-CN" altLang="en-US" sz="2000" dirty="0"/>
              <a:t>和</a:t>
            </a:r>
            <a:r>
              <a:rPr lang="en-US" altLang="zh-CN" sz="2000" dirty="0"/>
              <a:t>heap</a:t>
            </a:r>
            <a:r>
              <a:rPr lang="zh-CN" altLang="en-US" sz="2000" dirty="0"/>
              <a:t>区分配新的物理页，并记录在页表中</a:t>
            </a:r>
            <a:endParaRPr lang="en-US" altLang="zh-CN" sz="2000" dirty="0"/>
          </a:p>
          <a:p>
            <a:pPr lvl="1"/>
            <a:r>
              <a:rPr kumimoji="1" lang="zh-CN" altLang="en-US" sz="2000" dirty="0"/>
              <a:t>如果物理内存不够，会将一部分数据交换到磁盘</a:t>
            </a:r>
            <a:r>
              <a:rPr kumimoji="1" lang="en-US" altLang="zh-CN" sz="2000" dirty="0"/>
              <a:t>swap</a:t>
            </a:r>
            <a:r>
              <a:rPr kumimoji="1" lang="zh-CN" altLang="en-US" sz="2000" dirty="0"/>
              <a:t>文件中，并在页表中与</a:t>
            </a:r>
            <a:r>
              <a:rPr kumimoji="1" lang="en-US" altLang="zh-CN" sz="2000" dirty="0"/>
              <a:t>VPN</a:t>
            </a:r>
            <a:r>
              <a:rPr kumimoji="1" lang="zh-CN" altLang="en-US" sz="2000" dirty="0"/>
              <a:t>关联，以便下次加载到物理内存</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41</a:t>
            </a:fld>
            <a:endParaRPr lang="en-US" altLang="zh-CN"/>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Linux</a:t>
            </a:r>
            <a:r>
              <a:rPr kumimoji="1" lang="zh-CN" altLang="en-US" dirty="0"/>
              <a:t>程序加载</a:t>
            </a:r>
          </a:p>
        </p:txBody>
      </p:sp>
      <p:sp>
        <p:nvSpPr>
          <p:cNvPr id="3" name="内容占位符 2"/>
          <p:cNvSpPr>
            <a:spLocks noGrp="1"/>
          </p:cNvSpPr>
          <p:nvPr>
            <p:ph idx="1"/>
          </p:nvPr>
        </p:nvSpPr>
        <p:spPr>
          <a:xfrm>
            <a:off x="457200" y="1600200"/>
            <a:ext cx="6096000" cy="4419600"/>
          </a:xfrm>
        </p:spPr>
        <p:txBody>
          <a:bodyPr/>
          <a:lstStyle/>
          <a:p>
            <a:r>
              <a:rPr lang="en-US" altLang="zh-CN" dirty="0"/>
              <a:t>e</a:t>
            </a:r>
            <a:r>
              <a:rPr kumimoji="1" lang="en-US" altLang="zh-CN" dirty="0"/>
              <a:t>xec() -&gt; </a:t>
            </a:r>
            <a:r>
              <a:rPr lang="en-US" altLang="zh-CN" dirty="0" err="1"/>
              <a:t>do_execve</a:t>
            </a:r>
            <a:r>
              <a:rPr lang="en-US" altLang="zh-CN" dirty="0"/>
              <a:t>()</a:t>
            </a:r>
          </a:p>
          <a:p>
            <a:pPr lvl="1"/>
            <a:r>
              <a:rPr lang="zh-CN" altLang="en-US" dirty="0"/>
              <a:t>先打开目标映像文件，并从目标文件的头部（第一个字节开始）读入若干（当前</a:t>
            </a:r>
            <a:r>
              <a:rPr lang="en-US" altLang="zh-CN" dirty="0"/>
              <a:t>Linux</a:t>
            </a:r>
            <a:r>
              <a:rPr lang="zh-CN" altLang="en-US" dirty="0"/>
              <a:t>内核中是</a:t>
            </a:r>
            <a:r>
              <a:rPr lang="en-US" altLang="zh-CN" dirty="0"/>
              <a:t>128</a:t>
            </a:r>
            <a:r>
              <a:rPr lang="zh-CN" altLang="en-US" dirty="0"/>
              <a:t>）字节</a:t>
            </a:r>
            <a:endParaRPr lang="en-US" altLang="zh-CN" dirty="0"/>
          </a:p>
          <a:p>
            <a:pPr lvl="1"/>
            <a:r>
              <a:rPr lang="zh-CN" altLang="en-US" dirty="0"/>
              <a:t>调用</a:t>
            </a:r>
            <a:r>
              <a:rPr lang="en-US" altLang="zh-CN" dirty="0" err="1"/>
              <a:t>search_binary_handler</a:t>
            </a:r>
            <a:r>
              <a:rPr lang="en-US" altLang="zh-CN" dirty="0"/>
              <a:t>()</a:t>
            </a:r>
          </a:p>
          <a:p>
            <a:pPr lvl="2"/>
            <a:r>
              <a:rPr lang="zh-CN" altLang="en-US" dirty="0"/>
              <a:t>搜索</a:t>
            </a:r>
            <a:r>
              <a:rPr lang="en-US" altLang="zh-CN" dirty="0"/>
              <a:t>Linux</a:t>
            </a:r>
            <a:r>
              <a:rPr lang="zh-CN" altLang="en-US" dirty="0"/>
              <a:t>支持的可执行文件类型队列，让各种可执行程序的处理程序来认领和处理</a:t>
            </a:r>
            <a:endParaRPr lang="en-US" altLang="zh-CN" dirty="0"/>
          </a:p>
          <a:p>
            <a:pPr lvl="1"/>
            <a:r>
              <a:rPr lang="en-US" altLang="zh-CN" dirty="0" err="1"/>
              <a:t>load_elf_binary</a:t>
            </a:r>
            <a:r>
              <a:rPr lang="zh-CN" altLang="en-US" dirty="0"/>
              <a:t>（对于</a:t>
            </a:r>
            <a:r>
              <a:rPr lang="en-US" altLang="zh-CN" dirty="0"/>
              <a:t>ELF</a:t>
            </a:r>
            <a:r>
              <a:rPr lang="zh-CN" altLang="en-US" dirty="0"/>
              <a:t>文件）</a:t>
            </a:r>
            <a:endParaRPr lang="en-US" altLang="zh-CN" dirty="0"/>
          </a:p>
          <a:p>
            <a:pPr lvl="2"/>
            <a:r>
              <a:rPr kumimoji="1" lang="zh-CN" altLang="en-US" dirty="0"/>
              <a:t>完成加载，分为</a:t>
            </a:r>
            <a:r>
              <a:rPr kumimoji="1" lang="en-US" altLang="zh-CN" dirty="0"/>
              <a:t>8</a:t>
            </a:r>
            <a:r>
              <a:rPr kumimoji="1" lang="zh-CN" altLang="en-US" dirty="0"/>
              <a:t>步</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42</a:t>
            </a:fld>
            <a:endParaRPr lang="en-US" altLang="zh-CN"/>
          </a:p>
        </p:txBody>
      </p:sp>
      <p:pic>
        <p:nvPicPr>
          <p:cNvPr id="2050" name="Picture 2" descr="https://gss2.bdstatic.com/9fo3dSag_xI4khGkpoWK1HF6hhy/baike/w%3D268/sign=90c977d489d4b31cf03c93bdbfd7276f/279759ee3d6d55fb68df1ab16f224f4a20a4dd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514600"/>
            <a:ext cx="2502424" cy="277769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4800" y="6259699"/>
            <a:ext cx="8153400" cy="400110"/>
          </a:xfrm>
          <a:prstGeom prst="rect">
            <a:avLst/>
          </a:prstGeom>
        </p:spPr>
        <p:txBody>
          <a:bodyPr wrap="square">
            <a:spAutoFit/>
          </a:bodyPr>
          <a:lstStyle/>
          <a:p>
            <a:r>
              <a:rPr lang="zh-CN" altLang="en-US"/>
              <a:t>https://blog.csdn.net/gatieme/article/details/51628257</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Linux</a:t>
            </a:r>
            <a:r>
              <a:rPr kumimoji="1" lang="zh-CN" altLang="en-US" dirty="0"/>
              <a:t>程序加载</a:t>
            </a:r>
          </a:p>
        </p:txBody>
      </p:sp>
      <p:sp>
        <p:nvSpPr>
          <p:cNvPr id="3" name="内容占位符 2"/>
          <p:cNvSpPr>
            <a:spLocks noGrp="1"/>
          </p:cNvSpPr>
          <p:nvPr>
            <p:ph idx="1"/>
          </p:nvPr>
        </p:nvSpPr>
        <p:spPr>
          <a:xfrm>
            <a:off x="457200" y="1600200"/>
            <a:ext cx="3581400" cy="4419600"/>
          </a:xfrm>
        </p:spPr>
        <p:txBody>
          <a:bodyPr/>
          <a:lstStyle/>
          <a:p>
            <a:r>
              <a:rPr lang="zh-CN" altLang="en-US" sz="2400" b="1" dirty="0"/>
              <a:t>装入目标程序的段</a:t>
            </a:r>
            <a:r>
              <a:rPr lang="en-US" altLang="zh-CN" sz="2400" b="1" dirty="0"/>
              <a:t>segment</a:t>
            </a:r>
          </a:p>
          <a:p>
            <a:pPr lvl="1"/>
            <a:r>
              <a:rPr lang="zh-CN" altLang="en-US" sz="2000" dirty="0"/>
              <a:t>从目标映像的程序头中搜索类型为</a:t>
            </a:r>
            <a:r>
              <a:rPr lang="en-US" altLang="zh-CN" sz="2000" dirty="0"/>
              <a:t>PT_LOAD</a:t>
            </a:r>
            <a:r>
              <a:rPr lang="zh-CN" altLang="en-US" sz="2000" dirty="0"/>
              <a:t>的段（</a:t>
            </a:r>
            <a:r>
              <a:rPr lang="en-US" altLang="zh-CN" sz="2000" dirty="0"/>
              <a:t>Segment</a:t>
            </a:r>
            <a:r>
              <a:rPr lang="zh-CN" altLang="en-US" sz="2000" dirty="0"/>
              <a:t>）</a:t>
            </a:r>
            <a:endParaRPr lang="en-US" altLang="zh-CN" sz="2000" dirty="0"/>
          </a:p>
          <a:p>
            <a:pPr lvl="1"/>
            <a:r>
              <a:rPr lang="zh-CN" altLang="en-US" sz="2000" dirty="0"/>
              <a:t>通过</a:t>
            </a:r>
            <a:r>
              <a:rPr lang="en-US" altLang="zh-CN" sz="2000" dirty="0" err="1"/>
              <a:t>elf_map</a:t>
            </a:r>
            <a:r>
              <a:rPr lang="en-US" altLang="zh-CN" sz="2000" dirty="0"/>
              <a:t>()</a:t>
            </a:r>
            <a:r>
              <a:rPr lang="zh-CN" altLang="en-US" sz="2000" dirty="0"/>
              <a:t>建立用户空间虚拟地址空间与目标映像文件中某个连续区间之间的映射</a:t>
            </a:r>
            <a:endParaRPr kumimoji="1" lang="en-US" altLang="zh-CN" sz="2000" dirty="0"/>
          </a:p>
          <a:p>
            <a:endParaRPr kumimoji="1" lang="zh-CN" altLang="en-US" sz="2400"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43</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831206"/>
            <a:ext cx="5177770" cy="4417194"/>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Linux</a:t>
            </a:r>
            <a:r>
              <a:rPr kumimoji="1" lang="zh-CN" altLang="en-US" dirty="0"/>
              <a:t>程序加载</a:t>
            </a:r>
          </a:p>
        </p:txBody>
      </p:sp>
      <p:sp>
        <p:nvSpPr>
          <p:cNvPr id="3" name="内容占位符 2"/>
          <p:cNvSpPr>
            <a:spLocks noGrp="1"/>
          </p:cNvSpPr>
          <p:nvPr>
            <p:ph idx="1"/>
          </p:nvPr>
        </p:nvSpPr>
        <p:spPr/>
        <p:txBody>
          <a:bodyPr/>
          <a:lstStyle/>
          <a:p>
            <a:r>
              <a:rPr lang="en-US" altLang="zh-CN" dirty="0" err="1"/>
              <a:t>vm_area_struct</a:t>
            </a:r>
            <a:r>
              <a:rPr lang="zh-CN" altLang="en-US" dirty="0"/>
              <a:t>结构</a:t>
            </a:r>
            <a:endParaRPr lang="en-US" altLang="zh-CN" dirty="0"/>
          </a:p>
          <a:p>
            <a:pPr lvl="1"/>
            <a:r>
              <a:rPr kumimoji="1" lang="zh-CN" altLang="en-US" dirty="0"/>
              <a:t>每个进程的已经使用的虚存空间段</a:t>
            </a:r>
            <a:endParaRPr kumimoji="1" lang="en-US" altLang="zh-CN" dirty="0"/>
          </a:p>
          <a:p>
            <a:pPr lvl="1"/>
            <a:r>
              <a:rPr lang="zh-CN" altLang="en-US" dirty="0"/>
              <a:t>每个</a:t>
            </a:r>
            <a:r>
              <a:rPr lang="en-US" altLang="zh-CN" dirty="0" err="1"/>
              <a:t>vm_area_struct</a:t>
            </a:r>
            <a:r>
              <a:rPr lang="zh-CN" altLang="en-US" dirty="0"/>
              <a:t>表示使用的一段</a:t>
            </a:r>
            <a:r>
              <a:rPr lang="zh-CN" altLang="en-US" dirty="0">
                <a:solidFill>
                  <a:srgbClr val="FF0000"/>
                </a:solidFill>
              </a:rPr>
              <a:t>连续虚存</a:t>
            </a:r>
            <a:r>
              <a:rPr lang="zh-CN" altLang="en-US" dirty="0"/>
              <a:t>空间</a:t>
            </a:r>
            <a:endParaRPr lang="en-US" altLang="zh-CN" dirty="0"/>
          </a:p>
          <a:p>
            <a:pPr lvl="1"/>
            <a:r>
              <a:rPr kumimoji="1" lang="zh-CN" altLang="en-US" dirty="0"/>
              <a:t>多个结构体用链表管理，表项过多则组织为</a:t>
            </a:r>
            <a:r>
              <a:rPr kumimoji="1" lang="en-US" altLang="zh-CN" dirty="0"/>
              <a:t>AVL Tree</a:t>
            </a:r>
          </a:p>
          <a:p>
            <a:pPr lvl="1"/>
            <a:r>
              <a:rPr lang="zh-CN" altLang="en-US" dirty="0"/>
              <a:t>假如</a:t>
            </a:r>
            <a:r>
              <a:rPr lang="en-US" altLang="zh-CN" dirty="0" err="1"/>
              <a:t>vm_area_struct</a:t>
            </a:r>
            <a:r>
              <a:rPr lang="zh-CN" altLang="en-US" dirty="0"/>
              <a:t>描述的是一个文件映射的虚存空间，成员</a:t>
            </a:r>
            <a:r>
              <a:rPr lang="en-US" altLang="zh-CN" dirty="0" err="1">
                <a:solidFill>
                  <a:srgbClr val="FF0000"/>
                </a:solidFill>
              </a:rPr>
              <a:t>vm_file</a:t>
            </a:r>
            <a:r>
              <a:rPr lang="zh-CN" altLang="en-US" dirty="0"/>
              <a:t>便指向被映射的文件的</a:t>
            </a:r>
            <a:r>
              <a:rPr lang="en-US" altLang="zh-CN" dirty="0"/>
              <a:t>file</a:t>
            </a:r>
            <a:r>
              <a:rPr lang="zh-CN" altLang="en-US" dirty="0"/>
              <a:t>结构，</a:t>
            </a:r>
            <a:r>
              <a:rPr lang="en-US" altLang="zh-CN" dirty="0" err="1">
                <a:solidFill>
                  <a:srgbClr val="FF0000"/>
                </a:solidFill>
              </a:rPr>
              <a:t>vm_pgoff</a:t>
            </a:r>
            <a:r>
              <a:rPr lang="zh-CN" altLang="en-US" dirty="0"/>
              <a:t>是该虚存空间起始地址在</a:t>
            </a:r>
            <a:r>
              <a:rPr lang="en-US" altLang="zh-CN" dirty="0" err="1"/>
              <a:t>vm_file</a:t>
            </a:r>
            <a:r>
              <a:rPr lang="zh-CN" altLang="en-US" dirty="0"/>
              <a:t>文件里面的文件偏移，单位为物理页面。</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44</a:t>
            </a:fld>
            <a:endParaRPr lang="en-US" altLang="zh-CN"/>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FC4B6DE4-C1EA-4748-81EF-C35B90850274}" type="slidenum">
              <a:rPr lang="zh-CN" altLang="en-US" sz="1400" b="0">
                <a:latin typeface="Times New Roman" panose="02020603050405020304" charset="0"/>
              </a:rPr>
              <a:t>45</a:t>
            </a:fld>
            <a:endParaRPr lang="en-US" altLang="zh-CN" sz="1400" b="0">
              <a:latin typeface="Times New Roman" panose="02020603050405020304" charset="0"/>
            </a:endParaRPr>
          </a:p>
        </p:txBody>
      </p:sp>
      <p:sp>
        <p:nvSpPr>
          <p:cNvPr id="103426" name="Rectangle 2"/>
          <p:cNvSpPr>
            <a:spLocks noGrp="1" noChangeArrowheads="1"/>
          </p:cNvSpPr>
          <p:nvPr>
            <p:ph type="title"/>
          </p:nvPr>
        </p:nvSpPr>
        <p:spPr/>
        <p:txBody>
          <a:bodyPr/>
          <a:lstStyle/>
          <a:p>
            <a:r>
              <a:rPr lang="en-US" altLang="zh-CN">
                <a:ea typeface="宋体" charset="-122"/>
              </a:rPr>
              <a:t>Address Translation</a:t>
            </a:r>
          </a:p>
        </p:txBody>
      </p:sp>
      <p:sp>
        <p:nvSpPr>
          <p:cNvPr id="103427" name="Rectangle 3"/>
          <p:cNvSpPr>
            <a:spLocks noGrp="1" noChangeArrowheads="1"/>
          </p:cNvSpPr>
          <p:nvPr>
            <p:ph type="body" idx="1"/>
          </p:nvPr>
        </p:nvSpPr>
        <p:spPr/>
        <p:txBody>
          <a:bodyPr/>
          <a:lstStyle/>
          <a:p>
            <a:r>
              <a:rPr kumimoji="0" lang="en-US" altLang="zh-CN">
                <a:ea typeface="宋体" charset="-122"/>
              </a:rPr>
              <a:t>Basic Parameters</a:t>
            </a:r>
          </a:p>
          <a:p>
            <a:pPr lvl="1"/>
            <a:r>
              <a:rPr kumimoji="0" lang="en-US" altLang="zh-CN">
                <a:solidFill>
                  <a:srgbClr val="FF0000"/>
                </a:solidFill>
                <a:ea typeface="宋体" charset="-122"/>
              </a:rPr>
              <a:t>N</a:t>
            </a:r>
            <a:r>
              <a:rPr kumimoji="0" lang="en-US" altLang="zh-CN">
                <a:ea typeface="宋体" charset="-122"/>
              </a:rPr>
              <a:t> = 2</a:t>
            </a:r>
            <a:r>
              <a:rPr kumimoji="0" lang="en-US" altLang="zh-CN" baseline="30000">
                <a:solidFill>
                  <a:srgbClr val="FF0000"/>
                </a:solidFill>
                <a:ea typeface="宋体" charset="-122"/>
              </a:rPr>
              <a:t>n</a:t>
            </a:r>
            <a:r>
              <a:rPr kumimoji="0" lang="en-US" altLang="zh-CN">
                <a:solidFill>
                  <a:srgbClr val="FF0000"/>
                </a:solidFill>
                <a:ea typeface="宋体" charset="-122"/>
              </a:rPr>
              <a:t> </a:t>
            </a:r>
            <a:r>
              <a:rPr kumimoji="0" lang="en-US" altLang="zh-CN">
                <a:ea typeface="宋体" charset="-122"/>
              </a:rPr>
              <a:t>= Virtual address limit</a:t>
            </a:r>
          </a:p>
          <a:p>
            <a:pPr lvl="1"/>
            <a:r>
              <a:rPr kumimoji="0" lang="en-US" altLang="zh-CN">
                <a:solidFill>
                  <a:srgbClr val="9900CC"/>
                </a:solidFill>
                <a:ea typeface="宋体" charset="-122"/>
              </a:rPr>
              <a:t>M</a:t>
            </a:r>
            <a:r>
              <a:rPr kumimoji="0" lang="en-US" altLang="zh-CN">
                <a:ea typeface="宋体" charset="-122"/>
              </a:rPr>
              <a:t> = 2</a:t>
            </a:r>
            <a:r>
              <a:rPr kumimoji="0" lang="en-US" altLang="zh-CN" baseline="30000">
                <a:solidFill>
                  <a:srgbClr val="9900CC"/>
                </a:solidFill>
                <a:ea typeface="宋体" charset="-122"/>
              </a:rPr>
              <a:t>m</a:t>
            </a:r>
            <a:r>
              <a:rPr kumimoji="0" lang="en-US" altLang="zh-CN">
                <a:ea typeface="宋体" charset="-122"/>
              </a:rPr>
              <a:t> = Physical address limit</a:t>
            </a:r>
          </a:p>
          <a:p>
            <a:pPr lvl="1"/>
            <a:r>
              <a:rPr kumimoji="0" lang="en-US" altLang="zh-CN">
                <a:solidFill>
                  <a:srgbClr val="00B0F0"/>
                </a:solidFill>
                <a:ea typeface="宋体" charset="-122"/>
              </a:rPr>
              <a:t>P</a:t>
            </a:r>
            <a:r>
              <a:rPr kumimoji="0" lang="en-US" altLang="zh-CN">
                <a:solidFill>
                  <a:srgbClr val="000000"/>
                </a:solidFill>
                <a:ea typeface="宋体" charset="-122"/>
              </a:rPr>
              <a:t> = 2</a:t>
            </a:r>
            <a:r>
              <a:rPr kumimoji="0" lang="en-US" altLang="zh-CN" baseline="30000">
                <a:solidFill>
                  <a:srgbClr val="00B0F0"/>
                </a:solidFill>
                <a:ea typeface="宋体" charset="-122"/>
              </a:rPr>
              <a:t>p</a:t>
            </a:r>
            <a:r>
              <a:rPr kumimoji="0" lang="en-US" altLang="zh-CN">
                <a:solidFill>
                  <a:srgbClr val="000000"/>
                </a:solidFill>
                <a:ea typeface="宋体" charset="-122"/>
              </a:rPr>
              <a:t> = page size (bytes).  </a:t>
            </a:r>
          </a:p>
          <a:p>
            <a:pPr lvl="1"/>
            <a:endParaRPr kumimoji="0" lang="zh-CN" altLang="en-US" sz="2000">
              <a:ea typeface="宋体"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136AEE8E-F7CE-9949-9DC0-B8E11E5E433A}" type="slidenum">
              <a:rPr lang="zh-CN" altLang="en-US" sz="1400" b="0">
                <a:latin typeface="Times New Roman" panose="02020603050405020304" charset="0"/>
              </a:rPr>
              <a:t>46</a:t>
            </a:fld>
            <a:endParaRPr lang="en-US" altLang="zh-CN" sz="1400" b="0">
              <a:latin typeface="Times New Roman" panose="02020603050405020304" charset="0"/>
            </a:endParaRPr>
          </a:p>
        </p:txBody>
      </p:sp>
      <p:sp>
        <p:nvSpPr>
          <p:cNvPr id="105474" name="Rectangle 2"/>
          <p:cNvSpPr>
            <a:spLocks noGrp="1" noChangeArrowheads="1"/>
          </p:cNvSpPr>
          <p:nvPr>
            <p:ph type="title"/>
          </p:nvPr>
        </p:nvSpPr>
        <p:spPr/>
        <p:txBody>
          <a:bodyPr/>
          <a:lstStyle/>
          <a:p>
            <a:r>
              <a:rPr lang="en-US" altLang="zh-CN">
                <a:ea typeface="宋体" charset="-122"/>
              </a:rPr>
              <a:t>Address Translation</a:t>
            </a:r>
          </a:p>
        </p:txBody>
      </p:sp>
      <p:grpSp>
        <p:nvGrpSpPr>
          <p:cNvPr id="105475" name="Group 24"/>
          <p:cNvGrpSpPr/>
          <p:nvPr/>
        </p:nvGrpSpPr>
        <p:grpSpPr bwMode="auto">
          <a:xfrm>
            <a:off x="442913" y="1770063"/>
            <a:ext cx="8320087" cy="4119562"/>
            <a:chOff x="279" y="1115"/>
            <a:chExt cx="5241" cy="2263"/>
          </a:xfrm>
        </p:grpSpPr>
        <p:sp>
          <p:nvSpPr>
            <p:cNvPr id="105476" name="Rectangle 5"/>
            <p:cNvSpPr>
              <a:spLocks noChangeArrowheads="1"/>
            </p:cNvSpPr>
            <p:nvPr/>
          </p:nvSpPr>
          <p:spPr bwMode="auto">
            <a:xfrm>
              <a:off x="436" y="1325"/>
              <a:ext cx="2008" cy="232"/>
            </a:xfrm>
            <a:prstGeom prst="rect">
              <a:avLst/>
            </a:prstGeom>
            <a:solidFill>
              <a:srgbClr val="FF99CC"/>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virtual page number</a:t>
              </a:r>
            </a:p>
          </p:txBody>
        </p:sp>
        <p:sp>
          <p:nvSpPr>
            <p:cNvPr id="105477" name="Rectangle 6"/>
            <p:cNvSpPr>
              <a:spLocks noChangeArrowheads="1"/>
            </p:cNvSpPr>
            <p:nvPr/>
          </p:nvSpPr>
          <p:spPr bwMode="auto">
            <a:xfrm>
              <a:off x="2452" y="1325"/>
              <a:ext cx="1384" cy="232"/>
            </a:xfrm>
            <a:prstGeom prst="rect">
              <a:avLst/>
            </a:prstGeom>
            <a:solidFill>
              <a:srgbClr val="66FF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page offset</a:t>
              </a:r>
            </a:p>
          </p:txBody>
        </p:sp>
        <p:sp>
          <p:nvSpPr>
            <p:cNvPr id="105478" name="Rectangle 7"/>
            <p:cNvSpPr>
              <a:spLocks noChangeArrowheads="1"/>
            </p:cNvSpPr>
            <p:nvPr/>
          </p:nvSpPr>
          <p:spPr bwMode="auto">
            <a:xfrm>
              <a:off x="3895" y="1307"/>
              <a:ext cx="1149"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solidFill>
                    <a:srgbClr val="FF0000"/>
                  </a:solidFill>
                  <a:latin typeface="Helvetica" pitchFamily="34" charset="0"/>
                </a:rPr>
                <a:t>virtual address</a:t>
              </a:r>
            </a:p>
          </p:txBody>
        </p:sp>
        <p:sp>
          <p:nvSpPr>
            <p:cNvPr id="105479" name="Rectangle 8"/>
            <p:cNvSpPr>
              <a:spLocks noChangeArrowheads="1"/>
            </p:cNvSpPr>
            <p:nvPr/>
          </p:nvSpPr>
          <p:spPr bwMode="auto">
            <a:xfrm>
              <a:off x="628" y="2717"/>
              <a:ext cx="1816" cy="232"/>
            </a:xfrm>
            <a:prstGeom prst="rect">
              <a:avLst/>
            </a:prstGeom>
            <a:solidFill>
              <a:srgbClr val="CC99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physical page number</a:t>
              </a:r>
            </a:p>
          </p:txBody>
        </p:sp>
        <p:sp>
          <p:nvSpPr>
            <p:cNvPr id="105480" name="Rectangle 9"/>
            <p:cNvSpPr>
              <a:spLocks noChangeArrowheads="1"/>
            </p:cNvSpPr>
            <p:nvPr/>
          </p:nvSpPr>
          <p:spPr bwMode="auto">
            <a:xfrm>
              <a:off x="2452" y="2717"/>
              <a:ext cx="1384" cy="232"/>
            </a:xfrm>
            <a:prstGeom prst="rect">
              <a:avLst/>
            </a:prstGeom>
            <a:solidFill>
              <a:srgbClr val="66FF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page offset</a:t>
              </a:r>
            </a:p>
          </p:txBody>
        </p:sp>
        <p:sp>
          <p:nvSpPr>
            <p:cNvPr id="105481" name="Rectangle 10"/>
            <p:cNvSpPr>
              <a:spLocks noChangeArrowheads="1"/>
            </p:cNvSpPr>
            <p:nvPr/>
          </p:nvSpPr>
          <p:spPr bwMode="auto">
            <a:xfrm>
              <a:off x="3943" y="2699"/>
              <a:ext cx="129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solidFill>
                    <a:srgbClr val="9900CC"/>
                  </a:solidFill>
                  <a:latin typeface="Helvetica" pitchFamily="34" charset="0"/>
                </a:rPr>
                <a:t>physical address</a:t>
              </a:r>
            </a:p>
          </p:txBody>
        </p:sp>
        <p:sp>
          <p:nvSpPr>
            <p:cNvPr id="105482" name="Line 11"/>
            <p:cNvSpPr>
              <a:spLocks noChangeShapeType="1"/>
            </p:cNvSpPr>
            <p:nvPr/>
          </p:nvSpPr>
          <p:spPr bwMode="auto">
            <a:xfrm>
              <a:off x="3216" y="1565"/>
              <a:ext cx="0" cy="104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83" name="Rectangle 12"/>
            <p:cNvSpPr>
              <a:spLocks noChangeArrowheads="1"/>
            </p:cNvSpPr>
            <p:nvPr/>
          </p:nvSpPr>
          <p:spPr bwMode="auto">
            <a:xfrm>
              <a:off x="3735" y="2507"/>
              <a:ext cx="19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0</a:t>
              </a:r>
            </a:p>
          </p:txBody>
        </p:sp>
        <p:sp>
          <p:nvSpPr>
            <p:cNvPr id="105484" name="Rectangle 13"/>
            <p:cNvSpPr>
              <a:spLocks noChangeArrowheads="1"/>
            </p:cNvSpPr>
            <p:nvPr/>
          </p:nvSpPr>
          <p:spPr bwMode="auto">
            <a:xfrm>
              <a:off x="2439" y="2507"/>
              <a:ext cx="35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solidFill>
                    <a:srgbClr val="00B0F0"/>
                  </a:solidFill>
                  <a:latin typeface="Helvetica" pitchFamily="34" charset="0"/>
                </a:rPr>
                <a:t>p</a:t>
              </a:r>
              <a:r>
                <a:rPr lang="en-US" altLang="zh-CN" sz="1800" b="0">
                  <a:latin typeface="Helvetica" pitchFamily="34" charset="0"/>
                </a:rPr>
                <a:t>–1</a:t>
              </a:r>
            </a:p>
          </p:txBody>
        </p:sp>
        <p:sp>
          <p:nvSpPr>
            <p:cNvPr id="105485" name="Oval 14"/>
            <p:cNvSpPr>
              <a:spLocks noChangeArrowheads="1"/>
            </p:cNvSpPr>
            <p:nvPr/>
          </p:nvSpPr>
          <p:spPr bwMode="auto">
            <a:xfrm>
              <a:off x="820" y="1997"/>
              <a:ext cx="1528" cy="280"/>
            </a:xfrm>
            <a:prstGeom prst="ellipse">
              <a:avLst/>
            </a:prstGeom>
            <a:solidFill>
              <a:srgbClr val="FFFF00">
                <a:alpha val="50195"/>
              </a:srgbClr>
            </a:solidFill>
            <a:ln w="12700">
              <a:solidFill>
                <a:schemeClr val="tx1"/>
              </a:solidFill>
              <a:round/>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address translation</a:t>
              </a:r>
            </a:p>
          </p:txBody>
        </p:sp>
        <p:sp>
          <p:nvSpPr>
            <p:cNvPr id="105486" name="Rectangle 15"/>
            <p:cNvSpPr>
              <a:spLocks noChangeArrowheads="1"/>
            </p:cNvSpPr>
            <p:nvPr/>
          </p:nvSpPr>
          <p:spPr bwMode="auto">
            <a:xfrm>
              <a:off x="2247" y="2507"/>
              <a:ext cx="19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solidFill>
                    <a:srgbClr val="00B0F0"/>
                  </a:solidFill>
                  <a:latin typeface="Helvetica" pitchFamily="34" charset="0"/>
                </a:rPr>
                <a:t>p</a:t>
              </a:r>
            </a:p>
          </p:txBody>
        </p:sp>
        <p:sp>
          <p:nvSpPr>
            <p:cNvPr id="105487" name="Rectangle 16"/>
            <p:cNvSpPr>
              <a:spLocks noChangeArrowheads="1"/>
            </p:cNvSpPr>
            <p:nvPr/>
          </p:nvSpPr>
          <p:spPr bwMode="auto">
            <a:xfrm>
              <a:off x="615" y="2507"/>
              <a:ext cx="39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solidFill>
                    <a:srgbClr val="9900CC"/>
                  </a:solidFill>
                  <a:latin typeface="Helvetica" pitchFamily="34" charset="0"/>
                </a:rPr>
                <a:t>m</a:t>
              </a:r>
              <a:r>
                <a:rPr lang="en-US" altLang="zh-CN" sz="1800" b="0">
                  <a:latin typeface="Helvetica" pitchFamily="34" charset="0"/>
                </a:rPr>
                <a:t>–1</a:t>
              </a:r>
            </a:p>
          </p:txBody>
        </p:sp>
        <p:sp>
          <p:nvSpPr>
            <p:cNvPr id="105488" name="Rectangle 17"/>
            <p:cNvSpPr>
              <a:spLocks noChangeArrowheads="1"/>
            </p:cNvSpPr>
            <p:nvPr/>
          </p:nvSpPr>
          <p:spPr bwMode="auto">
            <a:xfrm>
              <a:off x="423" y="1115"/>
              <a:ext cx="35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solidFill>
                    <a:srgbClr val="FF0000"/>
                  </a:solidFill>
                  <a:latin typeface="Helvetica" pitchFamily="34" charset="0"/>
                </a:rPr>
                <a:t>n</a:t>
              </a:r>
              <a:r>
                <a:rPr lang="en-US" altLang="zh-CN" sz="1800" b="0">
                  <a:latin typeface="Helvetica" pitchFamily="34" charset="0"/>
                </a:rPr>
                <a:t>–1</a:t>
              </a:r>
            </a:p>
          </p:txBody>
        </p:sp>
        <p:sp>
          <p:nvSpPr>
            <p:cNvPr id="105489" name="Rectangle 18"/>
            <p:cNvSpPr>
              <a:spLocks noChangeArrowheads="1"/>
            </p:cNvSpPr>
            <p:nvPr/>
          </p:nvSpPr>
          <p:spPr bwMode="auto">
            <a:xfrm>
              <a:off x="3645" y="1115"/>
              <a:ext cx="19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0</a:t>
              </a:r>
            </a:p>
          </p:txBody>
        </p:sp>
        <p:sp>
          <p:nvSpPr>
            <p:cNvPr id="105490" name="Rectangle 19"/>
            <p:cNvSpPr>
              <a:spLocks noChangeArrowheads="1"/>
            </p:cNvSpPr>
            <p:nvPr/>
          </p:nvSpPr>
          <p:spPr bwMode="auto">
            <a:xfrm>
              <a:off x="2397" y="1115"/>
              <a:ext cx="35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solidFill>
                    <a:srgbClr val="00B0F0"/>
                  </a:solidFill>
                  <a:latin typeface="Helvetica" pitchFamily="34" charset="0"/>
                </a:rPr>
                <a:t>p</a:t>
              </a:r>
              <a:r>
                <a:rPr lang="en-US" altLang="zh-CN" sz="1800" b="0">
                  <a:latin typeface="Helvetica" pitchFamily="34" charset="0"/>
                </a:rPr>
                <a:t>–1</a:t>
              </a:r>
            </a:p>
          </p:txBody>
        </p:sp>
        <p:sp>
          <p:nvSpPr>
            <p:cNvPr id="105491" name="Rectangle 20"/>
            <p:cNvSpPr>
              <a:spLocks noChangeArrowheads="1"/>
            </p:cNvSpPr>
            <p:nvPr/>
          </p:nvSpPr>
          <p:spPr bwMode="auto">
            <a:xfrm>
              <a:off x="2199" y="1115"/>
              <a:ext cx="19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solidFill>
                    <a:srgbClr val="00B0F0"/>
                  </a:solidFill>
                  <a:latin typeface="Helvetica" pitchFamily="34" charset="0"/>
                </a:rPr>
                <a:t>p</a:t>
              </a:r>
            </a:p>
          </p:txBody>
        </p:sp>
        <p:sp>
          <p:nvSpPr>
            <p:cNvPr id="105492" name="Line 21"/>
            <p:cNvSpPr>
              <a:spLocks noChangeShapeType="1"/>
            </p:cNvSpPr>
            <p:nvPr/>
          </p:nvSpPr>
          <p:spPr bwMode="auto">
            <a:xfrm>
              <a:off x="1584" y="1565"/>
              <a:ext cx="0" cy="42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3" name="Line 22"/>
            <p:cNvSpPr>
              <a:spLocks noChangeShapeType="1"/>
            </p:cNvSpPr>
            <p:nvPr/>
          </p:nvSpPr>
          <p:spPr bwMode="auto">
            <a:xfrm>
              <a:off x="1584" y="2277"/>
              <a:ext cx="0" cy="42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4" name="Rectangle 23"/>
            <p:cNvSpPr>
              <a:spLocks noChangeArrowheads="1"/>
            </p:cNvSpPr>
            <p:nvPr/>
          </p:nvSpPr>
          <p:spPr bwMode="auto">
            <a:xfrm>
              <a:off x="279" y="3179"/>
              <a:ext cx="52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Notice that the page offset bits don't change as a result of translation</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90448078-B1DB-9341-81B9-B46AFE67B30C}" type="slidenum">
              <a:rPr lang="zh-CN" altLang="en-US" sz="1400" b="0">
                <a:latin typeface="Times New Roman" panose="02020603050405020304" charset="0"/>
              </a:rPr>
              <a:t>47</a:t>
            </a:fld>
            <a:endParaRPr lang="en-US" altLang="zh-CN" sz="1400" b="0">
              <a:latin typeface="Times New Roman" panose="02020603050405020304" charset="0"/>
            </a:endParaRPr>
          </a:p>
        </p:txBody>
      </p:sp>
      <p:sp>
        <p:nvSpPr>
          <p:cNvPr id="107522" name="Rectangle 2"/>
          <p:cNvSpPr>
            <a:spLocks noGrp="1" noChangeArrowheads="1"/>
          </p:cNvSpPr>
          <p:nvPr>
            <p:ph type="title"/>
          </p:nvPr>
        </p:nvSpPr>
        <p:spPr/>
        <p:txBody>
          <a:bodyPr/>
          <a:lstStyle/>
          <a:p>
            <a:r>
              <a:rPr lang="en-US" altLang="zh-CN">
                <a:ea typeface="宋体" charset="-122"/>
              </a:rPr>
              <a:t>Address Translation</a:t>
            </a:r>
          </a:p>
        </p:txBody>
      </p:sp>
      <p:sp>
        <p:nvSpPr>
          <p:cNvPr id="107523" name="Rectangle 3"/>
          <p:cNvSpPr>
            <a:spLocks noGrp="1" noChangeArrowheads="1"/>
          </p:cNvSpPr>
          <p:nvPr>
            <p:ph type="body" idx="1"/>
          </p:nvPr>
        </p:nvSpPr>
        <p:spPr/>
        <p:txBody>
          <a:bodyPr/>
          <a:lstStyle/>
          <a:p>
            <a:r>
              <a:rPr kumimoji="0" lang="en-US" altLang="zh-CN">
                <a:ea typeface="宋体" charset="-122"/>
              </a:rPr>
              <a:t>Basic Parameters</a:t>
            </a:r>
          </a:p>
          <a:p>
            <a:pPr lvl="1"/>
            <a:r>
              <a:rPr kumimoji="0" lang="en-US" altLang="zh-CN" b="1">
                <a:solidFill>
                  <a:srgbClr val="FF0000"/>
                </a:solidFill>
                <a:ea typeface="宋体" charset="-122"/>
              </a:rPr>
              <a:t>N</a:t>
            </a:r>
            <a:r>
              <a:rPr kumimoji="0" lang="en-US" altLang="zh-CN">
                <a:ea typeface="宋体" charset="-122"/>
              </a:rPr>
              <a:t> = 2</a:t>
            </a:r>
            <a:r>
              <a:rPr kumimoji="0" lang="en-US" altLang="zh-CN" baseline="30000">
                <a:solidFill>
                  <a:srgbClr val="FF0000"/>
                </a:solidFill>
                <a:ea typeface="宋体" charset="-122"/>
              </a:rPr>
              <a:t>n</a:t>
            </a:r>
            <a:r>
              <a:rPr kumimoji="0" lang="en-US" altLang="zh-CN">
                <a:solidFill>
                  <a:srgbClr val="FF0000"/>
                </a:solidFill>
                <a:ea typeface="宋体" charset="-122"/>
              </a:rPr>
              <a:t> </a:t>
            </a:r>
            <a:r>
              <a:rPr kumimoji="0" lang="en-US" altLang="zh-CN">
                <a:ea typeface="宋体" charset="-122"/>
              </a:rPr>
              <a:t>= Virtual address limit</a:t>
            </a:r>
          </a:p>
          <a:p>
            <a:pPr lvl="1"/>
            <a:r>
              <a:rPr kumimoji="0" lang="en-US" altLang="zh-CN" b="1">
                <a:solidFill>
                  <a:srgbClr val="9900CC"/>
                </a:solidFill>
                <a:ea typeface="宋体" charset="-122"/>
              </a:rPr>
              <a:t>M</a:t>
            </a:r>
            <a:r>
              <a:rPr kumimoji="0" lang="en-US" altLang="zh-CN">
                <a:ea typeface="宋体" charset="-122"/>
              </a:rPr>
              <a:t> = 2</a:t>
            </a:r>
            <a:r>
              <a:rPr kumimoji="0" lang="en-US" altLang="zh-CN" baseline="30000">
                <a:solidFill>
                  <a:srgbClr val="9900CC"/>
                </a:solidFill>
                <a:ea typeface="宋体" charset="-122"/>
              </a:rPr>
              <a:t>m</a:t>
            </a:r>
            <a:r>
              <a:rPr kumimoji="0" lang="en-US" altLang="zh-CN">
                <a:ea typeface="宋体" charset="-122"/>
              </a:rPr>
              <a:t> = Physical address limit</a:t>
            </a:r>
          </a:p>
          <a:p>
            <a:pPr lvl="1"/>
            <a:r>
              <a:rPr kumimoji="0" lang="en-US" altLang="zh-CN" b="1">
                <a:solidFill>
                  <a:srgbClr val="00B0F0"/>
                </a:solidFill>
                <a:ea typeface="宋体" charset="-122"/>
              </a:rPr>
              <a:t>P</a:t>
            </a:r>
            <a:r>
              <a:rPr kumimoji="0" lang="en-US" altLang="zh-CN">
                <a:solidFill>
                  <a:srgbClr val="000000"/>
                </a:solidFill>
                <a:ea typeface="宋体" charset="-122"/>
              </a:rPr>
              <a:t> = 2</a:t>
            </a:r>
            <a:r>
              <a:rPr kumimoji="0" lang="en-US" altLang="zh-CN" baseline="30000">
                <a:solidFill>
                  <a:srgbClr val="00B0F0"/>
                </a:solidFill>
                <a:ea typeface="宋体" charset="-122"/>
              </a:rPr>
              <a:t>p</a:t>
            </a:r>
            <a:r>
              <a:rPr kumimoji="0" lang="en-US" altLang="zh-CN">
                <a:solidFill>
                  <a:srgbClr val="000000"/>
                </a:solidFill>
                <a:ea typeface="宋体" charset="-122"/>
              </a:rPr>
              <a:t> = page size (bytes).  </a:t>
            </a:r>
          </a:p>
          <a:p>
            <a:r>
              <a:rPr kumimoji="0" lang="en-US" altLang="zh-CN">
                <a:ea typeface="宋体" charset="-122"/>
              </a:rPr>
              <a:t>Components of the virtual address (VA)</a:t>
            </a:r>
          </a:p>
          <a:p>
            <a:pPr lvl="1"/>
            <a:r>
              <a:rPr kumimoji="0" lang="en-US" altLang="zh-CN" b="1">
                <a:solidFill>
                  <a:srgbClr val="00B0F0"/>
                </a:solidFill>
                <a:ea typeface="宋体" charset="-122"/>
              </a:rPr>
              <a:t>VPO</a:t>
            </a:r>
            <a:r>
              <a:rPr kumimoji="0" lang="en-US" altLang="zh-CN">
                <a:ea typeface="宋体" charset="-122"/>
              </a:rPr>
              <a:t>: Virtual page offset </a:t>
            </a:r>
          </a:p>
          <a:p>
            <a:pPr lvl="1"/>
            <a:r>
              <a:rPr kumimoji="0" lang="en-US" altLang="zh-CN" b="1">
                <a:solidFill>
                  <a:srgbClr val="FF0000"/>
                </a:solidFill>
                <a:ea typeface="宋体" charset="-122"/>
              </a:rPr>
              <a:t>VPN</a:t>
            </a:r>
            <a:r>
              <a:rPr kumimoji="0" lang="en-US" altLang="zh-CN">
                <a:ea typeface="宋体" charset="-122"/>
              </a:rPr>
              <a:t>: Virtual page number </a:t>
            </a:r>
          </a:p>
          <a:p>
            <a:r>
              <a:rPr kumimoji="0" lang="en-US" altLang="zh-CN">
                <a:ea typeface="宋体" charset="-122"/>
              </a:rPr>
              <a:t>Components of the physical address (PA)</a:t>
            </a:r>
          </a:p>
          <a:p>
            <a:pPr lvl="1"/>
            <a:r>
              <a:rPr kumimoji="0" lang="en-US" altLang="zh-CN" b="1">
                <a:solidFill>
                  <a:srgbClr val="00B0F0"/>
                </a:solidFill>
                <a:ea typeface="宋体" charset="-122"/>
              </a:rPr>
              <a:t>PPO</a:t>
            </a:r>
            <a:r>
              <a:rPr kumimoji="0" lang="en-US" altLang="zh-CN">
                <a:ea typeface="宋体" charset="-122"/>
              </a:rPr>
              <a:t>: Physical page offset (same as VPO)</a:t>
            </a:r>
          </a:p>
          <a:p>
            <a:pPr lvl="1"/>
            <a:r>
              <a:rPr kumimoji="0" lang="en-US" altLang="zh-CN" b="1">
                <a:solidFill>
                  <a:srgbClr val="9900CC"/>
                </a:solidFill>
                <a:ea typeface="宋体" charset="-122"/>
              </a:rPr>
              <a:t>PPN</a:t>
            </a:r>
            <a:r>
              <a:rPr kumimoji="0" lang="en-US" altLang="zh-CN" b="1">
                <a:ea typeface="宋体" charset="-122"/>
              </a:rPr>
              <a:t>:</a:t>
            </a:r>
            <a:r>
              <a:rPr kumimoji="0" lang="en-US" altLang="zh-CN">
                <a:ea typeface="宋体" charset="-122"/>
              </a:rPr>
              <a:t> Physical page number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B2325D63-EBA1-084E-A8A0-DCBCE27EAEB7}" type="slidenum">
              <a:rPr lang="zh-CN" altLang="en-US" sz="1400" b="0">
                <a:latin typeface="Times New Roman" panose="02020603050405020304" charset="0"/>
              </a:rPr>
              <a:t>48</a:t>
            </a:fld>
            <a:endParaRPr lang="en-US" altLang="zh-CN" sz="1400" b="0">
              <a:latin typeface="Times New Roman" panose="02020603050405020304" charset="0"/>
            </a:endParaRPr>
          </a:p>
        </p:txBody>
      </p:sp>
      <p:sp>
        <p:nvSpPr>
          <p:cNvPr id="109570" name="Rectangle 2"/>
          <p:cNvSpPr>
            <a:spLocks noGrp="1" noChangeArrowheads="1"/>
          </p:cNvSpPr>
          <p:nvPr>
            <p:ph type="title"/>
          </p:nvPr>
        </p:nvSpPr>
        <p:spPr/>
        <p:txBody>
          <a:bodyPr/>
          <a:lstStyle/>
          <a:p>
            <a:r>
              <a:rPr lang="en-US" altLang="zh-CN">
                <a:ea typeface="宋体" charset="-122"/>
              </a:rPr>
              <a:t>Address Translation via Page Table</a:t>
            </a:r>
          </a:p>
        </p:txBody>
      </p:sp>
      <p:grpSp>
        <p:nvGrpSpPr>
          <p:cNvPr id="109571" name="Group 66"/>
          <p:cNvGrpSpPr/>
          <p:nvPr/>
        </p:nvGrpSpPr>
        <p:grpSpPr bwMode="auto">
          <a:xfrm>
            <a:off x="228600" y="1524000"/>
            <a:ext cx="8447088" cy="4843463"/>
            <a:chOff x="144" y="667"/>
            <a:chExt cx="5321" cy="3468"/>
          </a:xfrm>
        </p:grpSpPr>
        <p:sp>
          <p:nvSpPr>
            <p:cNvPr id="109572" name="Rectangle 23"/>
            <p:cNvSpPr>
              <a:spLocks noChangeArrowheads="1"/>
            </p:cNvSpPr>
            <p:nvPr/>
          </p:nvSpPr>
          <p:spPr bwMode="auto">
            <a:xfrm>
              <a:off x="2020" y="1252"/>
              <a:ext cx="2008" cy="232"/>
            </a:xfrm>
            <a:prstGeom prst="rect">
              <a:avLst/>
            </a:prstGeom>
            <a:solidFill>
              <a:srgbClr val="FF99CC"/>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virtual page number (VPN)</a:t>
              </a:r>
            </a:p>
          </p:txBody>
        </p:sp>
        <p:sp>
          <p:nvSpPr>
            <p:cNvPr id="109573" name="Rectangle 24"/>
            <p:cNvSpPr>
              <a:spLocks noChangeArrowheads="1"/>
            </p:cNvSpPr>
            <p:nvPr/>
          </p:nvSpPr>
          <p:spPr bwMode="auto">
            <a:xfrm>
              <a:off x="4036" y="1252"/>
              <a:ext cx="1384" cy="232"/>
            </a:xfrm>
            <a:prstGeom prst="rect">
              <a:avLst/>
            </a:prstGeom>
            <a:solidFill>
              <a:srgbClr val="66FF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page offset</a:t>
              </a:r>
            </a:p>
          </p:txBody>
        </p:sp>
        <p:sp>
          <p:nvSpPr>
            <p:cNvPr id="109574" name="Rectangle 25"/>
            <p:cNvSpPr>
              <a:spLocks noChangeArrowheads="1"/>
            </p:cNvSpPr>
            <p:nvPr/>
          </p:nvSpPr>
          <p:spPr bwMode="auto">
            <a:xfrm>
              <a:off x="2983" y="802"/>
              <a:ext cx="113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virtual address</a:t>
              </a:r>
            </a:p>
          </p:txBody>
        </p:sp>
        <p:sp>
          <p:nvSpPr>
            <p:cNvPr id="109575" name="Rectangle 26"/>
            <p:cNvSpPr>
              <a:spLocks noChangeArrowheads="1"/>
            </p:cNvSpPr>
            <p:nvPr/>
          </p:nvSpPr>
          <p:spPr bwMode="auto">
            <a:xfrm>
              <a:off x="2020" y="3460"/>
              <a:ext cx="1960" cy="232"/>
            </a:xfrm>
            <a:prstGeom prst="rect">
              <a:avLst/>
            </a:prstGeom>
            <a:solidFill>
              <a:srgbClr val="CC99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physical page number (PPN)</a:t>
              </a:r>
            </a:p>
          </p:txBody>
        </p:sp>
        <p:sp>
          <p:nvSpPr>
            <p:cNvPr id="109576" name="Rectangle 27"/>
            <p:cNvSpPr>
              <a:spLocks noChangeArrowheads="1"/>
            </p:cNvSpPr>
            <p:nvPr/>
          </p:nvSpPr>
          <p:spPr bwMode="auto">
            <a:xfrm>
              <a:off x="3988" y="3460"/>
              <a:ext cx="1384" cy="232"/>
            </a:xfrm>
            <a:prstGeom prst="rect">
              <a:avLst/>
            </a:prstGeom>
            <a:solidFill>
              <a:srgbClr val="66FF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page offset</a:t>
              </a:r>
            </a:p>
          </p:txBody>
        </p:sp>
        <p:sp>
          <p:nvSpPr>
            <p:cNvPr id="109577" name="Rectangle 28"/>
            <p:cNvSpPr>
              <a:spLocks noChangeArrowheads="1"/>
            </p:cNvSpPr>
            <p:nvPr/>
          </p:nvSpPr>
          <p:spPr bwMode="auto">
            <a:xfrm>
              <a:off x="2887" y="3875"/>
              <a:ext cx="128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physical address</a:t>
              </a:r>
            </a:p>
          </p:txBody>
        </p:sp>
        <p:sp>
          <p:nvSpPr>
            <p:cNvPr id="109578" name="Line 29"/>
            <p:cNvSpPr>
              <a:spLocks noChangeShapeType="1"/>
            </p:cNvSpPr>
            <p:nvPr/>
          </p:nvSpPr>
          <p:spPr bwMode="auto">
            <a:xfrm>
              <a:off x="4800" y="1492"/>
              <a:ext cx="0" cy="1936"/>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79" name="Rectangle 30"/>
            <p:cNvSpPr>
              <a:spLocks noChangeArrowheads="1"/>
            </p:cNvSpPr>
            <p:nvPr/>
          </p:nvSpPr>
          <p:spPr bwMode="auto">
            <a:xfrm>
              <a:off x="5271" y="3251"/>
              <a:ext cx="19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0</a:t>
              </a:r>
            </a:p>
          </p:txBody>
        </p:sp>
        <p:sp>
          <p:nvSpPr>
            <p:cNvPr id="109580" name="Rectangle 31"/>
            <p:cNvSpPr>
              <a:spLocks noChangeArrowheads="1"/>
            </p:cNvSpPr>
            <p:nvPr/>
          </p:nvSpPr>
          <p:spPr bwMode="auto">
            <a:xfrm>
              <a:off x="3975" y="3251"/>
              <a:ext cx="35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p–1</a:t>
              </a:r>
            </a:p>
          </p:txBody>
        </p:sp>
        <p:sp>
          <p:nvSpPr>
            <p:cNvPr id="109581" name="Rectangle 32"/>
            <p:cNvSpPr>
              <a:spLocks noChangeArrowheads="1"/>
            </p:cNvSpPr>
            <p:nvPr/>
          </p:nvSpPr>
          <p:spPr bwMode="auto">
            <a:xfrm>
              <a:off x="3783" y="3251"/>
              <a:ext cx="19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p</a:t>
              </a:r>
            </a:p>
          </p:txBody>
        </p:sp>
        <p:sp>
          <p:nvSpPr>
            <p:cNvPr id="109582" name="Rectangle 33"/>
            <p:cNvSpPr>
              <a:spLocks noChangeArrowheads="1"/>
            </p:cNvSpPr>
            <p:nvPr/>
          </p:nvSpPr>
          <p:spPr bwMode="auto">
            <a:xfrm>
              <a:off x="2151" y="3251"/>
              <a:ext cx="39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m–1</a:t>
              </a:r>
            </a:p>
          </p:txBody>
        </p:sp>
        <p:sp>
          <p:nvSpPr>
            <p:cNvPr id="109583" name="Rectangle 34"/>
            <p:cNvSpPr>
              <a:spLocks noChangeArrowheads="1"/>
            </p:cNvSpPr>
            <p:nvPr/>
          </p:nvSpPr>
          <p:spPr bwMode="auto">
            <a:xfrm>
              <a:off x="2007" y="1042"/>
              <a:ext cx="35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n–1</a:t>
              </a:r>
            </a:p>
          </p:txBody>
        </p:sp>
        <p:sp>
          <p:nvSpPr>
            <p:cNvPr id="109584" name="Rectangle 35"/>
            <p:cNvSpPr>
              <a:spLocks noChangeArrowheads="1"/>
            </p:cNvSpPr>
            <p:nvPr/>
          </p:nvSpPr>
          <p:spPr bwMode="auto">
            <a:xfrm>
              <a:off x="5229" y="1042"/>
              <a:ext cx="19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0</a:t>
              </a:r>
            </a:p>
          </p:txBody>
        </p:sp>
        <p:sp>
          <p:nvSpPr>
            <p:cNvPr id="109585" name="Rectangle 36"/>
            <p:cNvSpPr>
              <a:spLocks noChangeArrowheads="1"/>
            </p:cNvSpPr>
            <p:nvPr/>
          </p:nvSpPr>
          <p:spPr bwMode="auto">
            <a:xfrm>
              <a:off x="3981" y="1042"/>
              <a:ext cx="35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p–1</a:t>
              </a:r>
            </a:p>
          </p:txBody>
        </p:sp>
        <p:sp>
          <p:nvSpPr>
            <p:cNvPr id="109586" name="Rectangle 37"/>
            <p:cNvSpPr>
              <a:spLocks noChangeArrowheads="1"/>
            </p:cNvSpPr>
            <p:nvPr/>
          </p:nvSpPr>
          <p:spPr bwMode="auto">
            <a:xfrm>
              <a:off x="3783" y="1042"/>
              <a:ext cx="19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p</a:t>
              </a:r>
            </a:p>
          </p:txBody>
        </p:sp>
        <p:sp>
          <p:nvSpPr>
            <p:cNvPr id="9236" name="Rectangle 38"/>
            <p:cNvSpPr>
              <a:spLocks noChangeArrowheads="1"/>
            </p:cNvSpPr>
            <p:nvPr/>
          </p:nvSpPr>
          <p:spPr bwMode="auto">
            <a:xfrm>
              <a:off x="144" y="667"/>
              <a:ext cx="1666" cy="466"/>
            </a:xfrm>
            <a:prstGeom prst="rect">
              <a:avLst/>
            </a:prstGeom>
            <a:solidFill>
              <a:srgbClr val="FFFFCC"/>
            </a:solidFill>
            <a:ln w="12700">
              <a:solidFill>
                <a:schemeClr val="tx1"/>
              </a:solidFill>
              <a:miter lim="800000"/>
            </a:ln>
          </p:spPr>
          <p:txBody>
            <a:bodyPr lIns="90487" tIns="44450" rIns="90487" bIns="44450" anchor="ctr">
              <a:spAutoFit/>
            </a:bodyPr>
            <a:lstStyle/>
            <a:p>
              <a:pPr algn="ctr">
                <a:defRPr/>
              </a:pPr>
              <a:r>
                <a:rPr lang="en-US" altLang="zh-CN" sz="1800" b="0" dirty="0">
                  <a:latin typeface="Helvetica" pitchFamily="34" charset="0"/>
                  <a:ea typeface="宋体" charset="-122"/>
                </a:rPr>
                <a:t>page table base register</a:t>
              </a:r>
            </a:p>
            <a:p>
              <a:pPr algn="ctr">
                <a:defRPr/>
              </a:pPr>
              <a:r>
                <a:rPr lang="en-US" altLang="zh-CN" sz="1800" b="0" dirty="0">
                  <a:latin typeface="Helvetica" pitchFamily="34" charset="0"/>
                  <a:ea typeface="宋体" charset="-122"/>
                </a:rPr>
                <a:t>(</a:t>
              </a:r>
              <a:r>
                <a:rPr lang="en-US" altLang="zh-CN" sz="1800" b="0" dirty="0">
                  <a:effectLst>
                    <a:outerShdw blurRad="38100" dist="38100" dir="2700000" algn="tl">
                      <a:srgbClr val="000000">
                        <a:alpha val="43137"/>
                      </a:srgbClr>
                    </a:outerShdw>
                  </a:effectLst>
                  <a:latin typeface="Helvetica" pitchFamily="34" charset="0"/>
                  <a:ea typeface="宋体" charset="-122"/>
                </a:rPr>
                <a:t>PTBR</a:t>
              </a:r>
              <a:r>
                <a:rPr lang="en-US" altLang="zh-CN" sz="1800" b="0" dirty="0">
                  <a:latin typeface="Helvetica" pitchFamily="34" charset="0"/>
                  <a:ea typeface="宋体" charset="-122"/>
                </a:rPr>
                <a:t>)</a:t>
              </a:r>
            </a:p>
          </p:txBody>
        </p:sp>
        <p:sp>
          <p:nvSpPr>
            <p:cNvPr id="109588" name="Rectangle 39"/>
            <p:cNvSpPr>
              <a:spLocks noChangeArrowheads="1"/>
            </p:cNvSpPr>
            <p:nvPr/>
          </p:nvSpPr>
          <p:spPr bwMode="auto">
            <a:xfrm>
              <a:off x="2788" y="1924"/>
              <a:ext cx="1768" cy="136"/>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589" name="Rectangle 40"/>
            <p:cNvSpPr>
              <a:spLocks noChangeArrowheads="1"/>
            </p:cNvSpPr>
            <p:nvPr/>
          </p:nvSpPr>
          <p:spPr bwMode="auto">
            <a:xfrm>
              <a:off x="2788" y="2068"/>
              <a:ext cx="1768" cy="136"/>
            </a:xfrm>
            <a:prstGeom prst="rect">
              <a:avLst/>
            </a:prstGeom>
            <a:solidFill>
              <a:srgbClr val="FFFF00">
                <a:alpha val="50195"/>
              </a:srgbClr>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590" name="Rectangle 41"/>
            <p:cNvSpPr>
              <a:spLocks noChangeArrowheads="1"/>
            </p:cNvSpPr>
            <p:nvPr/>
          </p:nvSpPr>
          <p:spPr bwMode="auto">
            <a:xfrm>
              <a:off x="2788" y="2212"/>
              <a:ext cx="1768" cy="136"/>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591" name="Rectangle 42"/>
            <p:cNvSpPr>
              <a:spLocks noChangeArrowheads="1"/>
            </p:cNvSpPr>
            <p:nvPr/>
          </p:nvSpPr>
          <p:spPr bwMode="auto">
            <a:xfrm>
              <a:off x="2788" y="2356"/>
              <a:ext cx="1768" cy="136"/>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592" name="Oval 43"/>
            <p:cNvSpPr>
              <a:spLocks noChangeArrowheads="1"/>
            </p:cNvSpPr>
            <p:nvPr/>
          </p:nvSpPr>
          <p:spPr bwMode="auto">
            <a:xfrm>
              <a:off x="3220" y="2116"/>
              <a:ext cx="40" cy="40"/>
            </a:xfrm>
            <a:prstGeom prst="ellipse">
              <a:avLst/>
            </a:prstGeom>
            <a:solidFill>
              <a:schemeClr val="hlink"/>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593" name="Line 44"/>
            <p:cNvSpPr>
              <a:spLocks noChangeShapeType="1"/>
            </p:cNvSpPr>
            <p:nvPr/>
          </p:nvSpPr>
          <p:spPr bwMode="auto">
            <a:xfrm>
              <a:off x="3240" y="2156"/>
              <a:ext cx="0" cy="1296"/>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4" name="Line 45"/>
            <p:cNvSpPr>
              <a:spLocks noChangeShapeType="1"/>
            </p:cNvSpPr>
            <p:nvPr/>
          </p:nvSpPr>
          <p:spPr bwMode="auto">
            <a:xfrm flipH="1">
              <a:off x="1728" y="3072"/>
              <a:ext cx="43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4" name="Rectangle 46"/>
            <p:cNvSpPr>
              <a:spLocks noChangeArrowheads="1"/>
            </p:cNvSpPr>
            <p:nvPr/>
          </p:nvSpPr>
          <p:spPr bwMode="auto">
            <a:xfrm>
              <a:off x="816" y="2880"/>
              <a:ext cx="1036" cy="659"/>
            </a:xfrm>
            <a:prstGeom prst="rect">
              <a:avLst/>
            </a:prstGeom>
            <a:noFill/>
            <a:ln>
              <a:noFill/>
            </a:ln>
          </p:spPr>
          <p:txBody>
            <a:bodyPr wrap="none" lIns="90487" tIns="44450" rIns="90487" bIns="44450">
              <a:spAutoFit/>
            </a:bodyPr>
            <a:lstStyle/>
            <a:p>
              <a:pPr>
                <a:defRPr/>
              </a:pPr>
              <a:r>
                <a:rPr lang="en-US" altLang="zh-CN" sz="1800" b="0" dirty="0">
                  <a:latin typeface="Helvetica" pitchFamily="34" charset="0"/>
                  <a:ea typeface="宋体" charset="-122"/>
                </a:rPr>
                <a:t>if </a:t>
              </a:r>
              <a:r>
                <a:rPr lang="en-US" altLang="zh-CN" sz="1800" b="0" dirty="0">
                  <a:effectLst>
                    <a:outerShdw blurRad="38100" dist="38100" dir="2700000" algn="tl">
                      <a:srgbClr val="000000">
                        <a:alpha val="43137"/>
                      </a:srgbClr>
                    </a:outerShdw>
                  </a:effectLst>
                  <a:latin typeface="Helvetica" pitchFamily="34" charset="0"/>
                  <a:ea typeface="宋体" charset="-122"/>
                </a:rPr>
                <a:t>valid</a:t>
              </a:r>
              <a:r>
                <a:rPr lang="en-US" altLang="zh-CN" sz="1800" b="0" dirty="0">
                  <a:latin typeface="Helvetica" pitchFamily="34" charset="0"/>
                  <a:ea typeface="宋体" charset="-122"/>
                </a:rPr>
                <a:t>=0</a:t>
              </a:r>
            </a:p>
            <a:p>
              <a:pPr>
                <a:defRPr/>
              </a:pPr>
              <a:r>
                <a:rPr lang="en-US" altLang="zh-CN" sz="1800" b="0" dirty="0">
                  <a:latin typeface="Helvetica" pitchFamily="34" charset="0"/>
                  <a:ea typeface="宋体" charset="-122"/>
                </a:rPr>
                <a:t>then page</a:t>
              </a:r>
            </a:p>
            <a:p>
              <a:pPr>
                <a:defRPr/>
              </a:pPr>
              <a:r>
                <a:rPr lang="en-US" altLang="zh-CN" sz="1800" b="0" dirty="0">
                  <a:latin typeface="Helvetica" pitchFamily="34" charset="0"/>
                  <a:ea typeface="宋体" charset="-122"/>
                </a:rPr>
                <a:t>not in memory</a:t>
              </a:r>
            </a:p>
          </p:txBody>
        </p:sp>
        <p:sp>
          <p:nvSpPr>
            <p:cNvPr id="9245" name="Rectangle 47"/>
            <p:cNvSpPr>
              <a:spLocks noChangeArrowheads="1"/>
            </p:cNvSpPr>
            <p:nvPr/>
          </p:nvSpPr>
          <p:spPr bwMode="auto">
            <a:xfrm>
              <a:off x="1917" y="1693"/>
              <a:ext cx="414" cy="263"/>
            </a:xfrm>
            <a:prstGeom prst="rect">
              <a:avLst/>
            </a:prstGeom>
            <a:noFill/>
            <a:ln>
              <a:noFill/>
            </a:ln>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effectLst>
                    <a:outerShdw blurRad="38100" dist="38100" dir="2700000" algn="tl">
                      <a:srgbClr val="C0C0C0"/>
                    </a:outerShdw>
                  </a:effectLst>
                  <a:latin typeface="Helvetica" pitchFamily="34" charset="0"/>
                </a:rPr>
                <a:t>valid</a:t>
              </a:r>
            </a:p>
          </p:txBody>
        </p:sp>
        <p:sp>
          <p:nvSpPr>
            <p:cNvPr id="109597" name="Rectangle 48"/>
            <p:cNvSpPr>
              <a:spLocks noChangeArrowheads="1"/>
            </p:cNvSpPr>
            <p:nvPr/>
          </p:nvSpPr>
          <p:spPr bwMode="auto">
            <a:xfrm>
              <a:off x="2832" y="1680"/>
              <a:ext cx="1973"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physical page number (</a:t>
              </a:r>
              <a:r>
                <a:rPr lang="en-US" altLang="zh-CN" sz="1800" b="0">
                  <a:solidFill>
                    <a:srgbClr val="7030A0"/>
                  </a:solidFill>
                  <a:latin typeface="Helvetica" pitchFamily="34" charset="0"/>
                </a:rPr>
                <a:t>PPN</a:t>
              </a:r>
              <a:r>
                <a:rPr lang="en-US" altLang="zh-CN" sz="1800" b="0">
                  <a:latin typeface="Helvetica" pitchFamily="34" charset="0"/>
                </a:rPr>
                <a:t>)</a:t>
              </a:r>
            </a:p>
          </p:txBody>
        </p:sp>
        <p:sp>
          <p:nvSpPr>
            <p:cNvPr id="109598" name="Line 49"/>
            <p:cNvSpPr>
              <a:spLocks noChangeShapeType="1"/>
            </p:cNvSpPr>
            <p:nvPr/>
          </p:nvSpPr>
          <p:spPr bwMode="auto">
            <a:xfrm>
              <a:off x="960" y="1104"/>
              <a:ext cx="0" cy="13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9" name="Line 50"/>
            <p:cNvSpPr>
              <a:spLocks noChangeShapeType="1"/>
            </p:cNvSpPr>
            <p:nvPr/>
          </p:nvSpPr>
          <p:spPr bwMode="auto">
            <a:xfrm>
              <a:off x="960" y="2496"/>
              <a:ext cx="904"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0" name="Rectangle 51"/>
            <p:cNvSpPr>
              <a:spLocks noChangeArrowheads="1"/>
            </p:cNvSpPr>
            <p:nvPr/>
          </p:nvSpPr>
          <p:spPr bwMode="auto">
            <a:xfrm>
              <a:off x="1924" y="1924"/>
              <a:ext cx="424" cy="136"/>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601" name="Rectangle 52"/>
            <p:cNvSpPr>
              <a:spLocks noChangeArrowheads="1"/>
            </p:cNvSpPr>
            <p:nvPr/>
          </p:nvSpPr>
          <p:spPr bwMode="auto">
            <a:xfrm>
              <a:off x="1924" y="2068"/>
              <a:ext cx="424" cy="136"/>
            </a:xfrm>
            <a:prstGeom prst="rect">
              <a:avLst/>
            </a:prstGeom>
            <a:solidFill>
              <a:srgbClr val="FFFF00">
                <a:alpha val="50195"/>
              </a:srgbClr>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602" name="Rectangle 53"/>
            <p:cNvSpPr>
              <a:spLocks noChangeArrowheads="1"/>
            </p:cNvSpPr>
            <p:nvPr/>
          </p:nvSpPr>
          <p:spPr bwMode="auto">
            <a:xfrm>
              <a:off x="1924" y="2212"/>
              <a:ext cx="424" cy="136"/>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603" name="Rectangle 54"/>
            <p:cNvSpPr>
              <a:spLocks noChangeArrowheads="1"/>
            </p:cNvSpPr>
            <p:nvPr/>
          </p:nvSpPr>
          <p:spPr bwMode="auto">
            <a:xfrm>
              <a:off x="1924" y="2356"/>
              <a:ext cx="424" cy="136"/>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604" name="Rectangle 55"/>
            <p:cNvSpPr>
              <a:spLocks noChangeArrowheads="1"/>
            </p:cNvSpPr>
            <p:nvPr/>
          </p:nvSpPr>
          <p:spPr bwMode="auto">
            <a:xfrm>
              <a:off x="2356" y="1924"/>
              <a:ext cx="424" cy="136"/>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605" name="Rectangle 56"/>
            <p:cNvSpPr>
              <a:spLocks noChangeArrowheads="1"/>
            </p:cNvSpPr>
            <p:nvPr/>
          </p:nvSpPr>
          <p:spPr bwMode="auto">
            <a:xfrm>
              <a:off x="2356" y="2068"/>
              <a:ext cx="424" cy="136"/>
            </a:xfrm>
            <a:prstGeom prst="rect">
              <a:avLst/>
            </a:prstGeom>
            <a:solidFill>
              <a:srgbClr val="FFFF00">
                <a:alpha val="50195"/>
              </a:srgbClr>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606" name="Rectangle 57"/>
            <p:cNvSpPr>
              <a:spLocks noChangeArrowheads="1"/>
            </p:cNvSpPr>
            <p:nvPr/>
          </p:nvSpPr>
          <p:spPr bwMode="auto">
            <a:xfrm>
              <a:off x="2356" y="2212"/>
              <a:ext cx="424" cy="136"/>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607" name="Rectangle 58"/>
            <p:cNvSpPr>
              <a:spLocks noChangeArrowheads="1"/>
            </p:cNvSpPr>
            <p:nvPr/>
          </p:nvSpPr>
          <p:spPr bwMode="auto">
            <a:xfrm>
              <a:off x="2356" y="2356"/>
              <a:ext cx="424" cy="136"/>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09608" name="Line 59"/>
            <p:cNvSpPr>
              <a:spLocks noChangeShapeType="1"/>
            </p:cNvSpPr>
            <p:nvPr/>
          </p:nvSpPr>
          <p:spPr bwMode="auto">
            <a:xfrm>
              <a:off x="2160" y="2174"/>
              <a:ext cx="0" cy="89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09" name="Oval 60"/>
            <p:cNvSpPr>
              <a:spLocks noChangeArrowheads="1"/>
            </p:cNvSpPr>
            <p:nvPr/>
          </p:nvSpPr>
          <p:spPr bwMode="auto">
            <a:xfrm>
              <a:off x="2134" y="2116"/>
              <a:ext cx="40" cy="40"/>
            </a:xfrm>
            <a:prstGeom prst="ellipse">
              <a:avLst/>
            </a:prstGeom>
            <a:solidFill>
              <a:schemeClr val="hlink"/>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9259" name="Rectangle 61"/>
            <p:cNvSpPr>
              <a:spLocks noChangeArrowheads="1"/>
            </p:cNvSpPr>
            <p:nvPr/>
          </p:nvSpPr>
          <p:spPr bwMode="auto">
            <a:xfrm>
              <a:off x="2304" y="1682"/>
              <a:ext cx="567" cy="263"/>
            </a:xfrm>
            <a:prstGeom prst="rect">
              <a:avLst/>
            </a:prstGeom>
            <a:noFill/>
            <a:ln>
              <a:noFill/>
            </a:ln>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effectLst>
                    <a:outerShdw blurRad="38100" dist="38100" dir="2700000" algn="tl">
                      <a:srgbClr val="C0C0C0"/>
                    </a:outerShdw>
                  </a:effectLst>
                  <a:latin typeface="Helvetica" pitchFamily="34" charset="0"/>
                </a:rPr>
                <a:t>access</a:t>
              </a:r>
            </a:p>
          </p:txBody>
        </p:sp>
        <p:sp>
          <p:nvSpPr>
            <p:cNvPr id="109611" name="Text Box 62"/>
            <p:cNvSpPr txBox="1">
              <a:spLocks noChangeArrowheads="1"/>
            </p:cNvSpPr>
            <p:nvPr/>
          </p:nvSpPr>
          <p:spPr bwMode="auto">
            <a:xfrm>
              <a:off x="960" y="1248"/>
              <a:ext cx="912"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solidFill>
                    <a:srgbClr val="FF0000"/>
                  </a:solidFill>
                  <a:latin typeface="Helvetica" pitchFamily="34" charset="0"/>
                </a:rPr>
                <a:t>VPN</a:t>
              </a:r>
              <a:r>
                <a:rPr lang="en-US" altLang="zh-CN" sz="1800" b="0">
                  <a:latin typeface="Helvetica" pitchFamily="34" charset="0"/>
                </a:rPr>
                <a:t> acts as</a:t>
              </a:r>
            </a:p>
            <a:p>
              <a:r>
                <a:rPr lang="en-US" altLang="zh-CN" sz="1800" b="0">
                  <a:latin typeface="Helvetica" pitchFamily="34" charset="0"/>
                </a:rPr>
                <a:t>table index</a:t>
              </a:r>
            </a:p>
          </p:txBody>
        </p:sp>
        <p:sp>
          <p:nvSpPr>
            <p:cNvPr id="109612" name="Line 63"/>
            <p:cNvSpPr>
              <a:spLocks noChangeShapeType="1"/>
            </p:cNvSpPr>
            <p:nvPr/>
          </p:nvSpPr>
          <p:spPr bwMode="auto">
            <a:xfrm flipH="1">
              <a:off x="1345" y="1488"/>
              <a:ext cx="1016" cy="43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lIns="90487" tIns="44450" rIns="90487" bIns="44450" anchor="ctr"/>
            <a:lstStyle/>
            <a:p>
              <a:endParaRPr lang="zh-CN" altLang="en-US"/>
            </a:p>
          </p:txBody>
        </p:sp>
        <p:sp>
          <p:nvSpPr>
            <p:cNvPr id="109613" name="Line 64"/>
            <p:cNvSpPr>
              <a:spLocks noChangeShapeType="1"/>
            </p:cNvSpPr>
            <p:nvPr/>
          </p:nvSpPr>
          <p:spPr bwMode="auto">
            <a:xfrm>
              <a:off x="1345" y="1911"/>
              <a:ext cx="0" cy="26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lIns="90487" tIns="44450" rIns="90487" bIns="44450" anchor="ctr"/>
            <a:lstStyle/>
            <a:p>
              <a:endParaRPr lang="zh-CN" altLang="en-US"/>
            </a:p>
          </p:txBody>
        </p:sp>
        <p:sp>
          <p:nvSpPr>
            <p:cNvPr id="109614" name="Line 65"/>
            <p:cNvSpPr>
              <a:spLocks noChangeShapeType="1"/>
            </p:cNvSpPr>
            <p:nvPr/>
          </p:nvSpPr>
          <p:spPr bwMode="auto">
            <a:xfrm flipV="1">
              <a:off x="1345" y="2174"/>
              <a:ext cx="57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lIns="90487" tIns="44450" rIns="90487" bIns="44450" anchor="ctr"/>
            <a:lstStyle/>
            <a:p>
              <a:endParaRPr lang="zh-CN" altLang="en-US"/>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2B6A051C-8BF2-7149-B351-84942997B361}" type="slidenum">
              <a:rPr lang="zh-CN" altLang="en-US" sz="1400" b="0">
                <a:latin typeface="Times New Roman" panose="02020603050405020304" charset="0"/>
              </a:rPr>
              <a:t>49</a:t>
            </a:fld>
            <a:endParaRPr lang="en-US" altLang="zh-CN" sz="1400" b="0">
              <a:latin typeface="Times New Roman" panose="02020603050405020304" charset="0"/>
            </a:endParaRPr>
          </a:p>
        </p:txBody>
      </p:sp>
      <p:sp>
        <p:nvSpPr>
          <p:cNvPr id="111618" name="Rectangle 2"/>
          <p:cNvSpPr>
            <a:spLocks noGrp="1" noChangeArrowheads="1"/>
          </p:cNvSpPr>
          <p:nvPr>
            <p:ph type="title"/>
          </p:nvPr>
        </p:nvSpPr>
        <p:spPr/>
        <p:txBody>
          <a:bodyPr/>
          <a:lstStyle/>
          <a:p>
            <a:r>
              <a:rPr lang="en-US" altLang="zh-CN">
                <a:ea typeface="宋体" charset="-122"/>
              </a:rPr>
              <a:t>Simple Memory System Example</a:t>
            </a:r>
          </a:p>
        </p:txBody>
      </p:sp>
      <p:sp>
        <p:nvSpPr>
          <p:cNvPr id="111619" name="Rectangle 3"/>
          <p:cNvSpPr>
            <a:spLocks noGrp="1" noChangeArrowheads="1"/>
          </p:cNvSpPr>
          <p:nvPr>
            <p:ph type="body" idx="1"/>
          </p:nvPr>
        </p:nvSpPr>
        <p:spPr>
          <a:xfrm>
            <a:off x="457200" y="1600200"/>
            <a:ext cx="8305800" cy="1905000"/>
          </a:xfrm>
        </p:spPr>
        <p:txBody>
          <a:bodyPr/>
          <a:lstStyle/>
          <a:p>
            <a:r>
              <a:rPr kumimoji="0" lang="en-US" altLang="zh-CN">
                <a:ea typeface="宋体" charset="-122"/>
              </a:rPr>
              <a:t>Addressing</a:t>
            </a:r>
          </a:p>
          <a:p>
            <a:pPr lvl="1"/>
            <a:r>
              <a:rPr kumimoji="0" lang="en-US" altLang="zh-CN">
                <a:ea typeface="宋体" charset="-122"/>
              </a:rPr>
              <a:t>14-bit virtual addresses</a:t>
            </a:r>
          </a:p>
          <a:p>
            <a:pPr lvl="1"/>
            <a:r>
              <a:rPr kumimoji="0" lang="en-US" altLang="zh-CN">
                <a:ea typeface="宋体" charset="-122"/>
              </a:rPr>
              <a:t>12-bit physical address</a:t>
            </a:r>
          </a:p>
          <a:p>
            <a:pPr lvl="1"/>
            <a:r>
              <a:rPr kumimoji="0" lang="en-US" altLang="zh-CN">
                <a:ea typeface="宋体" charset="-122"/>
              </a:rPr>
              <a:t>Page size = 64 bits (6-bit)</a:t>
            </a:r>
            <a:endParaRPr kumimoji="0" lang="zh-CN" altLang="en-US">
              <a:ea typeface="宋体" charset="-122"/>
            </a:endParaRPr>
          </a:p>
        </p:txBody>
      </p:sp>
      <p:grpSp>
        <p:nvGrpSpPr>
          <p:cNvPr id="2" name="Group 4"/>
          <p:cNvGrpSpPr/>
          <p:nvPr/>
        </p:nvGrpSpPr>
        <p:grpSpPr bwMode="auto">
          <a:xfrm>
            <a:off x="960438" y="3702050"/>
            <a:ext cx="6840537" cy="2546350"/>
            <a:chOff x="605" y="1776"/>
            <a:chExt cx="4309" cy="2046"/>
          </a:xfrm>
        </p:grpSpPr>
        <p:grpSp>
          <p:nvGrpSpPr>
            <p:cNvPr id="111621" name="Group 5"/>
            <p:cNvGrpSpPr/>
            <p:nvPr/>
          </p:nvGrpSpPr>
          <p:grpSpPr bwMode="auto">
            <a:xfrm>
              <a:off x="605" y="1776"/>
              <a:ext cx="4298" cy="384"/>
              <a:chOff x="605" y="1776"/>
              <a:chExt cx="4298" cy="384"/>
            </a:xfrm>
          </p:grpSpPr>
          <p:grpSp>
            <p:nvGrpSpPr>
              <p:cNvPr id="111675" name="Group 6"/>
              <p:cNvGrpSpPr/>
              <p:nvPr/>
            </p:nvGrpSpPr>
            <p:grpSpPr bwMode="auto">
              <a:xfrm>
                <a:off x="605" y="1776"/>
                <a:ext cx="307" cy="384"/>
                <a:chOff x="605" y="1776"/>
                <a:chExt cx="307" cy="384"/>
              </a:xfrm>
            </p:grpSpPr>
            <p:sp>
              <p:nvSpPr>
                <p:cNvPr id="111715" name="Rectangle 7"/>
                <p:cNvSpPr>
                  <a:spLocks noChangeArrowheads="1"/>
                </p:cNvSpPr>
                <p:nvPr/>
              </p:nvSpPr>
              <p:spPr bwMode="auto">
                <a:xfrm>
                  <a:off x="605" y="1968"/>
                  <a:ext cx="307" cy="192"/>
                </a:xfrm>
                <a:prstGeom prst="rect">
                  <a:avLst/>
                </a:prstGeom>
                <a:solidFill>
                  <a:srgbClr val="FF99CC"/>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716" name="Rectangle 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13</a:t>
                  </a:r>
                </a:p>
              </p:txBody>
            </p:sp>
          </p:grpSp>
          <p:grpSp>
            <p:nvGrpSpPr>
              <p:cNvPr id="111676" name="Group 9"/>
              <p:cNvGrpSpPr/>
              <p:nvPr/>
            </p:nvGrpSpPr>
            <p:grpSpPr bwMode="auto">
              <a:xfrm>
                <a:off x="912" y="1776"/>
                <a:ext cx="307" cy="384"/>
                <a:chOff x="605" y="1776"/>
                <a:chExt cx="307" cy="384"/>
              </a:xfrm>
            </p:grpSpPr>
            <p:sp>
              <p:nvSpPr>
                <p:cNvPr id="111713" name="Rectangle 10"/>
                <p:cNvSpPr>
                  <a:spLocks noChangeArrowheads="1"/>
                </p:cNvSpPr>
                <p:nvPr/>
              </p:nvSpPr>
              <p:spPr bwMode="auto">
                <a:xfrm>
                  <a:off x="605" y="1968"/>
                  <a:ext cx="307" cy="192"/>
                </a:xfrm>
                <a:prstGeom prst="rect">
                  <a:avLst/>
                </a:prstGeom>
                <a:solidFill>
                  <a:srgbClr val="FF99CC"/>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714" name="Rectangle 1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12</a:t>
                  </a:r>
                </a:p>
              </p:txBody>
            </p:sp>
          </p:grpSp>
          <p:grpSp>
            <p:nvGrpSpPr>
              <p:cNvPr id="111677" name="Group 12"/>
              <p:cNvGrpSpPr/>
              <p:nvPr/>
            </p:nvGrpSpPr>
            <p:grpSpPr bwMode="auto">
              <a:xfrm>
                <a:off x="1219" y="1776"/>
                <a:ext cx="307" cy="384"/>
                <a:chOff x="605" y="1776"/>
                <a:chExt cx="307" cy="384"/>
              </a:xfrm>
            </p:grpSpPr>
            <p:sp>
              <p:nvSpPr>
                <p:cNvPr id="111711" name="Rectangle 13"/>
                <p:cNvSpPr>
                  <a:spLocks noChangeArrowheads="1"/>
                </p:cNvSpPr>
                <p:nvPr/>
              </p:nvSpPr>
              <p:spPr bwMode="auto">
                <a:xfrm>
                  <a:off x="605" y="1968"/>
                  <a:ext cx="307" cy="192"/>
                </a:xfrm>
                <a:prstGeom prst="rect">
                  <a:avLst/>
                </a:prstGeom>
                <a:solidFill>
                  <a:srgbClr val="FF99CC"/>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712" name="Rectangle 1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11678" name="Group 15"/>
              <p:cNvGrpSpPr/>
              <p:nvPr/>
            </p:nvGrpSpPr>
            <p:grpSpPr bwMode="auto">
              <a:xfrm>
                <a:off x="1526" y="1776"/>
                <a:ext cx="307" cy="384"/>
                <a:chOff x="605" y="1776"/>
                <a:chExt cx="307" cy="384"/>
              </a:xfrm>
            </p:grpSpPr>
            <p:sp>
              <p:nvSpPr>
                <p:cNvPr id="111709" name="Rectangle 16"/>
                <p:cNvSpPr>
                  <a:spLocks noChangeArrowheads="1"/>
                </p:cNvSpPr>
                <p:nvPr/>
              </p:nvSpPr>
              <p:spPr bwMode="auto">
                <a:xfrm>
                  <a:off x="605" y="1968"/>
                  <a:ext cx="307" cy="192"/>
                </a:xfrm>
                <a:prstGeom prst="rect">
                  <a:avLst/>
                </a:prstGeom>
                <a:solidFill>
                  <a:srgbClr val="FF99CC"/>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710" name="Rectangle 1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11679" name="Group 18"/>
              <p:cNvGrpSpPr/>
              <p:nvPr/>
            </p:nvGrpSpPr>
            <p:grpSpPr bwMode="auto">
              <a:xfrm>
                <a:off x="1833" y="1776"/>
                <a:ext cx="307" cy="384"/>
                <a:chOff x="605" y="1776"/>
                <a:chExt cx="307" cy="384"/>
              </a:xfrm>
            </p:grpSpPr>
            <p:sp>
              <p:nvSpPr>
                <p:cNvPr id="111707" name="Rectangle 19"/>
                <p:cNvSpPr>
                  <a:spLocks noChangeArrowheads="1"/>
                </p:cNvSpPr>
                <p:nvPr/>
              </p:nvSpPr>
              <p:spPr bwMode="auto">
                <a:xfrm>
                  <a:off x="605" y="1968"/>
                  <a:ext cx="307" cy="192"/>
                </a:xfrm>
                <a:prstGeom prst="rect">
                  <a:avLst/>
                </a:prstGeom>
                <a:solidFill>
                  <a:srgbClr val="FF99CC"/>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708" name="Rectangle 2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11680" name="Group 21"/>
              <p:cNvGrpSpPr/>
              <p:nvPr/>
            </p:nvGrpSpPr>
            <p:grpSpPr bwMode="auto">
              <a:xfrm>
                <a:off x="2140" y="1776"/>
                <a:ext cx="307" cy="384"/>
                <a:chOff x="605" y="1776"/>
                <a:chExt cx="307" cy="384"/>
              </a:xfrm>
            </p:grpSpPr>
            <p:sp>
              <p:nvSpPr>
                <p:cNvPr id="111705" name="Rectangle 22"/>
                <p:cNvSpPr>
                  <a:spLocks noChangeArrowheads="1"/>
                </p:cNvSpPr>
                <p:nvPr/>
              </p:nvSpPr>
              <p:spPr bwMode="auto">
                <a:xfrm>
                  <a:off x="605" y="1968"/>
                  <a:ext cx="307" cy="192"/>
                </a:xfrm>
                <a:prstGeom prst="rect">
                  <a:avLst/>
                </a:prstGeom>
                <a:solidFill>
                  <a:srgbClr val="FF99CC"/>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706" name="Rectangle 2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11681" name="Group 24"/>
              <p:cNvGrpSpPr/>
              <p:nvPr/>
            </p:nvGrpSpPr>
            <p:grpSpPr bwMode="auto">
              <a:xfrm>
                <a:off x="2447" y="1776"/>
                <a:ext cx="307" cy="384"/>
                <a:chOff x="605" y="1776"/>
                <a:chExt cx="307" cy="384"/>
              </a:xfrm>
            </p:grpSpPr>
            <p:sp>
              <p:nvSpPr>
                <p:cNvPr id="111703" name="Rectangle 25"/>
                <p:cNvSpPr>
                  <a:spLocks noChangeArrowheads="1"/>
                </p:cNvSpPr>
                <p:nvPr/>
              </p:nvSpPr>
              <p:spPr bwMode="auto">
                <a:xfrm>
                  <a:off x="605" y="1968"/>
                  <a:ext cx="307" cy="192"/>
                </a:xfrm>
                <a:prstGeom prst="rect">
                  <a:avLst/>
                </a:prstGeom>
                <a:solidFill>
                  <a:srgbClr val="FF99CC"/>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704" name="Rectangle 2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11682" name="Group 27"/>
              <p:cNvGrpSpPr/>
              <p:nvPr/>
            </p:nvGrpSpPr>
            <p:grpSpPr bwMode="auto">
              <a:xfrm>
                <a:off x="2754" y="1776"/>
                <a:ext cx="307" cy="384"/>
                <a:chOff x="605" y="1776"/>
                <a:chExt cx="307" cy="384"/>
              </a:xfrm>
            </p:grpSpPr>
            <p:sp>
              <p:nvSpPr>
                <p:cNvPr id="111701" name="Rectangle 28"/>
                <p:cNvSpPr>
                  <a:spLocks noChangeArrowheads="1"/>
                </p:cNvSpPr>
                <p:nvPr/>
              </p:nvSpPr>
              <p:spPr bwMode="auto">
                <a:xfrm>
                  <a:off x="605" y="1968"/>
                  <a:ext cx="307" cy="192"/>
                </a:xfrm>
                <a:prstGeom prst="rect">
                  <a:avLst/>
                </a:prstGeom>
                <a:solidFill>
                  <a:srgbClr val="FF99CC"/>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702" name="Rectangle 2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11683" name="Group 30"/>
              <p:cNvGrpSpPr/>
              <p:nvPr/>
            </p:nvGrpSpPr>
            <p:grpSpPr bwMode="auto">
              <a:xfrm>
                <a:off x="3061" y="1776"/>
                <a:ext cx="307" cy="384"/>
                <a:chOff x="605" y="1776"/>
                <a:chExt cx="307" cy="384"/>
              </a:xfrm>
            </p:grpSpPr>
            <p:sp>
              <p:nvSpPr>
                <p:cNvPr id="111699" name="Rectangle 31"/>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700" name="Rectangle 3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11684" name="Group 33"/>
              <p:cNvGrpSpPr/>
              <p:nvPr/>
            </p:nvGrpSpPr>
            <p:grpSpPr bwMode="auto">
              <a:xfrm>
                <a:off x="3368" y="1776"/>
                <a:ext cx="307" cy="384"/>
                <a:chOff x="605" y="1776"/>
                <a:chExt cx="307" cy="384"/>
              </a:xfrm>
            </p:grpSpPr>
            <p:sp>
              <p:nvSpPr>
                <p:cNvPr id="111697" name="Rectangle 34"/>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98" name="Rectangle 3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11685" name="Group 36"/>
              <p:cNvGrpSpPr/>
              <p:nvPr/>
            </p:nvGrpSpPr>
            <p:grpSpPr bwMode="auto">
              <a:xfrm>
                <a:off x="3675" y="1776"/>
                <a:ext cx="307" cy="384"/>
                <a:chOff x="605" y="1776"/>
                <a:chExt cx="307" cy="384"/>
              </a:xfrm>
            </p:grpSpPr>
            <p:sp>
              <p:nvSpPr>
                <p:cNvPr id="111695" name="Rectangle 37"/>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96" name="Rectangle 3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11686" name="Group 39"/>
              <p:cNvGrpSpPr/>
              <p:nvPr/>
            </p:nvGrpSpPr>
            <p:grpSpPr bwMode="auto">
              <a:xfrm>
                <a:off x="3982" y="1776"/>
                <a:ext cx="307" cy="384"/>
                <a:chOff x="605" y="1776"/>
                <a:chExt cx="307" cy="384"/>
              </a:xfrm>
            </p:grpSpPr>
            <p:sp>
              <p:nvSpPr>
                <p:cNvPr id="111693" name="Rectangle 40"/>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94" name="Rectangle 4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11687" name="Group 42"/>
              <p:cNvGrpSpPr/>
              <p:nvPr/>
            </p:nvGrpSpPr>
            <p:grpSpPr bwMode="auto">
              <a:xfrm>
                <a:off x="4289" y="1776"/>
                <a:ext cx="307" cy="384"/>
                <a:chOff x="605" y="1776"/>
                <a:chExt cx="307" cy="384"/>
              </a:xfrm>
            </p:grpSpPr>
            <p:sp>
              <p:nvSpPr>
                <p:cNvPr id="111691" name="Rectangle 43"/>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92" name="Rectangle 4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11688" name="Group 45"/>
              <p:cNvGrpSpPr/>
              <p:nvPr/>
            </p:nvGrpSpPr>
            <p:grpSpPr bwMode="auto">
              <a:xfrm>
                <a:off x="4596" y="1776"/>
                <a:ext cx="307" cy="384"/>
                <a:chOff x="605" y="1776"/>
                <a:chExt cx="307" cy="384"/>
              </a:xfrm>
            </p:grpSpPr>
            <p:sp>
              <p:nvSpPr>
                <p:cNvPr id="111689" name="Rectangle 46"/>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90" name="Rectangle 4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11622" name="Group 48"/>
            <p:cNvGrpSpPr/>
            <p:nvPr/>
          </p:nvGrpSpPr>
          <p:grpSpPr bwMode="auto">
            <a:xfrm>
              <a:off x="1219" y="2880"/>
              <a:ext cx="3684" cy="384"/>
              <a:chOff x="1219" y="2880"/>
              <a:chExt cx="3684" cy="384"/>
            </a:xfrm>
          </p:grpSpPr>
          <p:grpSp>
            <p:nvGrpSpPr>
              <p:cNvPr id="111639" name="Group 49"/>
              <p:cNvGrpSpPr/>
              <p:nvPr/>
            </p:nvGrpSpPr>
            <p:grpSpPr bwMode="auto">
              <a:xfrm>
                <a:off x="1219" y="2880"/>
                <a:ext cx="307" cy="384"/>
                <a:chOff x="605" y="1776"/>
                <a:chExt cx="307" cy="384"/>
              </a:xfrm>
            </p:grpSpPr>
            <p:sp>
              <p:nvSpPr>
                <p:cNvPr id="111673" name="Rectangle 50"/>
                <p:cNvSpPr>
                  <a:spLocks noChangeArrowheads="1"/>
                </p:cNvSpPr>
                <p:nvPr/>
              </p:nvSpPr>
              <p:spPr bwMode="auto">
                <a:xfrm>
                  <a:off x="605" y="1968"/>
                  <a:ext cx="307" cy="192"/>
                </a:xfrm>
                <a:prstGeom prst="rect">
                  <a:avLst/>
                </a:prstGeom>
                <a:solidFill>
                  <a:srgbClr val="CC99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74" name="Rectangle 5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11640" name="Group 52"/>
              <p:cNvGrpSpPr/>
              <p:nvPr/>
            </p:nvGrpSpPr>
            <p:grpSpPr bwMode="auto">
              <a:xfrm>
                <a:off x="1526" y="2880"/>
                <a:ext cx="307" cy="384"/>
                <a:chOff x="605" y="1776"/>
                <a:chExt cx="307" cy="384"/>
              </a:xfrm>
            </p:grpSpPr>
            <p:sp>
              <p:nvSpPr>
                <p:cNvPr id="111671" name="Rectangle 53"/>
                <p:cNvSpPr>
                  <a:spLocks noChangeArrowheads="1"/>
                </p:cNvSpPr>
                <p:nvPr/>
              </p:nvSpPr>
              <p:spPr bwMode="auto">
                <a:xfrm>
                  <a:off x="605" y="1968"/>
                  <a:ext cx="307" cy="192"/>
                </a:xfrm>
                <a:prstGeom prst="rect">
                  <a:avLst/>
                </a:prstGeom>
                <a:solidFill>
                  <a:srgbClr val="CC99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72" name="Rectangle 5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11641" name="Group 55"/>
              <p:cNvGrpSpPr/>
              <p:nvPr/>
            </p:nvGrpSpPr>
            <p:grpSpPr bwMode="auto">
              <a:xfrm>
                <a:off x="1833" y="2880"/>
                <a:ext cx="307" cy="384"/>
                <a:chOff x="605" y="1776"/>
                <a:chExt cx="307" cy="384"/>
              </a:xfrm>
            </p:grpSpPr>
            <p:sp>
              <p:nvSpPr>
                <p:cNvPr id="111669" name="Rectangle 56"/>
                <p:cNvSpPr>
                  <a:spLocks noChangeArrowheads="1"/>
                </p:cNvSpPr>
                <p:nvPr/>
              </p:nvSpPr>
              <p:spPr bwMode="auto">
                <a:xfrm>
                  <a:off x="605" y="1968"/>
                  <a:ext cx="307" cy="192"/>
                </a:xfrm>
                <a:prstGeom prst="rect">
                  <a:avLst/>
                </a:prstGeom>
                <a:solidFill>
                  <a:srgbClr val="CC99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70" name="Rectangle 5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11642" name="Group 58"/>
              <p:cNvGrpSpPr/>
              <p:nvPr/>
            </p:nvGrpSpPr>
            <p:grpSpPr bwMode="auto">
              <a:xfrm>
                <a:off x="2140" y="2880"/>
                <a:ext cx="307" cy="384"/>
                <a:chOff x="605" y="1776"/>
                <a:chExt cx="307" cy="384"/>
              </a:xfrm>
            </p:grpSpPr>
            <p:sp>
              <p:nvSpPr>
                <p:cNvPr id="111667" name="Rectangle 59"/>
                <p:cNvSpPr>
                  <a:spLocks noChangeArrowheads="1"/>
                </p:cNvSpPr>
                <p:nvPr/>
              </p:nvSpPr>
              <p:spPr bwMode="auto">
                <a:xfrm>
                  <a:off x="605" y="1968"/>
                  <a:ext cx="307" cy="192"/>
                </a:xfrm>
                <a:prstGeom prst="rect">
                  <a:avLst/>
                </a:prstGeom>
                <a:solidFill>
                  <a:srgbClr val="CC99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68" name="Rectangle 6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11643" name="Group 61"/>
              <p:cNvGrpSpPr/>
              <p:nvPr/>
            </p:nvGrpSpPr>
            <p:grpSpPr bwMode="auto">
              <a:xfrm>
                <a:off x="2447" y="2880"/>
                <a:ext cx="307" cy="384"/>
                <a:chOff x="605" y="1776"/>
                <a:chExt cx="307" cy="384"/>
              </a:xfrm>
            </p:grpSpPr>
            <p:sp>
              <p:nvSpPr>
                <p:cNvPr id="111665" name="Rectangle 62"/>
                <p:cNvSpPr>
                  <a:spLocks noChangeArrowheads="1"/>
                </p:cNvSpPr>
                <p:nvPr/>
              </p:nvSpPr>
              <p:spPr bwMode="auto">
                <a:xfrm>
                  <a:off x="605" y="1968"/>
                  <a:ext cx="307" cy="192"/>
                </a:xfrm>
                <a:prstGeom prst="rect">
                  <a:avLst/>
                </a:prstGeom>
                <a:solidFill>
                  <a:srgbClr val="CC99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66" name="Rectangle 6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11644" name="Group 64"/>
              <p:cNvGrpSpPr/>
              <p:nvPr/>
            </p:nvGrpSpPr>
            <p:grpSpPr bwMode="auto">
              <a:xfrm>
                <a:off x="2754" y="2880"/>
                <a:ext cx="307" cy="384"/>
                <a:chOff x="605" y="1776"/>
                <a:chExt cx="307" cy="384"/>
              </a:xfrm>
            </p:grpSpPr>
            <p:sp>
              <p:nvSpPr>
                <p:cNvPr id="111663" name="Rectangle 65"/>
                <p:cNvSpPr>
                  <a:spLocks noChangeArrowheads="1"/>
                </p:cNvSpPr>
                <p:nvPr/>
              </p:nvSpPr>
              <p:spPr bwMode="auto">
                <a:xfrm>
                  <a:off x="605" y="1968"/>
                  <a:ext cx="307" cy="192"/>
                </a:xfrm>
                <a:prstGeom prst="rect">
                  <a:avLst/>
                </a:prstGeom>
                <a:solidFill>
                  <a:srgbClr val="CC99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64" name="Rectangle 6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11645" name="Group 67"/>
              <p:cNvGrpSpPr/>
              <p:nvPr/>
            </p:nvGrpSpPr>
            <p:grpSpPr bwMode="auto">
              <a:xfrm>
                <a:off x="3061" y="2880"/>
                <a:ext cx="307" cy="384"/>
                <a:chOff x="605" y="1776"/>
                <a:chExt cx="307" cy="384"/>
              </a:xfrm>
            </p:grpSpPr>
            <p:sp>
              <p:nvSpPr>
                <p:cNvPr id="111661" name="Rectangle 68"/>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62" name="Rectangle 6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11646" name="Group 70"/>
              <p:cNvGrpSpPr/>
              <p:nvPr/>
            </p:nvGrpSpPr>
            <p:grpSpPr bwMode="auto">
              <a:xfrm>
                <a:off x="3368" y="2880"/>
                <a:ext cx="307" cy="384"/>
                <a:chOff x="605" y="1776"/>
                <a:chExt cx="307" cy="384"/>
              </a:xfrm>
            </p:grpSpPr>
            <p:sp>
              <p:nvSpPr>
                <p:cNvPr id="111659" name="Rectangle 71"/>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60" name="Rectangle 7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11647" name="Group 73"/>
              <p:cNvGrpSpPr/>
              <p:nvPr/>
            </p:nvGrpSpPr>
            <p:grpSpPr bwMode="auto">
              <a:xfrm>
                <a:off x="3675" y="2880"/>
                <a:ext cx="307" cy="384"/>
                <a:chOff x="605" y="1776"/>
                <a:chExt cx="307" cy="384"/>
              </a:xfrm>
            </p:grpSpPr>
            <p:sp>
              <p:nvSpPr>
                <p:cNvPr id="111657" name="Rectangle 74"/>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58" name="Rectangle 7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11648" name="Group 76"/>
              <p:cNvGrpSpPr/>
              <p:nvPr/>
            </p:nvGrpSpPr>
            <p:grpSpPr bwMode="auto">
              <a:xfrm>
                <a:off x="3982" y="2880"/>
                <a:ext cx="307" cy="384"/>
                <a:chOff x="605" y="1776"/>
                <a:chExt cx="307" cy="384"/>
              </a:xfrm>
            </p:grpSpPr>
            <p:sp>
              <p:nvSpPr>
                <p:cNvPr id="111655" name="Rectangle 77"/>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56" name="Rectangle 7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11649" name="Group 79"/>
              <p:cNvGrpSpPr/>
              <p:nvPr/>
            </p:nvGrpSpPr>
            <p:grpSpPr bwMode="auto">
              <a:xfrm>
                <a:off x="4289" y="2880"/>
                <a:ext cx="307" cy="384"/>
                <a:chOff x="605" y="1776"/>
                <a:chExt cx="307" cy="384"/>
              </a:xfrm>
            </p:grpSpPr>
            <p:sp>
              <p:nvSpPr>
                <p:cNvPr id="111653" name="Rectangle 80"/>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54" name="Rectangle 8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11650" name="Group 82"/>
              <p:cNvGrpSpPr/>
              <p:nvPr/>
            </p:nvGrpSpPr>
            <p:grpSpPr bwMode="auto">
              <a:xfrm>
                <a:off x="4596" y="2880"/>
                <a:ext cx="307" cy="384"/>
                <a:chOff x="605" y="1776"/>
                <a:chExt cx="307" cy="384"/>
              </a:xfrm>
            </p:grpSpPr>
            <p:sp>
              <p:nvSpPr>
                <p:cNvPr id="111651" name="Rectangle 83"/>
                <p:cNvSpPr>
                  <a:spLocks noChangeArrowheads="1"/>
                </p:cNvSpPr>
                <p:nvPr/>
              </p:nvSpPr>
              <p:spPr bwMode="auto">
                <a:xfrm>
                  <a:off x="605" y="1968"/>
                  <a:ext cx="307" cy="192"/>
                </a:xfrm>
                <a:prstGeom prst="rect">
                  <a:avLst/>
                </a:prstGeom>
                <a:solidFill>
                  <a:srgbClr val="66FFFF"/>
                </a:solidFill>
                <a:ln w="9525">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1652" name="Rectangle 8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11623" name="Group 85"/>
            <p:cNvGrpSpPr/>
            <p:nvPr/>
          </p:nvGrpSpPr>
          <p:grpSpPr bwMode="auto">
            <a:xfrm>
              <a:off x="3061" y="2261"/>
              <a:ext cx="1842" cy="270"/>
              <a:chOff x="3061" y="2261"/>
              <a:chExt cx="1842" cy="270"/>
            </a:xfrm>
          </p:grpSpPr>
          <p:sp>
            <p:nvSpPr>
              <p:cNvPr id="111637" name="Line 86"/>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11638" name="Text Box 87"/>
              <p:cNvSpPr txBox="1">
                <a:spLocks noChangeArrowheads="1"/>
              </p:cNvSpPr>
              <p:nvPr/>
            </p:nvSpPr>
            <p:spPr bwMode="auto">
              <a:xfrm>
                <a:off x="3770" y="2261"/>
                <a:ext cx="418" cy="2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VPO</a:t>
                </a:r>
              </a:p>
            </p:txBody>
          </p:sp>
        </p:grpSp>
        <p:grpSp>
          <p:nvGrpSpPr>
            <p:cNvPr id="111624" name="Group 88"/>
            <p:cNvGrpSpPr/>
            <p:nvPr/>
          </p:nvGrpSpPr>
          <p:grpSpPr bwMode="auto">
            <a:xfrm>
              <a:off x="3072" y="3312"/>
              <a:ext cx="1842" cy="270"/>
              <a:chOff x="3061" y="2261"/>
              <a:chExt cx="1842" cy="270"/>
            </a:xfrm>
          </p:grpSpPr>
          <p:sp>
            <p:nvSpPr>
              <p:cNvPr id="111635" name="Line 89"/>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11636" name="Text Box 90"/>
              <p:cNvSpPr txBox="1">
                <a:spLocks noChangeArrowheads="1"/>
              </p:cNvSpPr>
              <p:nvPr/>
            </p:nvSpPr>
            <p:spPr bwMode="auto">
              <a:xfrm>
                <a:off x="3770" y="2261"/>
                <a:ext cx="418" cy="2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PPO</a:t>
                </a:r>
              </a:p>
            </p:txBody>
          </p:sp>
        </p:grpSp>
        <p:grpSp>
          <p:nvGrpSpPr>
            <p:cNvPr id="111625" name="Group 91"/>
            <p:cNvGrpSpPr/>
            <p:nvPr/>
          </p:nvGrpSpPr>
          <p:grpSpPr bwMode="auto">
            <a:xfrm>
              <a:off x="1248" y="3312"/>
              <a:ext cx="1842" cy="270"/>
              <a:chOff x="3061" y="2261"/>
              <a:chExt cx="1842" cy="270"/>
            </a:xfrm>
          </p:grpSpPr>
          <p:sp>
            <p:nvSpPr>
              <p:cNvPr id="111633" name="Line 92"/>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11634" name="Text Box 93"/>
              <p:cNvSpPr txBox="1">
                <a:spLocks noChangeArrowheads="1"/>
              </p:cNvSpPr>
              <p:nvPr/>
            </p:nvSpPr>
            <p:spPr bwMode="auto">
              <a:xfrm>
                <a:off x="3770" y="2261"/>
                <a:ext cx="410" cy="2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PPN</a:t>
                </a:r>
              </a:p>
            </p:txBody>
          </p:sp>
        </p:grpSp>
        <p:grpSp>
          <p:nvGrpSpPr>
            <p:cNvPr id="111626" name="Group 94"/>
            <p:cNvGrpSpPr/>
            <p:nvPr/>
          </p:nvGrpSpPr>
          <p:grpSpPr bwMode="auto">
            <a:xfrm>
              <a:off x="605" y="2256"/>
              <a:ext cx="2467" cy="270"/>
              <a:chOff x="3061" y="2261"/>
              <a:chExt cx="1842" cy="270"/>
            </a:xfrm>
          </p:grpSpPr>
          <p:sp>
            <p:nvSpPr>
              <p:cNvPr id="111631" name="Line 95"/>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11632" name="Text Box 96"/>
              <p:cNvSpPr txBox="1">
                <a:spLocks noChangeArrowheads="1"/>
              </p:cNvSpPr>
              <p:nvPr/>
            </p:nvSpPr>
            <p:spPr bwMode="auto">
              <a:xfrm>
                <a:off x="3770" y="2261"/>
                <a:ext cx="306" cy="2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VPN</a:t>
                </a:r>
              </a:p>
            </p:txBody>
          </p:sp>
        </p:grpSp>
        <p:sp>
          <p:nvSpPr>
            <p:cNvPr id="111627" name="Text Box 97"/>
            <p:cNvSpPr txBox="1">
              <a:spLocks noChangeArrowheads="1"/>
            </p:cNvSpPr>
            <p:nvPr/>
          </p:nvSpPr>
          <p:spPr bwMode="auto">
            <a:xfrm>
              <a:off x="1020" y="2530"/>
              <a:ext cx="154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b="0">
                  <a:solidFill>
                    <a:schemeClr val="tx2"/>
                  </a:solidFill>
                  <a:latin typeface="Helvetica" pitchFamily="34" charset="0"/>
                </a:rPr>
                <a:t>(Virtual Page Number)</a:t>
              </a:r>
            </a:p>
          </p:txBody>
        </p:sp>
        <p:sp>
          <p:nvSpPr>
            <p:cNvPr id="111628" name="Text Box 98"/>
            <p:cNvSpPr txBox="1">
              <a:spLocks noChangeArrowheads="1"/>
            </p:cNvSpPr>
            <p:nvPr/>
          </p:nvSpPr>
          <p:spPr bwMode="auto">
            <a:xfrm>
              <a:off x="3158" y="2523"/>
              <a:ext cx="141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b="0">
                  <a:solidFill>
                    <a:schemeClr val="tx2"/>
                  </a:solidFill>
                  <a:latin typeface="Helvetica" pitchFamily="34" charset="0"/>
                </a:rPr>
                <a:t>(Virtual Page Offset)</a:t>
              </a:r>
            </a:p>
          </p:txBody>
        </p:sp>
        <p:sp>
          <p:nvSpPr>
            <p:cNvPr id="111629" name="Text Box 99"/>
            <p:cNvSpPr txBox="1">
              <a:spLocks noChangeArrowheads="1"/>
            </p:cNvSpPr>
            <p:nvPr/>
          </p:nvSpPr>
          <p:spPr bwMode="auto">
            <a:xfrm>
              <a:off x="1344" y="3531"/>
              <a:ext cx="167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b="0">
                  <a:solidFill>
                    <a:schemeClr val="tx2"/>
                  </a:solidFill>
                  <a:latin typeface="Helvetica" pitchFamily="34" charset="0"/>
                </a:rPr>
                <a:t>(Physical Page Number)</a:t>
              </a:r>
            </a:p>
          </p:txBody>
        </p:sp>
        <p:sp>
          <p:nvSpPr>
            <p:cNvPr id="111630" name="Text Box 100"/>
            <p:cNvSpPr txBox="1">
              <a:spLocks noChangeArrowheads="1"/>
            </p:cNvSpPr>
            <p:nvPr/>
          </p:nvSpPr>
          <p:spPr bwMode="auto">
            <a:xfrm>
              <a:off x="3191" y="3552"/>
              <a:ext cx="154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800" b="0">
                  <a:solidFill>
                    <a:schemeClr val="tx2"/>
                  </a:solidFill>
                  <a:latin typeface="Helvetica" pitchFamily="34" charset="0"/>
                </a:rPr>
                <a:t>(Physical Page Offset)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Overview</a:t>
            </a:r>
            <a:endParaRPr kumimoji="1" lang="zh-CN" altLang="en-US" dirty="0"/>
          </a:p>
        </p:txBody>
      </p:sp>
      <p:sp>
        <p:nvSpPr>
          <p:cNvPr id="3" name="内容占位符 2"/>
          <p:cNvSpPr>
            <a:spLocks noGrp="1"/>
          </p:cNvSpPr>
          <p:nvPr>
            <p:ph idx="1"/>
          </p:nvPr>
        </p:nvSpPr>
        <p:spPr>
          <a:xfrm>
            <a:off x="457200" y="1600200"/>
            <a:ext cx="8305800" cy="2057400"/>
          </a:xfrm>
        </p:spPr>
        <p:txBody>
          <a:bodyPr/>
          <a:lstStyle/>
          <a:p>
            <a:r>
              <a:rPr kumimoji="1" lang="zh-CN" altLang="en-US" dirty="0"/>
              <a:t>进程看到的地址不是真实的</a:t>
            </a:r>
            <a:endParaRPr kumimoji="1"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5</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279583"/>
            <a:ext cx="2984976" cy="434981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893" y="0"/>
            <a:ext cx="2193823" cy="6858000"/>
          </a:xfrm>
          <a:prstGeom prst="rect">
            <a:avLst/>
          </a:prstGeom>
        </p:spPr>
      </p:pic>
      <p:sp>
        <p:nvSpPr>
          <p:cNvPr id="7" name="矩形 6"/>
          <p:cNvSpPr/>
          <p:nvPr/>
        </p:nvSpPr>
        <p:spPr>
          <a:xfrm>
            <a:off x="5750408" y="5728207"/>
            <a:ext cx="1189749" cy="707886"/>
          </a:xfrm>
          <a:prstGeom prst="rect">
            <a:avLst/>
          </a:prstGeom>
        </p:spPr>
        <p:txBody>
          <a:bodyPr wrap="none">
            <a:spAutoFit/>
          </a:bodyPr>
          <a:lstStyle/>
          <a:p>
            <a:r>
              <a:rPr kumimoji="1" lang="en-US" altLang="zh-CN" dirty="0"/>
              <a:t>Virtual </a:t>
            </a:r>
          </a:p>
          <a:p>
            <a:r>
              <a:rPr kumimoji="1" lang="en-US" altLang="zh-CN" dirty="0"/>
              <a:t>Address</a:t>
            </a:r>
            <a:endParaRPr lang="zh-CN" altLang="en-US" dirty="0"/>
          </a:p>
        </p:txBody>
      </p:sp>
      <p:sp>
        <p:nvSpPr>
          <p:cNvPr id="8" name="矩形 7"/>
          <p:cNvSpPr/>
          <p:nvPr/>
        </p:nvSpPr>
        <p:spPr>
          <a:xfrm>
            <a:off x="600951" y="5660028"/>
            <a:ext cx="1189749" cy="707886"/>
          </a:xfrm>
          <a:prstGeom prst="rect">
            <a:avLst/>
          </a:prstGeom>
        </p:spPr>
        <p:txBody>
          <a:bodyPr wrap="none">
            <a:spAutoFit/>
          </a:bodyPr>
          <a:lstStyle/>
          <a:p>
            <a:r>
              <a:rPr kumimoji="1" lang="en-US" altLang="zh-CN" dirty="0"/>
              <a:t>Physical</a:t>
            </a:r>
          </a:p>
          <a:p>
            <a:r>
              <a:rPr kumimoji="1" lang="en-US" altLang="zh-CN" dirty="0"/>
              <a:t>Address</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5313FA56-C49C-BE46-B6A1-8C003C913F75}" type="slidenum">
              <a:rPr lang="zh-CN" altLang="en-US" sz="1400" b="0">
                <a:latin typeface="Times New Roman" panose="02020603050405020304" charset="0"/>
              </a:rPr>
              <a:t>50</a:t>
            </a:fld>
            <a:endParaRPr lang="en-US" altLang="zh-CN" sz="1400" b="0">
              <a:latin typeface="Times New Roman" panose="02020603050405020304" charset="0"/>
            </a:endParaRPr>
          </a:p>
        </p:txBody>
      </p:sp>
      <p:sp>
        <p:nvSpPr>
          <p:cNvPr id="113666" name="Rectangle 2"/>
          <p:cNvSpPr>
            <a:spLocks noGrp="1" noChangeArrowheads="1"/>
          </p:cNvSpPr>
          <p:nvPr>
            <p:ph type="title"/>
          </p:nvPr>
        </p:nvSpPr>
        <p:spPr/>
        <p:txBody>
          <a:bodyPr/>
          <a:lstStyle/>
          <a:p>
            <a:r>
              <a:rPr lang="en-US" altLang="zh-CN">
                <a:ea typeface="宋体" charset="-122"/>
              </a:rPr>
              <a:t>Simple Memory System Page Table</a:t>
            </a:r>
          </a:p>
        </p:txBody>
      </p:sp>
      <p:sp>
        <p:nvSpPr>
          <p:cNvPr id="113667" name="Rectangle 3"/>
          <p:cNvSpPr>
            <a:spLocks noGrp="1" noChangeArrowheads="1"/>
          </p:cNvSpPr>
          <p:nvPr>
            <p:ph type="body" sz="half" idx="1"/>
          </p:nvPr>
        </p:nvSpPr>
        <p:spPr>
          <a:xfrm>
            <a:off x="457200" y="1600200"/>
            <a:ext cx="7543800" cy="533400"/>
          </a:xfrm>
        </p:spPr>
        <p:txBody>
          <a:bodyPr/>
          <a:lstStyle/>
          <a:p>
            <a:r>
              <a:rPr kumimoji="0" lang="en-US" altLang="zh-CN" sz="2400">
                <a:ea typeface="宋体" charset="-122"/>
              </a:rPr>
              <a:t>Only show first 16 entries</a:t>
            </a:r>
            <a:endParaRPr kumimoji="0" lang="zh-CN" altLang="en-US" sz="2400">
              <a:ea typeface="宋体" charset="-122"/>
            </a:endParaRPr>
          </a:p>
        </p:txBody>
      </p:sp>
      <p:graphicFrame>
        <p:nvGraphicFramePr>
          <p:cNvPr id="1376433" name="Group 177"/>
          <p:cNvGraphicFramePr>
            <a:graphicFrameLocks noGrp="1"/>
          </p:cNvGraphicFramePr>
          <p:nvPr>
            <p:ph sz="half" idx="2"/>
          </p:nvPr>
        </p:nvGraphicFramePr>
        <p:xfrm>
          <a:off x="533400" y="2590800"/>
          <a:ext cx="3795713" cy="3378201"/>
        </p:xfrm>
        <a:graphic>
          <a:graphicData uri="http://schemas.openxmlformats.org/drawingml/2006/table">
            <a:tbl>
              <a:tblPr/>
              <a:tblGrid>
                <a:gridCol w="1160463">
                  <a:extLst>
                    <a:ext uri="{9D8B030D-6E8A-4147-A177-3AD203B41FA5}">
                      <a16:colId xmlns:a16="http://schemas.microsoft.com/office/drawing/2014/main" val="20000"/>
                    </a:ext>
                  </a:extLst>
                </a:gridCol>
                <a:gridCol w="1646237">
                  <a:extLst>
                    <a:ext uri="{9D8B030D-6E8A-4147-A177-3AD203B41FA5}">
                      <a16:colId xmlns:a16="http://schemas.microsoft.com/office/drawing/2014/main" val="20001"/>
                    </a:ext>
                  </a:extLst>
                </a:gridCol>
                <a:gridCol w="989013">
                  <a:extLst>
                    <a:ext uri="{9D8B030D-6E8A-4147-A177-3AD203B41FA5}">
                      <a16:colId xmlns:a16="http://schemas.microsoft.com/office/drawing/2014/main" val="20002"/>
                    </a:ext>
                  </a:extLst>
                </a:gridCol>
              </a:tblGrid>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a:ln>
                          <a:noFill/>
                        </a:ln>
                        <a:solidFill>
                          <a:schemeClr val="tx1"/>
                        </a:solidFill>
                        <a:effectLst/>
                        <a:latin typeface="Comic Sans MS" panose="030F0902030302020204" charset="0"/>
                        <a:ea typeface="宋体" charset="-122"/>
                      </a:endParaRP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PPN</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00</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28</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01</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02</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33</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03</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02</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04</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05</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16</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06</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07</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2" name="表格 1"/>
          <p:cNvGraphicFramePr>
            <a:graphicFrameLocks noGrp="1"/>
          </p:cNvGraphicFramePr>
          <p:nvPr/>
        </p:nvGraphicFramePr>
        <p:xfrm>
          <a:off x="5199063" y="2590800"/>
          <a:ext cx="3563937" cy="3378201"/>
        </p:xfrm>
        <a:graphic>
          <a:graphicData uri="http://schemas.openxmlformats.org/drawingml/2006/table">
            <a:tbl>
              <a:tblPr/>
              <a:tblGrid>
                <a:gridCol w="969962">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127125">
                  <a:extLst>
                    <a:ext uri="{9D8B030D-6E8A-4147-A177-3AD203B41FA5}">
                      <a16:colId xmlns:a16="http://schemas.microsoft.com/office/drawing/2014/main" val="20002"/>
                    </a:ext>
                  </a:extLst>
                </a:gridCol>
              </a:tblGrid>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a:ln>
                          <a:noFill/>
                        </a:ln>
                        <a:solidFill>
                          <a:schemeClr val="tx1"/>
                        </a:solidFill>
                        <a:effectLst/>
                        <a:latin typeface="Comic Sans MS" panose="030F0902030302020204" charset="0"/>
                        <a:ea typeface="宋体" charset="-122"/>
                      </a:endParaRP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PPN</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Valid</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08</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13</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09</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17</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09</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0B</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0C</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0D</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2D</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0E</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0F</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0D</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88D54820-4502-E64C-A4F1-BB6359C4505A}" type="slidenum">
              <a:rPr lang="zh-CN" altLang="en-US" sz="1400" b="0">
                <a:latin typeface="Times New Roman" panose="02020603050405020304" charset="0"/>
              </a:rPr>
              <a:t>51</a:t>
            </a:fld>
            <a:endParaRPr lang="en-US" altLang="zh-CN" sz="1400" b="0">
              <a:latin typeface="Times New Roman" panose="02020603050405020304" charset="0"/>
            </a:endParaRPr>
          </a:p>
        </p:txBody>
      </p:sp>
      <p:sp>
        <p:nvSpPr>
          <p:cNvPr id="115714" name="Rectangle 2"/>
          <p:cNvSpPr>
            <a:spLocks noGrp="1" noChangeArrowheads="1"/>
          </p:cNvSpPr>
          <p:nvPr>
            <p:ph type="title"/>
          </p:nvPr>
        </p:nvSpPr>
        <p:spPr/>
        <p:txBody>
          <a:bodyPr/>
          <a:lstStyle/>
          <a:p>
            <a:r>
              <a:rPr lang="en-US" altLang="en-US">
                <a:ea typeface="宋体" charset="-122"/>
              </a:rPr>
              <a:t>练习</a:t>
            </a:r>
            <a:r>
              <a:rPr lang="en-US" altLang="zh-CN">
                <a:ea typeface="宋体" charset="-122"/>
              </a:rPr>
              <a:t>4-2</a:t>
            </a:r>
            <a:r>
              <a:rPr lang="en-US" altLang="en-US">
                <a:ea typeface="宋体" charset="-122"/>
              </a:rPr>
              <a:t>：</a:t>
            </a:r>
            <a:r>
              <a:rPr lang="en-US" altLang="zh-CN">
                <a:ea typeface="宋体" charset="-122"/>
              </a:rPr>
              <a:t>Address Translation</a:t>
            </a:r>
          </a:p>
        </p:txBody>
      </p:sp>
      <p:sp>
        <p:nvSpPr>
          <p:cNvPr id="115715" name="Rectangle 102"/>
          <p:cNvSpPr>
            <a:spLocks noChangeArrowheads="1"/>
          </p:cNvSpPr>
          <p:nvPr/>
        </p:nvSpPr>
        <p:spPr bwMode="auto">
          <a:xfrm>
            <a:off x="644525" y="1524000"/>
            <a:ext cx="320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b="0"/>
              <a:t>Virtual Address: 0x</a:t>
            </a:r>
            <a:r>
              <a:rPr lang="en-US" altLang="zh-CN" b="0">
                <a:solidFill>
                  <a:srgbClr val="FF0000"/>
                </a:solidFill>
              </a:rPr>
              <a:t>0</a:t>
            </a:r>
            <a:r>
              <a:rPr lang="en-US" altLang="zh-CN" b="0">
                <a:solidFill>
                  <a:srgbClr val="00B0F0"/>
                </a:solidFill>
              </a:rPr>
              <a:t>3</a:t>
            </a:r>
            <a:r>
              <a:rPr lang="en-US" altLang="zh-CN" b="0">
                <a:solidFill>
                  <a:srgbClr val="FFC000"/>
                </a:solidFill>
              </a:rPr>
              <a:t>D</a:t>
            </a:r>
            <a:r>
              <a:rPr lang="en-US" altLang="zh-CN" b="0">
                <a:solidFill>
                  <a:srgbClr val="00B050"/>
                </a:solidFill>
              </a:rPr>
              <a:t>4</a:t>
            </a:r>
            <a:endParaRPr lang="zh-CN" altLang="en-US" b="0">
              <a:solidFill>
                <a:srgbClr val="00B050"/>
              </a:solidFill>
            </a:endParaRPr>
          </a:p>
        </p:txBody>
      </p:sp>
      <p:grpSp>
        <p:nvGrpSpPr>
          <p:cNvPr id="12373" name="Group 106"/>
          <p:cNvGrpSpPr/>
          <p:nvPr/>
        </p:nvGrpSpPr>
        <p:grpSpPr bwMode="auto">
          <a:xfrm>
            <a:off x="796925" y="1941513"/>
            <a:ext cx="487363" cy="609600"/>
            <a:chOff x="629" y="1176"/>
            <a:chExt cx="307" cy="384"/>
          </a:xfrm>
          <a:noFill/>
        </p:grpSpPr>
        <p:sp>
          <p:nvSpPr>
            <p:cNvPr id="12413" name="Rectangle 107"/>
            <p:cNvSpPr>
              <a:spLocks noChangeArrowheads="1"/>
            </p:cNvSpPr>
            <p:nvPr/>
          </p:nvSpPr>
          <p:spPr bwMode="auto">
            <a:xfrm>
              <a:off x="629" y="1368"/>
              <a:ext cx="307" cy="192"/>
            </a:xfrm>
            <a:prstGeom prst="rect">
              <a:avLst/>
            </a:prstGeom>
            <a:grpFill/>
            <a:ln w="9525">
              <a:solidFill>
                <a:schemeClr val="tx1"/>
              </a:solidFill>
              <a:miter lim="800000"/>
            </a:ln>
          </p:spPr>
          <p:txBody>
            <a:bodyPr wrap="none" lIns="90487" tIns="44450" rIns="90487" bIns="44450" anchor="ctr"/>
            <a:lstStyle/>
            <a:p>
              <a:pPr algn="ctr">
                <a:lnSpc>
                  <a:spcPct val="90000"/>
                </a:lnSpc>
                <a:spcBef>
                  <a:spcPct val="30000"/>
                </a:spcBef>
                <a:defRPr/>
              </a:pPr>
              <a:endParaRPr lang="zh-CN" altLang="en-US" sz="1800">
                <a:solidFill>
                  <a:schemeClr val="tx2"/>
                </a:solidFill>
                <a:latin typeface="Helvetica" pitchFamily="34" charset="0"/>
                <a:ea typeface="宋体" charset="-122"/>
              </a:endParaRPr>
            </a:p>
          </p:txBody>
        </p:sp>
        <p:sp>
          <p:nvSpPr>
            <p:cNvPr id="12414" name="Rectangle 108"/>
            <p:cNvSpPr>
              <a:spLocks noChangeArrowheads="1"/>
            </p:cNvSpPr>
            <p:nvPr/>
          </p:nvSpPr>
          <p:spPr bwMode="auto">
            <a:xfrm>
              <a:off x="629"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13</a:t>
              </a:r>
            </a:p>
          </p:txBody>
        </p:sp>
      </p:grpSp>
      <p:grpSp>
        <p:nvGrpSpPr>
          <p:cNvPr id="12374" name="Group 109"/>
          <p:cNvGrpSpPr/>
          <p:nvPr/>
        </p:nvGrpSpPr>
        <p:grpSpPr bwMode="auto">
          <a:xfrm>
            <a:off x="1284288" y="1941513"/>
            <a:ext cx="487363" cy="609600"/>
            <a:chOff x="936" y="1176"/>
            <a:chExt cx="307" cy="384"/>
          </a:xfrm>
          <a:noFill/>
        </p:grpSpPr>
        <p:sp>
          <p:nvSpPr>
            <p:cNvPr id="12411" name="Rectangle 110"/>
            <p:cNvSpPr>
              <a:spLocks noChangeArrowheads="1"/>
            </p:cNvSpPr>
            <p:nvPr/>
          </p:nvSpPr>
          <p:spPr bwMode="auto">
            <a:xfrm>
              <a:off x="936" y="1368"/>
              <a:ext cx="307" cy="192"/>
            </a:xfrm>
            <a:prstGeom prst="rect">
              <a:avLst/>
            </a:prstGeom>
            <a:grpFill/>
            <a:ln w="9525">
              <a:solidFill>
                <a:schemeClr val="tx1"/>
              </a:solidFill>
              <a:miter lim="800000"/>
            </a:ln>
          </p:spPr>
          <p:txBody>
            <a:bodyPr wrap="none" lIns="90487" tIns="44450" rIns="90487" bIns="44450" anchor="ctr"/>
            <a:lstStyle/>
            <a:p>
              <a:pPr algn="ctr">
                <a:lnSpc>
                  <a:spcPct val="90000"/>
                </a:lnSpc>
                <a:spcBef>
                  <a:spcPct val="30000"/>
                </a:spcBef>
                <a:defRPr/>
              </a:pPr>
              <a:endParaRPr lang="zh-CN" altLang="en-US" sz="1800">
                <a:solidFill>
                  <a:schemeClr val="tx2"/>
                </a:solidFill>
                <a:latin typeface="Helvetica" pitchFamily="34" charset="0"/>
                <a:ea typeface="宋体" charset="-122"/>
              </a:endParaRPr>
            </a:p>
          </p:txBody>
        </p:sp>
        <p:sp>
          <p:nvSpPr>
            <p:cNvPr id="12412" name="Rectangle 111"/>
            <p:cNvSpPr>
              <a:spLocks noChangeArrowheads="1"/>
            </p:cNvSpPr>
            <p:nvPr/>
          </p:nvSpPr>
          <p:spPr bwMode="auto">
            <a:xfrm>
              <a:off x="936"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12</a:t>
              </a:r>
            </a:p>
          </p:txBody>
        </p:sp>
      </p:grpSp>
      <p:grpSp>
        <p:nvGrpSpPr>
          <p:cNvPr id="12375" name="Group 112"/>
          <p:cNvGrpSpPr/>
          <p:nvPr/>
        </p:nvGrpSpPr>
        <p:grpSpPr bwMode="auto">
          <a:xfrm>
            <a:off x="1771650" y="1941513"/>
            <a:ext cx="487363" cy="609600"/>
            <a:chOff x="1243" y="1176"/>
            <a:chExt cx="307" cy="384"/>
          </a:xfrm>
          <a:noFill/>
        </p:grpSpPr>
        <p:sp>
          <p:nvSpPr>
            <p:cNvPr id="12409" name="Rectangle 113"/>
            <p:cNvSpPr>
              <a:spLocks noChangeArrowheads="1"/>
            </p:cNvSpPr>
            <p:nvPr/>
          </p:nvSpPr>
          <p:spPr bwMode="auto">
            <a:xfrm>
              <a:off x="1243" y="1368"/>
              <a:ext cx="307" cy="192"/>
            </a:xfrm>
            <a:prstGeom prst="rect">
              <a:avLst/>
            </a:prstGeom>
            <a:grpFill/>
            <a:ln w="9525">
              <a:solidFill>
                <a:schemeClr val="tx1"/>
              </a:solidFill>
              <a:miter lim="800000"/>
            </a:ln>
          </p:spPr>
          <p:txBody>
            <a:bodyPr wrap="none" lIns="90487" tIns="44450" rIns="90487" bIns="44450" anchor="ctr"/>
            <a:lstStyle/>
            <a:p>
              <a:pPr algn="ctr">
                <a:lnSpc>
                  <a:spcPct val="90000"/>
                </a:lnSpc>
                <a:spcBef>
                  <a:spcPct val="30000"/>
                </a:spcBef>
                <a:defRPr/>
              </a:pPr>
              <a:endParaRPr lang="zh-CN" altLang="en-US" sz="1800">
                <a:solidFill>
                  <a:schemeClr val="tx2"/>
                </a:solidFill>
                <a:latin typeface="Helvetica" pitchFamily="34" charset="0"/>
                <a:ea typeface="宋体" charset="-122"/>
              </a:endParaRPr>
            </a:p>
          </p:txBody>
        </p:sp>
        <p:sp>
          <p:nvSpPr>
            <p:cNvPr id="12410" name="Rectangle 114"/>
            <p:cNvSpPr>
              <a:spLocks noChangeArrowheads="1"/>
            </p:cNvSpPr>
            <p:nvPr/>
          </p:nvSpPr>
          <p:spPr bwMode="auto">
            <a:xfrm>
              <a:off x="1243"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11</a:t>
              </a:r>
            </a:p>
          </p:txBody>
        </p:sp>
      </p:grpSp>
      <p:grpSp>
        <p:nvGrpSpPr>
          <p:cNvPr id="12376" name="Group 115"/>
          <p:cNvGrpSpPr/>
          <p:nvPr/>
        </p:nvGrpSpPr>
        <p:grpSpPr bwMode="auto">
          <a:xfrm>
            <a:off x="2259013" y="1941513"/>
            <a:ext cx="487363" cy="609600"/>
            <a:chOff x="1550" y="1176"/>
            <a:chExt cx="307" cy="384"/>
          </a:xfrm>
          <a:noFill/>
        </p:grpSpPr>
        <p:sp>
          <p:nvSpPr>
            <p:cNvPr id="12407" name="Rectangle 116"/>
            <p:cNvSpPr>
              <a:spLocks noChangeArrowheads="1"/>
            </p:cNvSpPr>
            <p:nvPr/>
          </p:nvSpPr>
          <p:spPr bwMode="auto">
            <a:xfrm>
              <a:off x="1550"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8" name="Rectangle 117"/>
            <p:cNvSpPr>
              <a:spLocks noChangeArrowheads="1"/>
            </p:cNvSpPr>
            <p:nvPr/>
          </p:nvSpPr>
          <p:spPr bwMode="auto">
            <a:xfrm>
              <a:off x="1550"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10</a:t>
              </a:r>
            </a:p>
          </p:txBody>
        </p:sp>
      </p:grpSp>
      <p:grpSp>
        <p:nvGrpSpPr>
          <p:cNvPr id="12377" name="Group 118"/>
          <p:cNvGrpSpPr/>
          <p:nvPr/>
        </p:nvGrpSpPr>
        <p:grpSpPr bwMode="auto">
          <a:xfrm>
            <a:off x="2746375" y="1941513"/>
            <a:ext cx="487363" cy="609600"/>
            <a:chOff x="1857" y="1176"/>
            <a:chExt cx="307" cy="384"/>
          </a:xfrm>
          <a:noFill/>
        </p:grpSpPr>
        <p:sp>
          <p:nvSpPr>
            <p:cNvPr id="12405" name="Rectangle 119"/>
            <p:cNvSpPr>
              <a:spLocks noChangeArrowheads="1"/>
            </p:cNvSpPr>
            <p:nvPr/>
          </p:nvSpPr>
          <p:spPr bwMode="auto">
            <a:xfrm>
              <a:off x="1857"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6" name="Rectangle 120"/>
            <p:cNvSpPr>
              <a:spLocks noChangeArrowheads="1"/>
            </p:cNvSpPr>
            <p:nvPr/>
          </p:nvSpPr>
          <p:spPr bwMode="auto">
            <a:xfrm>
              <a:off x="1857"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9</a:t>
              </a:r>
            </a:p>
          </p:txBody>
        </p:sp>
      </p:grpSp>
      <p:grpSp>
        <p:nvGrpSpPr>
          <p:cNvPr id="12378" name="Group 121"/>
          <p:cNvGrpSpPr/>
          <p:nvPr/>
        </p:nvGrpSpPr>
        <p:grpSpPr bwMode="auto">
          <a:xfrm>
            <a:off x="3233738" y="1941513"/>
            <a:ext cx="487363" cy="609600"/>
            <a:chOff x="2164" y="1176"/>
            <a:chExt cx="307" cy="384"/>
          </a:xfrm>
          <a:noFill/>
        </p:grpSpPr>
        <p:sp>
          <p:nvSpPr>
            <p:cNvPr id="12403" name="Rectangle 122"/>
            <p:cNvSpPr>
              <a:spLocks noChangeArrowheads="1"/>
            </p:cNvSpPr>
            <p:nvPr/>
          </p:nvSpPr>
          <p:spPr bwMode="auto">
            <a:xfrm>
              <a:off x="2164"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4" name="Rectangle 123"/>
            <p:cNvSpPr>
              <a:spLocks noChangeArrowheads="1"/>
            </p:cNvSpPr>
            <p:nvPr/>
          </p:nvSpPr>
          <p:spPr bwMode="auto">
            <a:xfrm>
              <a:off x="2164"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8</a:t>
              </a:r>
            </a:p>
          </p:txBody>
        </p:sp>
      </p:grpSp>
      <p:grpSp>
        <p:nvGrpSpPr>
          <p:cNvPr id="12379" name="Group 124"/>
          <p:cNvGrpSpPr/>
          <p:nvPr/>
        </p:nvGrpSpPr>
        <p:grpSpPr bwMode="auto">
          <a:xfrm>
            <a:off x="3721100" y="1941513"/>
            <a:ext cx="487363" cy="609600"/>
            <a:chOff x="2471" y="1176"/>
            <a:chExt cx="307" cy="384"/>
          </a:xfrm>
          <a:noFill/>
        </p:grpSpPr>
        <p:sp>
          <p:nvSpPr>
            <p:cNvPr id="12401" name="Rectangle 125"/>
            <p:cNvSpPr>
              <a:spLocks noChangeArrowheads="1"/>
            </p:cNvSpPr>
            <p:nvPr/>
          </p:nvSpPr>
          <p:spPr bwMode="auto">
            <a:xfrm>
              <a:off x="2471"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2" name="Rectangle 126"/>
            <p:cNvSpPr>
              <a:spLocks noChangeArrowheads="1"/>
            </p:cNvSpPr>
            <p:nvPr/>
          </p:nvSpPr>
          <p:spPr bwMode="auto">
            <a:xfrm>
              <a:off x="2471"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7</a:t>
              </a:r>
            </a:p>
          </p:txBody>
        </p:sp>
      </p:grpSp>
      <p:grpSp>
        <p:nvGrpSpPr>
          <p:cNvPr id="12380" name="Group 127"/>
          <p:cNvGrpSpPr/>
          <p:nvPr/>
        </p:nvGrpSpPr>
        <p:grpSpPr bwMode="auto">
          <a:xfrm>
            <a:off x="4208463" y="1941513"/>
            <a:ext cx="487363" cy="609600"/>
            <a:chOff x="2778" y="1176"/>
            <a:chExt cx="307" cy="384"/>
          </a:xfrm>
          <a:noFill/>
        </p:grpSpPr>
        <p:sp>
          <p:nvSpPr>
            <p:cNvPr id="12399" name="Rectangle 128"/>
            <p:cNvSpPr>
              <a:spLocks noChangeArrowheads="1"/>
            </p:cNvSpPr>
            <p:nvPr/>
          </p:nvSpPr>
          <p:spPr bwMode="auto">
            <a:xfrm>
              <a:off x="2778"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0" name="Rectangle 129"/>
            <p:cNvSpPr>
              <a:spLocks noChangeArrowheads="1"/>
            </p:cNvSpPr>
            <p:nvPr/>
          </p:nvSpPr>
          <p:spPr bwMode="auto">
            <a:xfrm>
              <a:off x="2778"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6</a:t>
              </a:r>
            </a:p>
          </p:txBody>
        </p:sp>
      </p:grpSp>
      <p:grpSp>
        <p:nvGrpSpPr>
          <p:cNvPr id="12381" name="Group 130"/>
          <p:cNvGrpSpPr/>
          <p:nvPr/>
        </p:nvGrpSpPr>
        <p:grpSpPr bwMode="auto">
          <a:xfrm>
            <a:off x="4695825" y="1941513"/>
            <a:ext cx="487363" cy="609600"/>
            <a:chOff x="3085" y="1176"/>
            <a:chExt cx="307" cy="384"/>
          </a:xfrm>
          <a:noFill/>
        </p:grpSpPr>
        <p:sp>
          <p:nvSpPr>
            <p:cNvPr id="12397" name="Rectangle 131"/>
            <p:cNvSpPr>
              <a:spLocks noChangeArrowheads="1"/>
            </p:cNvSpPr>
            <p:nvPr/>
          </p:nvSpPr>
          <p:spPr bwMode="auto">
            <a:xfrm>
              <a:off x="3085"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8" name="Rectangle 132"/>
            <p:cNvSpPr>
              <a:spLocks noChangeArrowheads="1"/>
            </p:cNvSpPr>
            <p:nvPr/>
          </p:nvSpPr>
          <p:spPr bwMode="auto">
            <a:xfrm>
              <a:off x="3085"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5</a:t>
              </a:r>
            </a:p>
          </p:txBody>
        </p:sp>
      </p:grpSp>
      <p:grpSp>
        <p:nvGrpSpPr>
          <p:cNvPr id="12382" name="Group 133"/>
          <p:cNvGrpSpPr/>
          <p:nvPr/>
        </p:nvGrpSpPr>
        <p:grpSpPr bwMode="auto">
          <a:xfrm>
            <a:off x="5183188" y="1941513"/>
            <a:ext cx="487363" cy="609600"/>
            <a:chOff x="3392" y="1176"/>
            <a:chExt cx="307" cy="384"/>
          </a:xfrm>
          <a:noFill/>
        </p:grpSpPr>
        <p:sp>
          <p:nvSpPr>
            <p:cNvPr id="12395" name="Rectangle 134"/>
            <p:cNvSpPr>
              <a:spLocks noChangeArrowheads="1"/>
            </p:cNvSpPr>
            <p:nvPr/>
          </p:nvSpPr>
          <p:spPr bwMode="auto">
            <a:xfrm>
              <a:off x="3392"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6" name="Rectangle 135"/>
            <p:cNvSpPr>
              <a:spLocks noChangeArrowheads="1"/>
            </p:cNvSpPr>
            <p:nvPr/>
          </p:nvSpPr>
          <p:spPr bwMode="auto">
            <a:xfrm>
              <a:off x="3392"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4</a:t>
              </a:r>
            </a:p>
          </p:txBody>
        </p:sp>
      </p:grpSp>
      <p:grpSp>
        <p:nvGrpSpPr>
          <p:cNvPr id="12383" name="Group 136"/>
          <p:cNvGrpSpPr/>
          <p:nvPr/>
        </p:nvGrpSpPr>
        <p:grpSpPr bwMode="auto">
          <a:xfrm>
            <a:off x="5670550" y="1941513"/>
            <a:ext cx="487363" cy="609600"/>
            <a:chOff x="3699" y="1176"/>
            <a:chExt cx="307" cy="384"/>
          </a:xfrm>
          <a:noFill/>
        </p:grpSpPr>
        <p:sp>
          <p:nvSpPr>
            <p:cNvPr id="12393" name="Rectangle 137"/>
            <p:cNvSpPr>
              <a:spLocks noChangeArrowheads="1"/>
            </p:cNvSpPr>
            <p:nvPr/>
          </p:nvSpPr>
          <p:spPr bwMode="auto">
            <a:xfrm>
              <a:off x="3699"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4" name="Rectangle 138"/>
            <p:cNvSpPr>
              <a:spLocks noChangeArrowheads="1"/>
            </p:cNvSpPr>
            <p:nvPr/>
          </p:nvSpPr>
          <p:spPr bwMode="auto">
            <a:xfrm>
              <a:off x="3699"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3</a:t>
              </a:r>
            </a:p>
          </p:txBody>
        </p:sp>
      </p:grpSp>
      <p:grpSp>
        <p:nvGrpSpPr>
          <p:cNvPr id="12384" name="Group 139"/>
          <p:cNvGrpSpPr/>
          <p:nvPr/>
        </p:nvGrpSpPr>
        <p:grpSpPr bwMode="auto">
          <a:xfrm>
            <a:off x="6157913" y="1941513"/>
            <a:ext cx="487363" cy="609600"/>
            <a:chOff x="4006" y="1176"/>
            <a:chExt cx="307" cy="384"/>
          </a:xfrm>
          <a:noFill/>
        </p:grpSpPr>
        <p:sp>
          <p:nvSpPr>
            <p:cNvPr id="12391" name="Rectangle 140"/>
            <p:cNvSpPr>
              <a:spLocks noChangeArrowheads="1"/>
            </p:cNvSpPr>
            <p:nvPr/>
          </p:nvSpPr>
          <p:spPr bwMode="auto">
            <a:xfrm>
              <a:off x="4006"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2" name="Rectangle 141"/>
            <p:cNvSpPr>
              <a:spLocks noChangeArrowheads="1"/>
            </p:cNvSpPr>
            <p:nvPr/>
          </p:nvSpPr>
          <p:spPr bwMode="auto">
            <a:xfrm>
              <a:off x="4006"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2</a:t>
              </a:r>
            </a:p>
          </p:txBody>
        </p:sp>
      </p:grpSp>
      <p:grpSp>
        <p:nvGrpSpPr>
          <p:cNvPr id="12385" name="Group 142"/>
          <p:cNvGrpSpPr/>
          <p:nvPr/>
        </p:nvGrpSpPr>
        <p:grpSpPr bwMode="auto">
          <a:xfrm>
            <a:off x="6645275" y="1941513"/>
            <a:ext cx="487363" cy="609600"/>
            <a:chOff x="4313" y="1176"/>
            <a:chExt cx="307" cy="384"/>
          </a:xfrm>
          <a:noFill/>
        </p:grpSpPr>
        <p:sp>
          <p:nvSpPr>
            <p:cNvPr id="12389" name="Rectangle 143"/>
            <p:cNvSpPr>
              <a:spLocks noChangeArrowheads="1"/>
            </p:cNvSpPr>
            <p:nvPr/>
          </p:nvSpPr>
          <p:spPr bwMode="auto">
            <a:xfrm>
              <a:off x="4313"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0" name="Rectangle 144"/>
            <p:cNvSpPr>
              <a:spLocks noChangeArrowheads="1"/>
            </p:cNvSpPr>
            <p:nvPr/>
          </p:nvSpPr>
          <p:spPr bwMode="auto">
            <a:xfrm>
              <a:off x="4313"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a:t>
              </a:r>
            </a:p>
          </p:txBody>
        </p:sp>
      </p:grpSp>
      <p:grpSp>
        <p:nvGrpSpPr>
          <p:cNvPr id="12386" name="Group 145"/>
          <p:cNvGrpSpPr/>
          <p:nvPr/>
        </p:nvGrpSpPr>
        <p:grpSpPr bwMode="auto">
          <a:xfrm>
            <a:off x="7132638" y="1941513"/>
            <a:ext cx="487363" cy="609600"/>
            <a:chOff x="4620" y="1176"/>
            <a:chExt cx="307" cy="384"/>
          </a:xfrm>
          <a:noFill/>
        </p:grpSpPr>
        <p:sp>
          <p:nvSpPr>
            <p:cNvPr id="12387" name="Rectangle 146"/>
            <p:cNvSpPr>
              <a:spLocks noChangeArrowheads="1"/>
            </p:cNvSpPr>
            <p:nvPr/>
          </p:nvSpPr>
          <p:spPr bwMode="auto">
            <a:xfrm>
              <a:off x="4620"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88" name="Rectangle 147"/>
            <p:cNvSpPr>
              <a:spLocks noChangeArrowheads="1"/>
            </p:cNvSpPr>
            <p:nvPr/>
          </p:nvSpPr>
          <p:spPr bwMode="auto">
            <a:xfrm>
              <a:off x="4620"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0</a:t>
              </a:r>
            </a:p>
          </p:txBody>
        </p:sp>
      </p:grpSp>
      <p:grpSp>
        <p:nvGrpSpPr>
          <p:cNvPr id="12353" name="Group 148"/>
          <p:cNvGrpSpPr/>
          <p:nvPr/>
        </p:nvGrpSpPr>
        <p:grpSpPr bwMode="auto">
          <a:xfrm>
            <a:off x="4695825" y="2711450"/>
            <a:ext cx="2924175" cy="336550"/>
            <a:chOff x="3085" y="1661"/>
            <a:chExt cx="1842" cy="212"/>
          </a:xfrm>
          <a:noFill/>
        </p:grpSpPr>
        <p:sp>
          <p:nvSpPr>
            <p:cNvPr id="12371" name="Line 149"/>
            <p:cNvSpPr>
              <a:spLocks noChangeShapeType="1"/>
            </p:cNvSpPr>
            <p:nvPr/>
          </p:nvSpPr>
          <p:spPr bwMode="auto">
            <a:xfrm>
              <a:off x="3085" y="1752"/>
              <a:ext cx="1842" cy="0"/>
            </a:xfrm>
            <a:prstGeom prst="line">
              <a:avLst/>
            </a:prstGeom>
            <a:grpFill/>
            <a:ln w="9525">
              <a:solidFill>
                <a:schemeClr val="tx1"/>
              </a:solidFill>
              <a:round/>
              <a:headEnd type="arrow" w="med" len="med"/>
              <a:tailEnd type="arrow" w="med" len="med"/>
            </a:ln>
          </p:spPr>
          <p:txBody>
            <a:bodyPr wrap="none" lIns="90487" tIns="44450" rIns="90487" bIns="44450"/>
            <a:lstStyle/>
            <a:p>
              <a:pPr>
                <a:defRPr/>
              </a:pPr>
              <a:endParaRPr lang="zh-CN" altLang="en-US">
                <a:latin typeface="Comic Sans MS" panose="030F0902030302020204" charset="0"/>
                <a:ea typeface="宋体" charset="-122"/>
              </a:endParaRPr>
            </a:p>
          </p:txBody>
        </p:sp>
        <p:sp>
          <p:nvSpPr>
            <p:cNvPr id="12372" name="Text Box 150"/>
            <p:cNvSpPr txBox="1">
              <a:spLocks noChangeArrowheads="1"/>
            </p:cNvSpPr>
            <p:nvPr/>
          </p:nvSpPr>
          <p:spPr bwMode="auto">
            <a:xfrm>
              <a:off x="3794" y="1661"/>
              <a:ext cx="418" cy="212"/>
            </a:xfrm>
            <a:prstGeom prst="rect">
              <a:avLst/>
            </a:prstGeom>
            <a:solidFill>
              <a:schemeClr val="bg1"/>
            </a:solidFill>
            <a:ln>
              <a:noFill/>
            </a:ln>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defRPr/>
              </a:pPr>
              <a:r>
                <a:rPr lang="en-US" altLang="zh-CN" sz="1800">
                  <a:solidFill>
                    <a:schemeClr val="tx2"/>
                  </a:solidFill>
                  <a:latin typeface="Helvetica" pitchFamily="34" charset="0"/>
                </a:rPr>
                <a:t>VPO</a:t>
              </a:r>
            </a:p>
          </p:txBody>
        </p:sp>
      </p:grpSp>
      <p:grpSp>
        <p:nvGrpSpPr>
          <p:cNvPr id="12354" name="Group 151"/>
          <p:cNvGrpSpPr/>
          <p:nvPr/>
        </p:nvGrpSpPr>
        <p:grpSpPr bwMode="auto">
          <a:xfrm>
            <a:off x="796925" y="2703513"/>
            <a:ext cx="3916363" cy="336550"/>
            <a:chOff x="629" y="1656"/>
            <a:chExt cx="2467" cy="212"/>
          </a:xfrm>
          <a:noFill/>
        </p:grpSpPr>
        <p:sp>
          <p:nvSpPr>
            <p:cNvPr id="12369" name="Line 152"/>
            <p:cNvSpPr>
              <a:spLocks noChangeShapeType="1"/>
            </p:cNvSpPr>
            <p:nvPr/>
          </p:nvSpPr>
          <p:spPr bwMode="auto">
            <a:xfrm>
              <a:off x="629" y="1747"/>
              <a:ext cx="2467" cy="0"/>
            </a:xfrm>
            <a:prstGeom prst="line">
              <a:avLst/>
            </a:prstGeom>
            <a:grpFill/>
            <a:ln w="9525">
              <a:solidFill>
                <a:schemeClr val="tx1"/>
              </a:solidFill>
              <a:round/>
              <a:headEnd type="arrow" w="med" len="med"/>
              <a:tailEnd type="arrow" w="med" len="med"/>
            </a:ln>
          </p:spPr>
          <p:txBody>
            <a:bodyPr wrap="none" lIns="90487" tIns="44450" rIns="90487" bIns="44450"/>
            <a:lstStyle/>
            <a:p>
              <a:pPr>
                <a:defRPr/>
              </a:pPr>
              <a:endParaRPr lang="zh-CN" altLang="en-US">
                <a:latin typeface="Comic Sans MS" panose="030F0902030302020204" charset="0"/>
                <a:ea typeface="宋体" charset="-122"/>
              </a:endParaRPr>
            </a:p>
          </p:txBody>
        </p:sp>
        <p:sp>
          <p:nvSpPr>
            <p:cNvPr id="12370" name="Text Box 153"/>
            <p:cNvSpPr txBox="1">
              <a:spLocks noChangeArrowheads="1"/>
            </p:cNvSpPr>
            <p:nvPr/>
          </p:nvSpPr>
          <p:spPr bwMode="auto">
            <a:xfrm>
              <a:off x="1579" y="1656"/>
              <a:ext cx="409" cy="212"/>
            </a:xfrm>
            <a:prstGeom prst="rect">
              <a:avLst/>
            </a:prstGeom>
            <a:solidFill>
              <a:schemeClr val="bg1"/>
            </a:solidFill>
            <a:ln>
              <a:noFill/>
            </a:ln>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defRPr/>
              </a:pPr>
              <a:r>
                <a:rPr lang="en-US" altLang="zh-CN" sz="1800" dirty="0">
                  <a:solidFill>
                    <a:schemeClr val="tx2"/>
                  </a:solidFill>
                  <a:latin typeface="Helvetica" pitchFamily="34" charset="0"/>
                </a:rPr>
                <a:t>VPN</a:t>
              </a:r>
            </a:p>
          </p:txBody>
        </p:sp>
      </p:grpSp>
      <p:sp>
        <p:nvSpPr>
          <p:cNvPr id="115732" name="Rectangle 175"/>
          <p:cNvSpPr>
            <a:spLocks noChangeArrowheads="1"/>
          </p:cNvSpPr>
          <p:nvPr/>
        </p:nvSpPr>
        <p:spPr bwMode="auto">
          <a:xfrm>
            <a:off x="685800" y="3336925"/>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VPN: </a:t>
            </a:r>
            <a:r>
              <a:rPr lang="en-US" altLang="zh-CN" u="sng"/>
              <a:t>      </a:t>
            </a:r>
            <a:r>
              <a:rPr lang="en-US" altLang="zh-CN"/>
              <a:t>  </a:t>
            </a:r>
            <a:r>
              <a:rPr lang="en-US" altLang="zh-CN" b="0"/>
              <a:t>VPO: </a:t>
            </a:r>
            <a:r>
              <a:rPr lang="en-US" altLang="zh-CN" b="0" u="sng"/>
              <a:t>        </a:t>
            </a:r>
            <a:r>
              <a:rPr lang="en-US" altLang="zh-CN" b="0"/>
              <a:t>             	Page Fault? </a:t>
            </a:r>
            <a:r>
              <a:rPr lang="en-US" altLang="zh-CN" u="sng"/>
              <a:t>      </a:t>
            </a:r>
            <a:r>
              <a:rPr lang="en-US" altLang="zh-CN">
                <a:solidFill>
                  <a:schemeClr val="bg1"/>
                </a:solidFill>
              </a:rPr>
              <a:t>d</a:t>
            </a:r>
          </a:p>
        </p:txBody>
      </p:sp>
      <p:sp>
        <p:nvSpPr>
          <p:cNvPr id="115733" name="Rectangle 176"/>
          <p:cNvSpPr>
            <a:spLocks noChangeArrowheads="1"/>
          </p:cNvSpPr>
          <p:nvPr/>
        </p:nvSpPr>
        <p:spPr bwMode="auto">
          <a:xfrm>
            <a:off x="708025" y="5257800"/>
            <a:ext cx="6170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PPN: </a:t>
            </a:r>
            <a:r>
              <a:rPr lang="en-US" altLang="zh-CN" u="sng"/>
              <a:t>     </a:t>
            </a:r>
            <a:r>
              <a:rPr lang="en-US" altLang="zh-CN" b="0"/>
              <a:t>    PPO: </a:t>
            </a:r>
            <a:r>
              <a:rPr lang="en-US" altLang="zh-CN" u="sng"/>
              <a:t>      </a:t>
            </a:r>
            <a:r>
              <a:rPr lang="en-US" altLang="zh-CN" b="0"/>
              <a:t>		PA: </a:t>
            </a:r>
            <a:r>
              <a:rPr lang="en-US" altLang="zh-CN" u="sng"/>
              <a:t>      </a:t>
            </a:r>
          </a:p>
        </p:txBody>
      </p:sp>
      <p:grpSp>
        <p:nvGrpSpPr>
          <p:cNvPr id="115734" name="Group 179"/>
          <p:cNvGrpSpPr/>
          <p:nvPr/>
        </p:nvGrpSpPr>
        <p:grpSpPr bwMode="auto">
          <a:xfrm>
            <a:off x="1779588" y="4006850"/>
            <a:ext cx="5848350" cy="609600"/>
            <a:chOff x="1219" y="2880"/>
            <a:chExt cx="3684" cy="384"/>
          </a:xfrm>
        </p:grpSpPr>
        <p:grpSp>
          <p:nvGrpSpPr>
            <p:cNvPr id="115742" name="Group 180"/>
            <p:cNvGrpSpPr/>
            <p:nvPr/>
          </p:nvGrpSpPr>
          <p:grpSpPr bwMode="auto">
            <a:xfrm>
              <a:off x="1219" y="2880"/>
              <a:ext cx="307" cy="384"/>
              <a:chOff x="605" y="1776"/>
              <a:chExt cx="307" cy="384"/>
            </a:xfrm>
          </p:grpSpPr>
          <p:sp>
            <p:nvSpPr>
              <p:cNvPr id="115776" name="Rectangle 18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77" name="Rectangle 18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15743" name="Group 183"/>
            <p:cNvGrpSpPr/>
            <p:nvPr/>
          </p:nvGrpSpPr>
          <p:grpSpPr bwMode="auto">
            <a:xfrm>
              <a:off x="1526" y="2880"/>
              <a:ext cx="307" cy="384"/>
              <a:chOff x="605" y="1776"/>
              <a:chExt cx="307" cy="384"/>
            </a:xfrm>
          </p:grpSpPr>
          <p:sp>
            <p:nvSpPr>
              <p:cNvPr id="115774" name="Rectangle 18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75" name="Rectangle 18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15744" name="Group 186"/>
            <p:cNvGrpSpPr/>
            <p:nvPr/>
          </p:nvGrpSpPr>
          <p:grpSpPr bwMode="auto">
            <a:xfrm>
              <a:off x="1833" y="2880"/>
              <a:ext cx="307" cy="384"/>
              <a:chOff x="605" y="1776"/>
              <a:chExt cx="307" cy="384"/>
            </a:xfrm>
          </p:grpSpPr>
          <p:sp>
            <p:nvSpPr>
              <p:cNvPr id="115772" name="Rectangle 18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73" name="Rectangle 18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15745" name="Group 189"/>
            <p:cNvGrpSpPr/>
            <p:nvPr/>
          </p:nvGrpSpPr>
          <p:grpSpPr bwMode="auto">
            <a:xfrm>
              <a:off x="2140" y="2880"/>
              <a:ext cx="307" cy="384"/>
              <a:chOff x="605" y="1776"/>
              <a:chExt cx="307" cy="384"/>
            </a:xfrm>
          </p:grpSpPr>
          <p:sp>
            <p:nvSpPr>
              <p:cNvPr id="115770" name="Rectangle 19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71" name="Rectangle 19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15746" name="Group 192"/>
            <p:cNvGrpSpPr/>
            <p:nvPr/>
          </p:nvGrpSpPr>
          <p:grpSpPr bwMode="auto">
            <a:xfrm>
              <a:off x="2447" y="2880"/>
              <a:ext cx="307" cy="384"/>
              <a:chOff x="605" y="1776"/>
              <a:chExt cx="307" cy="384"/>
            </a:xfrm>
          </p:grpSpPr>
          <p:sp>
            <p:nvSpPr>
              <p:cNvPr id="115768" name="Rectangle 19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69" name="Rectangle 19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15747" name="Group 195"/>
            <p:cNvGrpSpPr/>
            <p:nvPr/>
          </p:nvGrpSpPr>
          <p:grpSpPr bwMode="auto">
            <a:xfrm>
              <a:off x="2754" y="2880"/>
              <a:ext cx="307" cy="384"/>
              <a:chOff x="605" y="1776"/>
              <a:chExt cx="307" cy="384"/>
            </a:xfrm>
          </p:grpSpPr>
          <p:sp>
            <p:nvSpPr>
              <p:cNvPr id="115766" name="Rectangle 19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67" name="Rectangle 19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15748" name="Group 198"/>
            <p:cNvGrpSpPr/>
            <p:nvPr/>
          </p:nvGrpSpPr>
          <p:grpSpPr bwMode="auto">
            <a:xfrm>
              <a:off x="3061" y="2880"/>
              <a:ext cx="307" cy="384"/>
              <a:chOff x="605" y="1776"/>
              <a:chExt cx="307" cy="384"/>
            </a:xfrm>
          </p:grpSpPr>
          <p:sp>
            <p:nvSpPr>
              <p:cNvPr id="115764" name="Rectangle 19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65" name="Rectangle 20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15749" name="Group 201"/>
            <p:cNvGrpSpPr/>
            <p:nvPr/>
          </p:nvGrpSpPr>
          <p:grpSpPr bwMode="auto">
            <a:xfrm>
              <a:off x="3368" y="2880"/>
              <a:ext cx="307" cy="384"/>
              <a:chOff x="605" y="1776"/>
              <a:chExt cx="307" cy="384"/>
            </a:xfrm>
          </p:grpSpPr>
          <p:sp>
            <p:nvSpPr>
              <p:cNvPr id="115762" name="Rectangle 20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63" name="Rectangle 20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15750" name="Group 204"/>
            <p:cNvGrpSpPr/>
            <p:nvPr/>
          </p:nvGrpSpPr>
          <p:grpSpPr bwMode="auto">
            <a:xfrm>
              <a:off x="3675" y="2880"/>
              <a:ext cx="307" cy="384"/>
              <a:chOff x="605" y="1776"/>
              <a:chExt cx="307" cy="384"/>
            </a:xfrm>
          </p:grpSpPr>
          <p:sp>
            <p:nvSpPr>
              <p:cNvPr id="115760" name="Rectangle 20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61" name="Rectangle 20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15751" name="Group 207"/>
            <p:cNvGrpSpPr/>
            <p:nvPr/>
          </p:nvGrpSpPr>
          <p:grpSpPr bwMode="auto">
            <a:xfrm>
              <a:off x="3982" y="2880"/>
              <a:ext cx="307" cy="384"/>
              <a:chOff x="605" y="1776"/>
              <a:chExt cx="307" cy="384"/>
            </a:xfrm>
          </p:grpSpPr>
          <p:sp>
            <p:nvSpPr>
              <p:cNvPr id="115758" name="Rectangle 20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59" name="Rectangle 20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15752" name="Group 210"/>
            <p:cNvGrpSpPr/>
            <p:nvPr/>
          </p:nvGrpSpPr>
          <p:grpSpPr bwMode="auto">
            <a:xfrm>
              <a:off x="4289" y="2880"/>
              <a:ext cx="307" cy="384"/>
              <a:chOff x="605" y="1776"/>
              <a:chExt cx="307" cy="384"/>
            </a:xfrm>
          </p:grpSpPr>
          <p:sp>
            <p:nvSpPr>
              <p:cNvPr id="115756" name="Rectangle 21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57" name="Rectangle 21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15753" name="Group 213"/>
            <p:cNvGrpSpPr/>
            <p:nvPr/>
          </p:nvGrpSpPr>
          <p:grpSpPr bwMode="auto">
            <a:xfrm>
              <a:off x="4596" y="2880"/>
              <a:ext cx="307" cy="384"/>
              <a:chOff x="605" y="1776"/>
              <a:chExt cx="307" cy="384"/>
            </a:xfrm>
          </p:grpSpPr>
          <p:sp>
            <p:nvSpPr>
              <p:cNvPr id="115754" name="Rectangle 21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5755" name="Rectangle 21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15735" name="Group 216"/>
          <p:cNvGrpSpPr/>
          <p:nvPr/>
        </p:nvGrpSpPr>
        <p:grpSpPr bwMode="auto">
          <a:xfrm>
            <a:off x="4721225" y="4692650"/>
            <a:ext cx="2924175" cy="336550"/>
            <a:chOff x="3061" y="2261"/>
            <a:chExt cx="1842" cy="212"/>
          </a:xfrm>
        </p:grpSpPr>
        <p:sp>
          <p:nvSpPr>
            <p:cNvPr id="115740" name="Line 217"/>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15741" name="Text Box 218"/>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PPO</a:t>
              </a:r>
            </a:p>
          </p:txBody>
        </p:sp>
      </p:grpSp>
      <p:grpSp>
        <p:nvGrpSpPr>
          <p:cNvPr id="115736" name="Group 219"/>
          <p:cNvGrpSpPr/>
          <p:nvPr/>
        </p:nvGrpSpPr>
        <p:grpSpPr bwMode="auto">
          <a:xfrm>
            <a:off x="1825625" y="4692650"/>
            <a:ext cx="2924175" cy="336550"/>
            <a:chOff x="3061" y="2261"/>
            <a:chExt cx="1842" cy="212"/>
          </a:xfrm>
        </p:grpSpPr>
        <p:sp>
          <p:nvSpPr>
            <p:cNvPr id="115738" name="Line 220"/>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15739" name="Text Box 221"/>
            <p:cNvSpPr txBox="1">
              <a:spLocks noChangeArrowheads="1"/>
            </p:cNvSpPr>
            <p:nvPr/>
          </p:nvSpPr>
          <p:spPr bwMode="auto">
            <a:xfrm>
              <a:off x="3770" y="2261"/>
              <a:ext cx="410"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PPN</a:t>
              </a:r>
            </a:p>
          </p:txBody>
        </p:sp>
      </p:grpSp>
      <p:cxnSp>
        <p:nvCxnSpPr>
          <p:cNvPr id="115737" name="Straight Connector 2"/>
          <p:cNvCxnSpPr>
            <a:cxnSpLocks noChangeShapeType="1"/>
          </p:cNvCxnSpPr>
          <p:nvPr/>
        </p:nvCxnSpPr>
        <p:spPr bwMode="auto">
          <a:xfrm>
            <a:off x="4695825" y="1724025"/>
            <a:ext cx="0" cy="3686175"/>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8ACEDDC3-0CEE-5B45-B92E-A3D3264BA092}" type="slidenum">
              <a:rPr lang="zh-CN" altLang="en-US" sz="1400" b="0">
                <a:latin typeface="Times New Roman" panose="02020603050405020304" charset="0"/>
              </a:rPr>
              <a:t>52</a:t>
            </a:fld>
            <a:endParaRPr lang="en-US" altLang="zh-CN" sz="1400" b="0">
              <a:latin typeface="Times New Roman" panose="02020603050405020304" charset="0"/>
            </a:endParaRPr>
          </a:p>
        </p:txBody>
      </p:sp>
      <p:sp>
        <p:nvSpPr>
          <p:cNvPr id="119810" name="Rectangle 2"/>
          <p:cNvSpPr>
            <a:spLocks noGrp="1" noChangeArrowheads="1"/>
          </p:cNvSpPr>
          <p:nvPr>
            <p:ph type="title"/>
          </p:nvPr>
        </p:nvSpPr>
        <p:spPr/>
        <p:txBody>
          <a:bodyPr/>
          <a:lstStyle/>
          <a:p>
            <a:r>
              <a:rPr lang="zh-CN" altLang="en-US">
                <a:ea typeface="宋体" charset="-122"/>
              </a:rPr>
              <a:t>练习</a:t>
            </a:r>
            <a:r>
              <a:rPr lang="en-US" altLang="zh-CN">
                <a:ea typeface="宋体" charset="-122"/>
              </a:rPr>
              <a:t>4-2</a:t>
            </a:r>
            <a:r>
              <a:rPr lang="zh-CN" altLang="en-US">
                <a:ea typeface="宋体" charset="-122"/>
              </a:rPr>
              <a:t>答案</a:t>
            </a:r>
            <a:endParaRPr lang="en-US" altLang="zh-CN">
              <a:ea typeface="宋体" charset="-122"/>
            </a:endParaRPr>
          </a:p>
        </p:txBody>
      </p:sp>
      <p:sp>
        <p:nvSpPr>
          <p:cNvPr id="119811" name="Rectangle 102"/>
          <p:cNvSpPr>
            <a:spLocks noChangeArrowheads="1"/>
          </p:cNvSpPr>
          <p:nvPr/>
        </p:nvSpPr>
        <p:spPr bwMode="auto">
          <a:xfrm>
            <a:off x="644525" y="1524000"/>
            <a:ext cx="320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b="0"/>
              <a:t>Virtual Address: 0x</a:t>
            </a:r>
            <a:r>
              <a:rPr lang="en-US" altLang="zh-CN" b="0">
                <a:solidFill>
                  <a:srgbClr val="FF0000"/>
                </a:solidFill>
              </a:rPr>
              <a:t>0</a:t>
            </a:r>
            <a:r>
              <a:rPr lang="en-US" altLang="zh-CN" b="0">
                <a:solidFill>
                  <a:srgbClr val="00B0F0"/>
                </a:solidFill>
              </a:rPr>
              <a:t>3</a:t>
            </a:r>
            <a:r>
              <a:rPr lang="en-US" altLang="zh-CN" b="0">
                <a:solidFill>
                  <a:srgbClr val="FFC000"/>
                </a:solidFill>
              </a:rPr>
              <a:t>D</a:t>
            </a:r>
            <a:r>
              <a:rPr lang="en-US" altLang="zh-CN" b="0">
                <a:solidFill>
                  <a:srgbClr val="00B050"/>
                </a:solidFill>
              </a:rPr>
              <a:t>4</a:t>
            </a:r>
            <a:endParaRPr lang="zh-CN" altLang="en-US" b="0">
              <a:solidFill>
                <a:srgbClr val="00B050"/>
              </a:solidFill>
            </a:endParaRPr>
          </a:p>
        </p:txBody>
      </p:sp>
      <p:grpSp>
        <p:nvGrpSpPr>
          <p:cNvPr id="12373" name="Group 106"/>
          <p:cNvGrpSpPr/>
          <p:nvPr/>
        </p:nvGrpSpPr>
        <p:grpSpPr bwMode="auto">
          <a:xfrm>
            <a:off x="796925" y="1941513"/>
            <a:ext cx="487363" cy="609600"/>
            <a:chOff x="629" y="1176"/>
            <a:chExt cx="307" cy="384"/>
          </a:xfrm>
          <a:noFill/>
        </p:grpSpPr>
        <p:sp>
          <p:nvSpPr>
            <p:cNvPr id="12413" name="Rectangle 107"/>
            <p:cNvSpPr>
              <a:spLocks noChangeArrowheads="1"/>
            </p:cNvSpPr>
            <p:nvPr/>
          </p:nvSpPr>
          <p:spPr bwMode="auto">
            <a:xfrm>
              <a:off x="629" y="1368"/>
              <a:ext cx="307" cy="192"/>
            </a:xfrm>
            <a:prstGeom prst="rect">
              <a:avLst/>
            </a:prstGeom>
            <a:grpFill/>
            <a:ln w="9525">
              <a:solidFill>
                <a:schemeClr val="tx1"/>
              </a:solidFill>
              <a:miter lim="800000"/>
            </a:ln>
          </p:spPr>
          <p:txBody>
            <a:bodyPr wrap="none" lIns="90487" tIns="44450" rIns="90487" bIns="44450" anchor="ctr"/>
            <a:lstStyle/>
            <a:p>
              <a:pPr algn="ctr">
                <a:lnSpc>
                  <a:spcPct val="90000"/>
                </a:lnSpc>
                <a:spcBef>
                  <a:spcPct val="30000"/>
                </a:spcBef>
                <a:defRPr/>
              </a:pPr>
              <a:endParaRPr lang="zh-CN" altLang="en-US" sz="1800">
                <a:solidFill>
                  <a:schemeClr val="tx2"/>
                </a:solidFill>
                <a:latin typeface="Helvetica" pitchFamily="34" charset="0"/>
                <a:ea typeface="宋体" charset="-122"/>
              </a:endParaRPr>
            </a:p>
          </p:txBody>
        </p:sp>
        <p:sp>
          <p:nvSpPr>
            <p:cNvPr id="12414" name="Rectangle 108"/>
            <p:cNvSpPr>
              <a:spLocks noChangeArrowheads="1"/>
            </p:cNvSpPr>
            <p:nvPr/>
          </p:nvSpPr>
          <p:spPr bwMode="auto">
            <a:xfrm>
              <a:off x="629"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13</a:t>
              </a:r>
            </a:p>
          </p:txBody>
        </p:sp>
      </p:grpSp>
      <p:grpSp>
        <p:nvGrpSpPr>
          <p:cNvPr id="12374" name="Group 109"/>
          <p:cNvGrpSpPr/>
          <p:nvPr/>
        </p:nvGrpSpPr>
        <p:grpSpPr bwMode="auto">
          <a:xfrm>
            <a:off x="1284288" y="1941513"/>
            <a:ext cx="487363" cy="609600"/>
            <a:chOff x="936" y="1176"/>
            <a:chExt cx="307" cy="384"/>
          </a:xfrm>
          <a:noFill/>
        </p:grpSpPr>
        <p:sp>
          <p:nvSpPr>
            <p:cNvPr id="12411" name="Rectangle 110"/>
            <p:cNvSpPr>
              <a:spLocks noChangeArrowheads="1"/>
            </p:cNvSpPr>
            <p:nvPr/>
          </p:nvSpPr>
          <p:spPr bwMode="auto">
            <a:xfrm>
              <a:off x="936" y="1368"/>
              <a:ext cx="307" cy="192"/>
            </a:xfrm>
            <a:prstGeom prst="rect">
              <a:avLst/>
            </a:prstGeom>
            <a:grpFill/>
            <a:ln w="9525">
              <a:solidFill>
                <a:schemeClr val="tx1"/>
              </a:solidFill>
              <a:miter lim="800000"/>
            </a:ln>
          </p:spPr>
          <p:txBody>
            <a:bodyPr wrap="none" lIns="90487" tIns="44450" rIns="90487" bIns="44450" anchor="ctr"/>
            <a:lstStyle/>
            <a:p>
              <a:pPr algn="ctr">
                <a:lnSpc>
                  <a:spcPct val="90000"/>
                </a:lnSpc>
                <a:spcBef>
                  <a:spcPct val="30000"/>
                </a:spcBef>
                <a:defRPr/>
              </a:pPr>
              <a:endParaRPr lang="zh-CN" altLang="en-US" sz="1800">
                <a:solidFill>
                  <a:schemeClr val="tx2"/>
                </a:solidFill>
                <a:latin typeface="Helvetica" pitchFamily="34" charset="0"/>
                <a:ea typeface="宋体" charset="-122"/>
              </a:endParaRPr>
            </a:p>
          </p:txBody>
        </p:sp>
        <p:sp>
          <p:nvSpPr>
            <p:cNvPr id="12412" name="Rectangle 111"/>
            <p:cNvSpPr>
              <a:spLocks noChangeArrowheads="1"/>
            </p:cNvSpPr>
            <p:nvPr/>
          </p:nvSpPr>
          <p:spPr bwMode="auto">
            <a:xfrm>
              <a:off x="936"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12</a:t>
              </a:r>
            </a:p>
          </p:txBody>
        </p:sp>
      </p:grpSp>
      <p:grpSp>
        <p:nvGrpSpPr>
          <p:cNvPr id="12375" name="Group 112"/>
          <p:cNvGrpSpPr/>
          <p:nvPr/>
        </p:nvGrpSpPr>
        <p:grpSpPr bwMode="auto">
          <a:xfrm>
            <a:off x="1771650" y="1941513"/>
            <a:ext cx="487363" cy="609600"/>
            <a:chOff x="1243" y="1176"/>
            <a:chExt cx="307" cy="384"/>
          </a:xfrm>
          <a:noFill/>
        </p:grpSpPr>
        <p:sp>
          <p:nvSpPr>
            <p:cNvPr id="12409" name="Rectangle 113"/>
            <p:cNvSpPr>
              <a:spLocks noChangeArrowheads="1"/>
            </p:cNvSpPr>
            <p:nvPr/>
          </p:nvSpPr>
          <p:spPr bwMode="auto">
            <a:xfrm>
              <a:off x="1243" y="1368"/>
              <a:ext cx="307" cy="192"/>
            </a:xfrm>
            <a:prstGeom prst="rect">
              <a:avLst/>
            </a:prstGeom>
            <a:grpFill/>
            <a:ln w="9525">
              <a:solidFill>
                <a:schemeClr val="tx1"/>
              </a:solidFill>
              <a:miter lim="800000"/>
            </a:ln>
          </p:spPr>
          <p:txBody>
            <a:bodyPr wrap="none" lIns="90487" tIns="44450" rIns="90487" bIns="44450" anchor="ctr"/>
            <a:lstStyle/>
            <a:p>
              <a:pPr algn="ctr">
                <a:lnSpc>
                  <a:spcPct val="90000"/>
                </a:lnSpc>
                <a:spcBef>
                  <a:spcPct val="30000"/>
                </a:spcBef>
                <a:defRPr/>
              </a:pPr>
              <a:endParaRPr lang="zh-CN" altLang="en-US" sz="1800">
                <a:solidFill>
                  <a:schemeClr val="tx2"/>
                </a:solidFill>
                <a:latin typeface="Helvetica" pitchFamily="34" charset="0"/>
                <a:ea typeface="宋体" charset="-122"/>
              </a:endParaRPr>
            </a:p>
          </p:txBody>
        </p:sp>
        <p:sp>
          <p:nvSpPr>
            <p:cNvPr id="12410" name="Rectangle 114"/>
            <p:cNvSpPr>
              <a:spLocks noChangeArrowheads="1"/>
            </p:cNvSpPr>
            <p:nvPr/>
          </p:nvSpPr>
          <p:spPr bwMode="auto">
            <a:xfrm>
              <a:off x="1243"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11</a:t>
              </a:r>
            </a:p>
          </p:txBody>
        </p:sp>
      </p:grpSp>
      <p:grpSp>
        <p:nvGrpSpPr>
          <p:cNvPr id="12376" name="Group 115"/>
          <p:cNvGrpSpPr/>
          <p:nvPr/>
        </p:nvGrpSpPr>
        <p:grpSpPr bwMode="auto">
          <a:xfrm>
            <a:off x="2259013" y="1941513"/>
            <a:ext cx="487363" cy="609600"/>
            <a:chOff x="1550" y="1176"/>
            <a:chExt cx="307" cy="384"/>
          </a:xfrm>
          <a:noFill/>
        </p:grpSpPr>
        <p:sp>
          <p:nvSpPr>
            <p:cNvPr id="12407" name="Rectangle 116"/>
            <p:cNvSpPr>
              <a:spLocks noChangeArrowheads="1"/>
            </p:cNvSpPr>
            <p:nvPr/>
          </p:nvSpPr>
          <p:spPr bwMode="auto">
            <a:xfrm>
              <a:off x="1550"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8" name="Rectangle 117"/>
            <p:cNvSpPr>
              <a:spLocks noChangeArrowheads="1"/>
            </p:cNvSpPr>
            <p:nvPr/>
          </p:nvSpPr>
          <p:spPr bwMode="auto">
            <a:xfrm>
              <a:off x="1550"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10</a:t>
              </a:r>
            </a:p>
          </p:txBody>
        </p:sp>
      </p:grpSp>
      <p:grpSp>
        <p:nvGrpSpPr>
          <p:cNvPr id="12377" name="Group 118"/>
          <p:cNvGrpSpPr/>
          <p:nvPr/>
        </p:nvGrpSpPr>
        <p:grpSpPr bwMode="auto">
          <a:xfrm>
            <a:off x="2746375" y="1941513"/>
            <a:ext cx="487363" cy="609600"/>
            <a:chOff x="1857" y="1176"/>
            <a:chExt cx="307" cy="384"/>
          </a:xfrm>
          <a:noFill/>
        </p:grpSpPr>
        <p:sp>
          <p:nvSpPr>
            <p:cNvPr id="12405" name="Rectangle 119"/>
            <p:cNvSpPr>
              <a:spLocks noChangeArrowheads="1"/>
            </p:cNvSpPr>
            <p:nvPr/>
          </p:nvSpPr>
          <p:spPr bwMode="auto">
            <a:xfrm>
              <a:off x="1857"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6" name="Rectangle 120"/>
            <p:cNvSpPr>
              <a:spLocks noChangeArrowheads="1"/>
            </p:cNvSpPr>
            <p:nvPr/>
          </p:nvSpPr>
          <p:spPr bwMode="auto">
            <a:xfrm>
              <a:off x="1857"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9</a:t>
              </a:r>
            </a:p>
          </p:txBody>
        </p:sp>
      </p:grpSp>
      <p:grpSp>
        <p:nvGrpSpPr>
          <p:cNvPr id="12378" name="Group 121"/>
          <p:cNvGrpSpPr/>
          <p:nvPr/>
        </p:nvGrpSpPr>
        <p:grpSpPr bwMode="auto">
          <a:xfrm>
            <a:off x="3233738" y="1941513"/>
            <a:ext cx="487363" cy="609600"/>
            <a:chOff x="2164" y="1176"/>
            <a:chExt cx="307" cy="384"/>
          </a:xfrm>
          <a:noFill/>
        </p:grpSpPr>
        <p:sp>
          <p:nvSpPr>
            <p:cNvPr id="12403" name="Rectangle 122"/>
            <p:cNvSpPr>
              <a:spLocks noChangeArrowheads="1"/>
            </p:cNvSpPr>
            <p:nvPr/>
          </p:nvSpPr>
          <p:spPr bwMode="auto">
            <a:xfrm>
              <a:off x="2164"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4" name="Rectangle 123"/>
            <p:cNvSpPr>
              <a:spLocks noChangeArrowheads="1"/>
            </p:cNvSpPr>
            <p:nvPr/>
          </p:nvSpPr>
          <p:spPr bwMode="auto">
            <a:xfrm>
              <a:off x="2164"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8</a:t>
              </a:r>
            </a:p>
          </p:txBody>
        </p:sp>
      </p:grpSp>
      <p:grpSp>
        <p:nvGrpSpPr>
          <p:cNvPr id="12379" name="Group 124"/>
          <p:cNvGrpSpPr/>
          <p:nvPr/>
        </p:nvGrpSpPr>
        <p:grpSpPr bwMode="auto">
          <a:xfrm>
            <a:off x="3721100" y="1941513"/>
            <a:ext cx="487363" cy="609600"/>
            <a:chOff x="2471" y="1176"/>
            <a:chExt cx="307" cy="384"/>
          </a:xfrm>
          <a:noFill/>
        </p:grpSpPr>
        <p:sp>
          <p:nvSpPr>
            <p:cNvPr id="12401" name="Rectangle 125"/>
            <p:cNvSpPr>
              <a:spLocks noChangeArrowheads="1"/>
            </p:cNvSpPr>
            <p:nvPr/>
          </p:nvSpPr>
          <p:spPr bwMode="auto">
            <a:xfrm>
              <a:off x="2471"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2" name="Rectangle 126"/>
            <p:cNvSpPr>
              <a:spLocks noChangeArrowheads="1"/>
            </p:cNvSpPr>
            <p:nvPr/>
          </p:nvSpPr>
          <p:spPr bwMode="auto">
            <a:xfrm>
              <a:off x="2471"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7</a:t>
              </a:r>
            </a:p>
          </p:txBody>
        </p:sp>
      </p:grpSp>
      <p:grpSp>
        <p:nvGrpSpPr>
          <p:cNvPr id="12380" name="Group 127"/>
          <p:cNvGrpSpPr/>
          <p:nvPr/>
        </p:nvGrpSpPr>
        <p:grpSpPr bwMode="auto">
          <a:xfrm>
            <a:off x="4208463" y="1941513"/>
            <a:ext cx="487363" cy="609600"/>
            <a:chOff x="2778" y="1176"/>
            <a:chExt cx="307" cy="384"/>
          </a:xfrm>
          <a:noFill/>
        </p:grpSpPr>
        <p:sp>
          <p:nvSpPr>
            <p:cNvPr id="12399" name="Rectangle 128"/>
            <p:cNvSpPr>
              <a:spLocks noChangeArrowheads="1"/>
            </p:cNvSpPr>
            <p:nvPr/>
          </p:nvSpPr>
          <p:spPr bwMode="auto">
            <a:xfrm>
              <a:off x="2778"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400" name="Rectangle 129"/>
            <p:cNvSpPr>
              <a:spLocks noChangeArrowheads="1"/>
            </p:cNvSpPr>
            <p:nvPr/>
          </p:nvSpPr>
          <p:spPr bwMode="auto">
            <a:xfrm>
              <a:off x="2778"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6</a:t>
              </a:r>
            </a:p>
          </p:txBody>
        </p:sp>
      </p:grpSp>
      <p:grpSp>
        <p:nvGrpSpPr>
          <p:cNvPr id="12381" name="Group 130"/>
          <p:cNvGrpSpPr/>
          <p:nvPr/>
        </p:nvGrpSpPr>
        <p:grpSpPr bwMode="auto">
          <a:xfrm>
            <a:off x="4695825" y="1941513"/>
            <a:ext cx="487363" cy="609600"/>
            <a:chOff x="3085" y="1176"/>
            <a:chExt cx="307" cy="384"/>
          </a:xfrm>
          <a:noFill/>
        </p:grpSpPr>
        <p:sp>
          <p:nvSpPr>
            <p:cNvPr id="12397" name="Rectangle 131"/>
            <p:cNvSpPr>
              <a:spLocks noChangeArrowheads="1"/>
            </p:cNvSpPr>
            <p:nvPr/>
          </p:nvSpPr>
          <p:spPr bwMode="auto">
            <a:xfrm>
              <a:off x="3085"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8" name="Rectangle 132"/>
            <p:cNvSpPr>
              <a:spLocks noChangeArrowheads="1"/>
            </p:cNvSpPr>
            <p:nvPr/>
          </p:nvSpPr>
          <p:spPr bwMode="auto">
            <a:xfrm>
              <a:off x="3085"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5</a:t>
              </a:r>
            </a:p>
          </p:txBody>
        </p:sp>
      </p:grpSp>
      <p:grpSp>
        <p:nvGrpSpPr>
          <p:cNvPr id="12382" name="Group 133"/>
          <p:cNvGrpSpPr/>
          <p:nvPr/>
        </p:nvGrpSpPr>
        <p:grpSpPr bwMode="auto">
          <a:xfrm>
            <a:off x="5183188" y="1941513"/>
            <a:ext cx="487363" cy="609600"/>
            <a:chOff x="3392" y="1176"/>
            <a:chExt cx="307" cy="384"/>
          </a:xfrm>
          <a:noFill/>
        </p:grpSpPr>
        <p:sp>
          <p:nvSpPr>
            <p:cNvPr id="12395" name="Rectangle 134"/>
            <p:cNvSpPr>
              <a:spLocks noChangeArrowheads="1"/>
            </p:cNvSpPr>
            <p:nvPr/>
          </p:nvSpPr>
          <p:spPr bwMode="auto">
            <a:xfrm>
              <a:off x="3392"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6" name="Rectangle 135"/>
            <p:cNvSpPr>
              <a:spLocks noChangeArrowheads="1"/>
            </p:cNvSpPr>
            <p:nvPr/>
          </p:nvSpPr>
          <p:spPr bwMode="auto">
            <a:xfrm>
              <a:off x="3392"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4</a:t>
              </a:r>
            </a:p>
          </p:txBody>
        </p:sp>
      </p:grpSp>
      <p:grpSp>
        <p:nvGrpSpPr>
          <p:cNvPr id="12383" name="Group 136"/>
          <p:cNvGrpSpPr/>
          <p:nvPr/>
        </p:nvGrpSpPr>
        <p:grpSpPr bwMode="auto">
          <a:xfrm>
            <a:off x="5670550" y="1941513"/>
            <a:ext cx="487363" cy="609600"/>
            <a:chOff x="3699" y="1176"/>
            <a:chExt cx="307" cy="384"/>
          </a:xfrm>
          <a:noFill/>
        </p:grpSpPr>
        <p:sp>
          <p:nvSpPr>
            <p:cNvPr id="12393" name="Rectangle 137"/>
            <p:cNvSpPr>
              <a:spLocks noChangeArrowheads="1"/>
            </p:cNvSpPr>
            <p:nvPr/>
          </p:nvSpPr>
          <p:spPr bwMode="auto">
            <a:xfrm>
              <a:off x="3699"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4" name="Rectangle 138"/>
            <p:cNvSpPr>
              <a:spLocks noChangeArrowheads="1"/>
            </p:cNvSpPr>
            <p:nvPr/>
          </p:nvSpPr>
          <p:spPr bwMode="auto">
            <a:xfrm>
              <a:off x="3699"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3</a:t>
              </a:r>
            </a:p>
          </p:txBody>
        </p:sp>
      </p:grpSp>
      <p:grpSp>
        <p:nvGrpSpPr>
          <p:cNvPr id="12384" name="Group 139"/>
          <p:cNvGrpSpPr/>
          <p:nvPr/>
        </p:nvGrpSpPr>
        <p:grpSpPr bwMode="auto">
          <a:xfrm>
            <a:off x="6157913" y="1941513"/>
            <a:ext cx="487363" cy="609600"/>
            <a:chOff x="4006" y="1176"/>
            <a:chExt cx="307" cy="384"/>
          </a:xfrm>
          <a:noFill/>
        </p:grpSpPr>
        <p:sp>
          <p:nvSpPr>
            <p:cNvPr id="12391" name="Rectangle 140"/>
            <p:cNvSpPr>
              <a:spLocks noChangeArrowheads="1"/>
            </p:cNvSpPr>
            <p:nvPr/>
          </p:nvSpPr>
          <p:spPr bwMode="auto">
            <a:xfrm>
              <a:off x="4006"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2" name="Rectangle 141"/>
            <p:cNvSpPr>
              <a:spLocks noChangeArrowheads="1"/>
            </p:cNvSpPr>
            <p:nvPr/>
          </p:nvSpPr>
          <p:spPr bwMode="auto">
            <a:xfrm>
              <a:off x="4006"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2</a:t>
              </a:r>
            </a:p>
          </p:txBody>
        </p:sp>
      </p:grpSp>
      <p:grpSp>
        <p:nvGrpSpPr>
          <p:cNvPr id="12385" name="Group 142"/>
          <p:cNvGrpSpPr/>
          <p:nvPr/>
        </p:nvGrpSpPr>
        <p:grpSpPr bwMode="auto">
          <a:xfrm>
            <a:off x="6645275" y="1941513"/>
            <a:ext cx="487363" cy="609600"/>
            <a:chOff x="4313" y="1176"/>
            <a:chExt cx="307" cy="384"/>
          </a:xfrm>
          <a:noFill/>
        </p:grpSpPr>
        <p:sp>
          <p:nvSpPr>
            <p:cNvPr id="12389" name="Rectangle 143"/>
            <p:cNvSpPr>
              <a:spLocks noChangeArrowheads="1"/>
            </p:cNvSpPr>
            <p:nvPr/>
          </p:nvSpPr>
          <p:spPr bwMode="auto">
            <a:xfrm>
              <a:off x="4313"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90" name="Rectangle 144"/>
            <p:cNvSpPr>
              <a:spLocks noChangeArrowheads="1"/>
            </p:cNvSpPr>
            <p:nvPr/>
          </p:nvSpPr>
          <p:spPr bwMode="auto">
            <a:xfrm>
              <a:off x="4313"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1</a:t>
              </a:r>
            </a:p>
          </p:txBody>
        </p:sp>
      </p:grpSp>
      <p:grpSp>
        <p:nvGrpSpPr>
          <p:cNvPr id="12386" name="Group 145"/>
          <p:cNvGrpSpPr/>
          <p:nvPr/>
        </p:nvGrpSpPr>
        <p:grpSpPr bwMode="auto">
          <a:xfrm>
            <a:off x="7132638" y="1941513"/>
            <a:ext cx="487363" cy="609600"/>
            <a:chOff x="4620" y="1176"/>
            <a:chExt cx="307" cy="384"/>
          </a:xfrm>
          <a:noFill/>
        </p:grpSpPr>
        <p:sp>
          <p:nvSpPr>
            <p:cNvPr id="12387" name="Rectangle 146"/>
            <p:cNvSpPr>
              <a:spLocks noChangeArrowheads="1"/>
            </p:cNvSpPr>
            <p:nvPr/>
          </p:nvSpPr>
          <p:spPr bwMode="auto">
            <a:xfrm>
              <a:off x="4620" y="1368"/>
              <a:ext cx="307" cy="192"/>
            </a:xfrm>
            <a:prstGeom prst="rect">
              <a:avLst/>
            </a:prstGeom>
            <a:grpFill/>
            <a:ln w="9525">
              <a:solidFill>
                <a:schemeClr val="tx1"/>
              </a:solidFill>
              <a:miter lim="800000"/>
            </a:ln>
          </p:spPr>
          <p:txBody>
            <a:bodyPr wrap="none" lIns="90487" tIns="44450" rIns="90487" bIns="44450" anchor="ctr"/>
            <a:lstStyle/>
            <a:p>
              <a:pPr>
                <a:defRPr/>
              </a:pPr>
              <a:endParaRPr lang="zh-CN" altLang="en-US">
                <a:latin typeface="Comic Sans MS" panose="030F0902030302020204" charset="0"/>
                <a:ea typeface="宋体" charset="-122"/>
              </a:endParaRPr>
            </a:p>
          </p:txBody>
        </p:sp>
        <p:sp>
          <p:nvSpPr>
            <p:cNvPr id="12388" name="Rectangle 147"/>
            <p:cNvSpPr>
              <a:spLocks noChangeArrowheads="1"/>
            </p:cNvSpPr>
            <p:nvPr/>
          </p:nvSpPr>
          <p:spPr bwMode="auto">
            <a:xfrm>
              <a:off x="4620" y="1176"/>
              <a:ext cx="307" cy="192"/>
            </a:xfrm>
            <a:prstGeom prst="rect">
              <a:avLst/>
            </a:prstGeom>
            <a:grpFill/>
            <a:ln>
              <a:noFill/>
            </a:ln>
          </p:spPr>
          <p:txBody>
            <a:bodyPr wrap="none" lIns="90487" tIns="44450" rIns="90487" bIns="44450" anchor="ctr"/>
            <a:lstStyle/>
            <a:p>
              <a:pPr algn="ctr">
                <a:lnSpc>
                  <a:spcPct val="90000"/>
                </a:lnSpc>
                <a:spcBef>
                  <a:spcPct val="30000"/>
                </a:spcBef>
                <a:defRPr/>
              </a:pPr>
              <a:r>
                <a:rPr lang="en-US" altLang="zh-CN" sz="1400">
                  <a:solidFill>
                    <a:schemeClr val="tx2"/>
                  </a:solidFill>
                  <a:latin typeface="Helvetica" pitchFamily="34" charset="0"/>
                  <a:ea typeface="宋体" charset="-122"/>
                </a:rPr>
                <a:t>0</a:t>
              </a:r>
            </a:p>
          </p:txBody>
        </p:sp>
      </p:grpSp>
      <p:grpSp>
        <p:nvGrpSpPr>
          <p:cNvPr id="12353" name="Group 148"/>
          <p:cNvGrpSpPr/>
          <p:nvPr/>
        </p:nvGrpSpPr>
        <p:grpSpPr bwMode="auto">
          <a:xfrm>
            <a:off x="4695825" y="2711450"/>
            <a:ext cx="2924175" cy="336550"/>
            <a:chOff x="3085" y="1661"/>
            <a:chExt cx="1842" cy="212"/>
          </a:xfrm>
          <a:noFill/>
        </p:grpSpPr>
        <p:sp>
          <p:nvSpPr>
            <p:cNvPr id="12371" name="Line 149"/>
            <p:cNvSpPr>
              <a:spLocks noChangeShapeType="1"/>
            </p:cNvSpPr>
            <p:nvPr/>
          </p:nvSpPr>
          <p:spPr bwMode="auto">
            <a:xfrm>
              <a:off x="3085" y="1752"/>
              <a:ext cx="1842" cy="0"/>
            </a:xfrm>
            <a:prstGeom prst="line">
              <a:avLst/>
            </a:prstGeom>
            <a:grpFill/>
            <a:ln w="9525">
              <a:solidFill>
                <a:schemeClr val="tx1"/>
              </a:solidFill>
              <a:round/>
              <a:headEnd type="arrow" w="med" len="med"/>
              <a:tailEnd type="arrow" w="med" len="med"/>
            </a:ln>
          </p:spPr>
          <p:txBody>
            <a:bodyPr wrap="none" lIns="90487" tIns="44450" rIns="90487" bIns="44450"/>
            <a:lstStyle/>
            <a:p>
              <a:pPr>
                <a:defRPr/>
              </a:pPr>
              <a:endParaRPr lang="zh-CN" altLang="en-US">
                <a:latin typeface="Comic Sans MS" panose="030F0902030302020204" charset="0"/>
                <a:ea typeface="宋体" charset="-122"/>
              </a:endParaRPr>
            </a:p>
          </p:txBody>
        </p:sp>
        <p:sp>
          <p:nvSpPr>
            <p:cNvPr id="12372" name="Text Box 150"/>
            <p:cNvSpPr txBox="1">
              <a:spLocks noChangeArrowheads="1"/>
            </p:cNvSpPr>
            <p:nvPr/>
          </p:nvSpPr>
          <p:spPr bwMode="auto">
            <a:xfrm>
              <a:off x="3794" y="1661"/>
              <a:ext cx="418" cy="212"/>
            </a:xfrm>
            <a:prstGeom prst="rect">
              <a:avLst/>
            </a:prstGeom>
            <a:solidFill>
              <a:schemeClr val="bg1"/>
            </a:solidFill>
            <a:ln>
              <a:noFill/>
            </a:ln>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defRPr/>
              </a:pPr>
              <a:r>
                <a:rPr lang="en-US" altLang="zh-CN" sz="1800">
                  <a:solidFill>
                    <a:schemeClr val="tx2"/>
                  </a:solidFill>
                  <a:latin typeface="Helvetica" pitchFamily="34" charset="0"/>
                </a:rPr>
                <a:t>VPO</a:t>
              </a:r>
            </a:p>
          </p:txBody>
        </p:sp>
      </p:grpSp>
      <p:grpSp>
        <p:nvGrpSpPr>
          <p:cNvPr id="12354" name="Group 151"/>
          <p:cNvGrpSpPr/>
          <p:nvPr/>
        </p:nvGrpSpPr>
        <p:grpSpPr bwMode="auto">
          <a:xfrm>
            <a:off x="796925" y="2703513"/>
            <a:ext cx="3916363" cy="336550"/>
            <a:chOff x="629" y="1656"/>
            <a:chExt cx="2467" cy="212"/>
          </a:xfrm>
          <a:noFill/>
        </p:grpSpPr>
        <p:sp>
          <p:nvSpPr>
            <p:cNvPr id="12369" name="Line 152"/>
            <p:cNvSpPr>
              <a:spLocks noChangeShapeType="1"/>
            </p:cNvSpPr>
            <p:nvPr/>
          </p:nvSpPr>
          <p:spPr bwMode="auto">
            <a:xfrm>
              <a:off x="629" y="1747"/>
              <a:ext cx="2467" cy="0"/>
            </a:xfrm>
            <a:prstGeom prst="line">
              <a:avLst/>
            </a:prstGeom>
            <a:grpFill/>
            <a:ln w="9525">
              <a:solidFill>
                <a:schemeClr val="tx1"/>
              </a:solidFill>
              <a:round/>
              <a:headEnd type="arrow" w="med" len="med"/>
              <a:tailEnd type="arrow" w="med" len="med"/>
            </a:ln>
          </p:spPr>
          <p:txBody>
            <a:bodyPr wrap="none" lIns="90487" tIns="44450" rIns="90487" bIns="44450"/>
            <a:lstStyle/>
            <a:p>
              <a:pPr>
                <a:defRPr/>
              </a:pPr>
              <a:endParaRPr lang="zh-CN" altLang="en-US">
                <a:latin typeface="Comic Sans MS" panose="030F0902030302020204" charset="0"/>
                <a:ea typeface="宋体" charset="-122"/>
              </a:endParaRPr>
            </a:p>
          </p:txBody>
        </p:sp>
        <p:sp>
          <p:nvSpPr>
            <p:cNvPr id="12370" name="Text Box 153"/>
            <p:cNvSpPr txBox="1">
              <a:spLocks noChangeArrowheads="1"/>
            </p:cNvSpPr>
            <p:nvPr/>
          </p:nvSpPr>
          <p:spPr bwMode="auto">
            <a:xfrm>
              <a:off x="1579" y="1656"/>
              <a:ext cx="409" cy="212"/>
            </a:xfrm>
            <a:prstGeom prst="rect">
              <a:avLst/>
            </a:prstGeom>
            <a:solidFill>
              <a:schemeClr val="bg1"/>
            </a:solidFill>
            <a:ln>
              <a:noFill/>
            </a:ln>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defRPr/>
              </a:pPr>
              <a:r>
                <a:rPr lang="en-US" altLang="zh-CN" sz="1800" dirty="0">
                  <a:solidFill>
                    <a:schemeClr val="tx2"/>
                  </a:solidFill>
                  <a:latin typeface="Helvetica" pitchFamily="34" charset="0"/>
                </a:rPr>
                <a:t>VPN</a:t>
              </a:r>
            </a:p>
          </p:txBody>
        </p:sp>
      </p:grpSp>
      <p:sp>
        <p:nvSpPr>
          <p:cNvPr id="119828" name="Text Box 160"/>
          <p:cNvSpPr txBox="1">
            <a:spLocks noChangeArrowheads="1"/>
          </p:cNvSpPr>
          <p:nvPr/>
        </p:nvSpPr>
        <p:spPr bwMode="auto">
          <a:xfrm>
            <a:off x="71897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50"/>
                </a:solidFill>
                <a:latin typeface="Helvetica" pitchFamily="34" charset="0"/>
              </a:rPr>
              <a:t>0</a:t>
            </a:r>
          </a:p>
        </p:txBody>
      </p:sp>
      <p:sp>
        <p:nvSpPr>
          <p:cNvPr id="119829" name="Text Box 161"/>
          <p:cNvSpPr txBox="1">
            <a:spLocks noChangeArrowheads="1"/>
          </p:cNvSpPr>
          <p:nvPr/>
        </p:nvSpPr>
        <p:spPr bwMode="auto">
          <a:xfrm>
            <a:off x="66563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50"/>
                </a:solidFill>
                <a:latin typeface="Helvetica" pitchFamily="34" charset="0"/>
              </a:rPr>
              <a:t>0</a:t>
            </a:r>
          </a:p>
        </p:txBody>
      </p:sp>
      <p:sp>
        <p:nvSpPr>
          <p:cNvPr id="119830" name="Text Box 162"/>
          <p:cNvSpPr txBox="1">
            <a:spLocks noChangeArrowheads="1"/>
          </p:cNvSpPr>
          <p:nvPr/>
        </p:nvSpPr>
        <p:spPr bwMode="auto">
          <a:xfrm>
            <a:off x="61991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50"/>
                </a:solidFill>
                <a:latin typeface="Helvetica" pitchFamily="34" charset="0"/>
              </a:rPr>
              <a:t>1</a:t>
            </a:r>
          </a:p>
        </p:txBody>
      </p:sp>
      <p:sp>
        <p:nvSpPr>
          <p:cNvPr id="119831" name="Text Box 163"/>
          <p:cNvSpPr txBox="1">
            <a:spLocks noChangeArrowheads="1"/>
          </p:cNvSpPr>
          <p:nvPr/>
        </p:nvSpPr>
        <p:spPr bwMode="auto">
          <a:xfrm>
            <a:off x="57419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50"/>
                </a:solidFill>
                <a:latin typeface="Helvetica" pitchFamily="34" charset="0"/>
              </a:rPr>
              <a:t>0</a:t>
            </a:r>
          </a:p>
        </p:txBody>
      </p:sp>
      <p:sp>
        <p:nvSpPr>
          <p:cNvPr id="119832" name="Text Box 164"/>
          <p:cNvSpPr txBox="1">
            <a:spLocks noChangeArrowheads="1"/>
          </p:cNvSpPr>
          <p:nvPr/>
        </p:nvSpPr>
        <p:spPr bwMode="auto">
          <a:xfrm>
            <a:off x="52085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C000"/>
                </a:solidFill>
                <a:latin typeface="Helvetica" pitchFamily="34" charset="0"/>
              </a:rPr>
              <a:t>1</a:t>
            </a:r>
          </a:p>
        </p:txBody>
      </p:sp>
      <p:sp>
        <p:nvSpPr>
          <p:cNvPr id="119833" name="Text Box 165"/>
          <p:cNvSpPr txBox="1">
            <a:spLocks noChangeArrowheads="1"/>
          </p:cNvSpPr>
          <p:nvPr/>
        </p:nvSpPr>
        <p:spPr bwMode="auto">
          <a:xfrm>
            <a:off x="47513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C000"/>
                </a:solidFill>
                <a:latin typeface="Helvetica" pitchFamily="34" charset="0"/>
              </a:rPr>
              <a:t>0</a:t>
            </a:r>
          </a:p>
        </p:txBody>
      </p:sp>
      <p:sp>
        <p:nvSpPr>
          <p:cNvPr id="119834" name="Text Box 166"/>
          <p:cNvSpPr txBox="1">
            <a:spLocks noChangeArrowheads="1"/>
          </p:cNvSpPr>
          <p:nvPr/>
        </p:nvSpPr>
        <p:spPr bwMode="auto">
          <a:xfrm>
            <a:off x="42179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C000"/>
                </a:solidFill>
                <a:latin typeface="Helvetica" pitchFamily="34" charset="0"/>
              </a:rPr>
              <a:t>1</a:t>
            </a:r>
          </a:p>
        </p:txBody>
      </p:sp>
      <p:sp>
        <p:nvSpPr>
          <p:cNvPr id="119835" name="Text Box 167"/>
          <p:cNvSpPr txBox="1">
            <a:spLocks noChangeArrowheads="1"/>
          </p:cNvSpPr>
          <p:nvPr/>
        </p:nvSpPr>
        <p:spPr bwMode="auto">
          <a:xfrm>
            <a:off x="37607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C000"/>
                </a:solidFill>
                <a:latin typeface="Helvetica" pitchFamily="34" charset="0"/>
              </a:rPr>
              <a:t>1</a:t>
            </a:r>
          </a:p>
        </p:txBody>
      </p:sp>
      <p:sp>
        <p:nvSpPr>
          <p:cNvPr id="119836" name="Text Box 168"/>
          <p:cNvSpPr txBox="1">
            <a:spLocks noChangeArrowheads="1"/>
          </p:cNvSpPr>
          <p:nvPr/>
        </p:nvSpPr>
        <p:spPr bwMode="auto">
          <a:xfrm>
            <a:off x="33035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F0"/>
                </a:solidFill>
                <a:latin typeface="Helvetica" pitchFamily="34" charset="0"/>
              </a:rPr>
              <a:t>1</a:t>
            </a:r>
          </a:p>
        </p:txBody>
      </p:sp>
      <p:sp>
        <p:nvSpPr>
          <p:cNvPr id="119837" name="Text Box 169"/>
          <p:cNvSpPr txBox="1">
            <a:spLocks noChangeArrowheads="1"/>
          </p:cNvSpPr>
          <p:nvPr/>
        </p:nvSpPr>
        <p:spPr bwMode="auto">
          <a:xfrm>
            <a:off x="27701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F0"/>
                </a:solidFill>
                <a:latin typeface="Helvetica" pitchFamily="34" charset="0"/>
              </a:rPr>
              <a:t>1</a:t>
            </a:r>
          </a:p>
        </p:txBody>
      </p:sp>
      <p:sp>
        <p:nvSpPr>
          <p:cNvPr id="119838" name="Text Box 170"/>
          <p:cNvSpPr txBox="1">
            <a:spLocks noChangeArrowheads="1"/>
          </p:cNvSpPr>
          <p:nvPr/>
        </p:nvSpPr>
        <p:spPr bwMode="auto">
          <a:xfrm>
            <a:off x="23129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F0"/>
                </a:solidFill>
                <a:latin typeface="Helvetica" pitchFamily="34" charset="0"/>
              </a:rPr>
              <a:t>0</a:t>
            </a:r>
          </a:p>
        </p:txBody>
      </p:sp>
      <p:sp>
        <p:nvSpPr>
          <p:cNvPr id="119839" name="Text Box 171"/>
          <p:cNvSpPr txBox="1">
            <a:spLocks noChangeArrowheads="1"/>
          </p:cNvSpPr>
          <p:nvPr/>
        </p:nvSpPr>
        <p:spPr bwMode="auto">
          <a:xfrm>
            <a:off x="17795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F0"/>
                </a:solidFill>
                <a:latin typeface="Helvetica" pitchFamily="34" charset="0"/>
              </a:rPr>
              <a:t>0</a:t>
            </a:r>
          </a:p>
        </p:txBody>
      </p:sp>
      <p:sp>
        <p:nvSpPr>
          <p:cNvPr id="119840" name="Text Box 172"/>
          <p:cNvSpPr txBox="1">
            <a:spLocks noChangeArrowheads="1"/>
          </p:cNvSpPr>
          <p:nvPr/>
        </p:nvSpPr>
        <p:spPr bwMode="auto">
          <a:xfrm>
            <a:off x="13223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0000"/>
                </a:solidFill>
                <a:latin typeface="Helvetica" pitchFamily="34" charset="0"/>
              </a:rPr>
              <a:t>0</a:t>
            </a:r>
          </a:p>
        </p:txBody>
      </p:sp>
      <p:sp>
        <p:nvSpPr>
          <p:cNvPr id="119841" name="Text Box 173"/>
          <p:cNvSpPr txBox="1">
            <a:spLocks noChangeArrowheads="1"/>
          </p:cNvSpPr>
          <p:nvPr/>
        </p:nvSpPr>
        <p:spPr bwMode="auto">
          <a:xfrm>
            <a:off x="865188" y="225266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0000"/>
                </a:solidFill>
                <a:latin typeface="Helvetica" pitchFamily="34" charset="0"/>
              </a:rPr>
              <a:t>0</a:t>
            </a:r>
          </a:p>
        </p:txBody>
      </p:sp>
      <p:sp>
        <p:nvSpPr>
          <p:cNvPr id="119842" name="Rectangle 176"/>
          <p:cNvSpPr>
            <a:spLocks noChangeArrowheads="1"/>
          </p:cNvSpPr>
          <p:nvPr/>
        </p:nvSpPr>
        <p:spPr bwMode="auto">
          <a:xfrm>
            <a:off x="708025" y="5257800"/>
            <a:ext cx="60547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PPN: </a:t>
            </a:r>
            <a:r>
              <a:rPr lang="en-US" altLang="zh-CN" u="sng">
                <a:solidFill>
                  <a:srgbClr val="9900CC"/>
                </a:solidFill>
              </a:rPr>
              <a:t>0x0D</a:t>
            </a:r>
            <a:r>
              <a:rPr lang="en-US" altLang="zh-CN" b="0"/>
              <a:t>    VPO: </a:t>
            </a:r>
            <a:r>
              <a:rPr lang="en-US" altLang="zh-CN" u="sng"/>
              <a:t>0x14</a:t>
            </a:r>
            <a:r>
              <a:rPr lang="en-US" altLang="zh-CN" b="0"/>
              <a:t>          		PA: </a:t>
            </a:r>
            <a:r>
              <a:rPr lang="en-US" altLang="zh-CN" b="0" u="sng"/>
              <a:t>0x</a:t>
            </a:r>
            <a:r>
              <a:rPr lang="en-US" altLang="zh-CN" b="0" u="sng">
                <a:solidFill>
                  <a:srgbClr val="00B0F0"/>
                </a:solidFill>
              </a:rPr>
              <a:t>3</a:t>
            </a:r>
            <a:r>
              <a:rPr lang="en-US" altLang="zh-CN" b="0" u="sng">
                <a:solidFill>
                  <a:srgbClr val="FFC000"/>
                </a:solidFill>
              </a:rPr>
              <a:t>5</a:t>
            </a:r>
            <a:r>
              <a:rPr lang="en-US" altLang="zh-CN" b="0" u="sng">
                <a:solidFill>
                  <a:srgbClr val="00B050"/>
                </a:solidFill>
              </a:rPr>
              <a:t>4</a:t>
            </a:r>
          </a:p>
        </p:txBody>
      </p:sp>
      <p:grpSp>
        <p:nvGrpSpPr>
          <p:cNvPr id="119843" name="Group 179"/>
          <p:cNvGrpSpPr/>
          <p:nvPr/>
        </p:nvGrpSpPr>
        <p:grpSpPr bwMode="auto">
          <a:xfrm>
            <a:off x="1779588" y="4006850"/>
            <a:ext cx="5848350" cy="609600"/>
            <a:chOff x="1219" y="2880"/>
            <a:chExt cx="3684" cy="384"/>
          </a:xfrm>
        </p:grpSpPr>
        <p:grpSp>
          <p:nvGrpSpPr>
            <p:cNvPr id="119864" name="Group 180"/>
            <p:cNvGrpSpPr/>
            <p:nvPr/>
          </p:nvGrpSpPr>
          <p:grpSpPr bwMode="auto">
            <a:xfrm>
              <a:off x="1219" y="2880"/>
              <a:ext cx="307" cy="384"/>
              <a:chOff x="605" y="1776"/>
              <a:chExt cx="307" cy="384"/>
            </a:xfrm>
          </p:grpSpPr>
          <p:sp>
            <p:nvSpPr>
              <p:cNvPr id="119898" name="Rectangle 18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99" name="Rectangle 18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19865" name="Group 183"/>
            <p:cNvGrpSpPr/>
            <p:nvPr/>
          </p:nvGrpSpPr>
          <p:grpSpPr bwMode="auto">
            <a:xfrm>
              <a:off x="1526" y="2880"/>
              <a:ext cx="307" cy="384"/>
              <a:chOff x="605" y="1776"/>
              <a:chExt cx="307" cy="384"/>
            </a:xfrm>
          </p:grpSpPr>
          <p:sp>
            <p:nvSpPr>
              <p:cNvPr id="119896" name="Rectangle 18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97" name="Rectangle 18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19866" name="Group 186"/>
            <p:cNvGrpSpPr/>
            <p:nvPr/>
          </p:nvGrpSpPr>
          <p:grpSpPr bwMode="auto">
            <a:xfrm>
              <a:off x="1833" y="2880"/>
              <a:ext cx="307" cy="384"/>
              <a:chOff x="605" y="1776"/>
              <a:chExt cx="307" cy="384"/>
            </a:xfrm>
          </p:grpSpPr>
          <p:sp>
            <p:nvSpPr>
              <p:cNvPr id="119894" name="Rectangle 18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95" name="Rectangle 18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19867" name="Group 189"/>
            <p:cNvGrpSpPr/>
            <p:nvPr/>
          </p:nvGrpSpPr>
          <p:grpSpPr bwMode="auto">
            <a:xfrm>
              <a:off x="2140" y="2880"/>
              <a:ext cx="307" cy="384"/>
              <a:chOff x="605" y="1776"/>
              <a:chExt cx="307" cy="384"/>
            </a:xfrm>
          </p:grpSpPr>
          <p:sp>
            <p:nvSpPr>
              <p:cNvPr id="119892" name="Rectangle 19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93" name="Rectangle 19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19868" name="Group 192"/>
            <p:cNvGrpSpPr/>
            <p:nvPr/>
          </p:nvGrpSpPr>
          <p:grpSpPr bwMode="auto">
            <a:xfrm>
              <a:off x="2447" y="2880"/>
              <a:ext cx="307" cy="384"/>
              <a:chOff x="605" y="1776"/>
              <a:chExt cx="307" cy="384"/>
            </a:xfrm>
          </p:grpSpPr>
          <p:sp>
            <p:nvSpPr>
              <p:cNvPr id="119890" name="Rectangle 19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91" name="Rectangle 19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19869" name="Group 195"/>
            <p:cNvGrpSpPr/>
            <p:nvPr/>
          </p:nvGrpSpPr>
          <p:grpSpPr bwMode="auto">
            <a:xfrm>
              <a:off x="2754" y="2880"/>
              <a:ext cx="307" cy="384"/>
              <a:chOff x="605" y="1776"/>
              <a:chExt cx="307" cy="384"/>
            </a:xfrm>
          </p:grpSpPr>
          <p:sp>
            <p:nvSpPr>
              <p:cNvPr id="119888" name="Rectangle 19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89" name="Rectangle 19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19870" name="Group 198"/>
            <p:cNvGrpSpPr/>
            <p:nvPr/>
          </p:nvGrpSpPr>
          <p:grpSpPr bwMode="auto">
            <a:xfrm>
              <a:off x="3061" y="2880"/>
              <a:ext cx="307" cy="384"/>
              <a:chOff x="605" y="1776"/>
              <a:chExt cx="307" cy="384"/>
            </a:xfrm>
          </p:grpSpPr>
          <p:sp>
            <p:nvSpPr>
              <p:cNvPr id="119886" name="Rectangle 19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87" name="Rectangle 20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19871" name="Group 201"/>
            <p:cNvGrpSpPr/>
            <p:nvPr/>
          </p:nvGrpSpPr>
          <p:grpSpPr bwMode="auto">
            <a:xfrm>
              <a:off x="3368" y="2880"/>
              <a:ext cx="307" cy="384"/>
              <a:chOff x="605" y="1776"/>
              <a:chExt cx="307" cy="384"/>
            </a:xfrm>
          </p:grpSpPr>
          <p:sp>
            <p:nvSpPr>
              <p:cNvPr id="119884" name="Rectangle 20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85" name="Rectangle 20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19872" name="Group 204"/>
            <p:cNvGrpSpPr/>
            <p:nvPr/>
          </p:nvGrpSpPr>
          <p:grpSpPr bwMode="auto">
            <a:xfrm>
              <a:off x="3675" y="2880"/>
              <a:ext cx="307" cy="384"/>
              <a:chOff x="605" y="1776"/>
              <a:chExt cx="307" cy="384"/>
            </a:xfrm>
          </p:grpSpPr>
          <p:sp>
            <p:nvSpPr>
              <p:cNvPr id="119882" name="Rectangle 20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83" name="Rectangle 20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19873" name="Group 207"/>
            <p:cNvGrpSpPr/>
            <p:nvPr/>
          </p:nvGrpSpPr>
          <p:grpSpPr bwMode="auto">
            <a:xfrm>
              <a:off x="3982" y="2880"/>
              <a:ext cx="307" cy="384"/>
              <a:chOff x="605" y="1776"/>
              <a:chExt cx="307" cy="384"/>
            </a:xfrm>
          </p:grpSpPr>
          <p:sp>
            <p:nvSpPr>
              <p:cNvPr id="119880" name="Rectangle 20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81" name="Rectangle 20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19874" name="Group 210"/>
            <p:cNvGrpSpPr/>
            <p:nvPr/>
          </p:nvGrpSpPr>
          <p:grpSpPr bwMode="auto">
            <a:xfrm>
              <a:off x="4289" y="2880"/>
              <a:ext cx="307" cy="384"/>
              <a:chOff x="605" y="1776"/>
              <a:chExt cx="307" cy="384"/>
            </a:xfrm>
          </p:grpSpPr>
          <p:sp>
            <p:nvSpPr>
              <p:cNvPr id="119878" name="Rectangle 21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79" name="Rectangle 21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19875" name="Group 213"/>
            <p:cNvGrpSpPr/>
            <p:nvPr/>
          </p:nvGrpSpPr>
          <p:grpSpPr bwMode="auto">
            <a:xfrm>
              <a:off x="4596" y="2880"/>
              <a:ext cx="307" cy="384"/>
              <a:chOff x="605" y="1776"/>
              <a:chExt cx="307" cy="384"/>
            </a:xfrm>
          </p:grpSpPr>
          <p:sp>
            <p:nvSpPr>
              <p:cNvPr id="119876" name="Rectangle 21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19877" name="Rectangle 21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19844" name="Group 216"/>
          <p:cNvGrpSpPr/>
          <p:nvPr/>
        </p:nvGrpSpPr>
        <p:grpSpPr bwMode="auto">
          <a:xfrm>
            <a:off x="4721225" y="4692650"/>
            <a:ext cx="2924175" cy="336550"/>
            <a:chOff x="3061" y="2261"/>
            <a:chExt cx="1842" cy="212"/>
          </a:xfrm>
        </p:grpSpPr>
        <p:sp>
          <p:nvSpPr>
            <p:cNvPr id="119862" name="Line 217"/>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19863" name="Text Box 218"/>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PPO</a:t>
              </a:r>
            </a:p>
          </p:txBody>
        </p:sp>
      </p:grpSp>
      <p:grpSp>
        <p:nvGrpSpPr>
          <p:cNvPr id="119845" name="Group 219"/>
          <p:cNvGrpSpPr/>
          <p:nvPr/>
        </p:nvGrpSpPr>
        <p:grpSpPr bwMode="auto">
          <a:xfrm>
            <a:off x="1825625" y="4692650"/>
            <a:ext cx="2924175" cy="336550"/>
            <a:chOff x="3061" y="2261"/>
            <a:chExt cx="1842" cy="212"/>
          </a:xfrm>
        </p:grpSpPr>
        <p:sp>
          <p:nvSpPr>
            <p:cNvPr id="119860" name="Line 220"/>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19861" name="Text Box 221"/>
            <p:cNvSpPr txBox="1">
              <a:spLocks noChangeArrowheads="1"/>
            </p:cNvSpPr>
            <p:nvPr/>
          </p:nvSpPr>
          <p:spPr bwMode="auto">
            <a:xfrm>
              <a:off x="3770" y="2261"/>
              <a:ext cx="410"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PPN</a:t>
              </a:r>
            </a:p>
          </p:txBody>
        </p:sp>
      </p:grpSp>
      <p:sp>
        <p:nvSpPr>
          <p:cNvPr id="119846" name="Text Box 231"/>
          <p:cNvSpPr txBox="1">
            <a:spLocks noChangeArrowheads="1"/>
          </p:cNvSpPr>
          <p:nvPr/>
        </p:nvSpPr>
        <p:spPr bwMode="auto">
          <a:xfrm>
            <a:off x="72659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50"/>
                </a:solidFill>
                <a:latin typeface="Helvetica" pitchFamily="34" charset="0"/>
              </a:rPr>
              <a:t>0</a:t>
            </a:r>
          </a:p>
        </p:txBody>
      </p:sp>
      <p:sp>
        <p:nvSpPr>
          <p:cNvPr id="119847" name="Text Box 232"/>
          <p:cNvSpPr txBox="1">
            <a:spLocks noChangeArrowheads="1"/>
          </p:cNvSpPr>
          <p:nvPr/>
        </p:nvSpPr>
        <p:spPr bwMode="auto">
          <a:xfrm>
            <a:off x="67325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50"/>
                </a:solidFill>
                <a:latin typeface="Helvetica" pitchFamily="34" charset="0"/>
              </a:rPr>
              <a:t>0</a:t>
            </a:r>
          </a:p>
        </p:txBody>
      </p:sp>
      <p:sp>
        <p:nvSpPr>
          <p:cNvPr id="119848" name="Text Box 233"/>
          <p:cNvSpPr txBox="1">
            <a:spLocks noChangeArrowheads="1"/>
          </p:cNvSpPr>
          <p:nvPr/>
        </p:nvSpPr>
        <p:spPr bwMode="auto">
          <a:xfrm>
            <a:off x="62753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50"/>
                </a:solidFill>
                <a:latin typeface="Helvetica" pitchFamily="34" charset="0"/>
              </a:rPr>
              <a:t>1</a:t>
            </a:r>
          </a:p>
        </p:txBody>
      </p:sp>
      <p:sp>
        <p:nvSpPr>
          <p:cNvPr id="119849" name="Text Box 234"/>
          <p:cNvSpPr txBox="1">
            <a:spLocks noChangeArrowheads="1"/>
          </p:cNvSpPr>
          <p:nvPr/>
        </p:nvSpPr>
        <p:spPr bwMode="auto">
          <a:xfrm>
            <a:off x="5749925"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50"/>
                </a:solidFill>
                <a:latin typeface="Helvetica" pitchFamily="34" charset="0"/>
              </a:rPr>
              <a:t>0</a:t>
            </a:r>
          </a:p>
        </p:txBody>
      </p:sp>
      <p:sp>
        <p:nvSpPr>
          <p:cNvPr id="119850" name="Text Box 235"/>
          <p:cNvSpPr txBox="1">
            <a:spLocks noChangeArrowheads="1"/>
          </p:cNvSpPr>
          <p:nvPr/>
        </p:nvSpPr>
        <p:spPr bwMode="auto">
          <a:xfrm>
            <a:off x="52847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C000"/>
                </a:solidFill>
                <a:latin typeface="Helvetica" pitchFamily="34" charset="0"/>
              </a:rPr>
              <a:t>1</a:t>
            </a:r>
          </a:p>
        </p:txBody>
      </p:sp>
      <p:sp>
        <p:nvSpPr>
          <p:cNvPr id="119851" name="Text Box 236"/>
          <p:cNvSpPr txBox="1">
            <a:spLocks noChangeArrowheads="1"/>
          </p:cNvSpPr>
          <p:nvPr/>
        </p:nvSpPr>
        <p:spPr bwMode="auto">
          <a:xfrm>
            <a:off x="48275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C000"/>
                </a:solidFill>
                <a:latin typeface="Helvetica" pitchFamily="34" charset="0"/>
              </a:rPr>
              <a:t>0</a:t>
            </a:r>
          </a:p>
        </p:txBody>
      </p:sp>
      <p:sp>
        <p:nvSpPr>
          <p:cNvPr id="119852" name="Text Box 237"/>
          <p:cNvSpPr txBox="1">
            <a:spLocks noChangeArrowheads="1"/>
          </p:cNvSpPr>
          <p:nvPr/>
        </p:nvSpPr>
        <p:spPr bwMode="auto">
          <a:xfrm>
            <a:off x="42941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C000"/>
                </a:solidFill>
                <a:latin typeface="Helvetica" pitchFamily="34" charset="0"/>
              </a:rPr>
              <a:t>1</a:t>
            </a:r>
          </a:p>
        </p:txBody>
      </p:sp>
      <p:sp>
        <p:nvSpPr>
          <p:cNvPr id="119853" name="Text Box 238"/>
          <p:cNvSpPr txBox="1">
            <a:spLocks noChangeArrowheads="1"/>
          </p:cNvSpPr>
          <p:nvPr/>
        </p:nvSpPr>
        <p:spPr bwMode="auto">
          <a:xfrm>
            <a:off x="38369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FFC000"/>
                </a:solidFill>
                <a:latin typeface="Helvetica" pitchFamily="34" charset="0"/>
              </a:rPr>
              <a:t>0</a:t>
            </a:r>
          </a:p>
        </p:txBody>
      </p:sp>
      <p:sp>
        <p:nvSpPr>
          <p:cNvPr id="119854" name="Text Box 239"/>
          <p:cNvSpPr txBox="1">
            <a:spLocks noChangeArrowheads="1"/>
          </p:cNvSpPr>
          <p:nvPr/>
        </p:nvSpPr>
        <p:spPr bwMode="auto">
          <a:xfrm>
            <a:off x="3311525"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F0"/>
                </a:solidFill>
                <a:latin typeface="Helvetica" pitchFamily="34" charset="0"/>
              </a:rPr>
              <a:t>1</a:t>
            </a:r>
          </a:p>
        </p:txBody>
      </p:sp>
      <p:sp>
        <p:nvSpPr>
          <p:cNvPr id="119855" name="Text Box 240"/>
          <p:cNvSpPr txBox="1">
            <a:spLocks noChangeArrowheads="1"/>
          </p:cNvSpPr>
          <p:nvPr/>
        </p:nvSpPr>
        <p:spPr bwMode="auto">
          <a:xfrm>
            <a:off x="28463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F0"/>
                </a:solidFill>
                <a:latin typeface="Helvetica" pitchFamily="34" charset="0"/>
              </a:rPr>
              <a:t>1</a:t>
            </a:r>
          </a:p>
        </p:txBody>
      </p:sp>
      <p:sp>
        <p:nvSpPr>
          <p:cNvPr id="119856" name="Text Box 241"/>
          <p:cNvSpPr txBox="1">
            <a:spLocks noChangeArrowheads="1"/>
          </p:cNvSpPr>
          <p:nvPr/>
        </p:nvSpPr>
        <p:spPr bwMode="auto">
          <a:xfrm>
            <a:off x="23891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F0"/>
                </a:solidFill>
                <a:latin typeface="Helvetica" pitchFamily="34" charset="0"/>
              </a:rPr>
              <a:t>0</a:t>
            </a:r>
          </a:p>
        </p:txBody>
      </p:sp>
      <p:sp>
        <p:nvSpPr>
          <p:cNvPr id="119857" name="Text Box 242"/>
          <p:cNvSpPr txBox="1">
            <a:spLocks noChangeArrowheads="1"/>
          </p:cNvSpPr>
          <p:nvPr/>
        </p:nvSpPr>
        <p:spPr bwMode="auto">
          <a:xfrm>
            <a:off x="1855788" y="43116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solidFill>
                  <a:srgbClr val="00B0F0"/>
                </a:solidFill>
                <a:latin typeface="Helvetica" pitchFamily="34" charset="0"/>
              </a:rPr>
              <a:t>0</a:t>
            </a:r>
          </a:p>
        </p:txBody>
      </p:sp>
      <p:cxnSp>
        <p:nvCxnSpPr>
          <p:cNvPr id="119858" name="Straight Connector 2"/>
          <p:cNvCxnSpPr>
            <a:cxnSpLocks noChangeShapeType="1"/>
          </p:cNvCxnSpPr>
          <p:nvPr/>
        </p:nvCxnSpPr>
        <p:spPr bwMode="auto">
          <a:xfrm>
            <a:off x="4695825" y="1724025"/>
            <a:ext cx="0" cy="3686175"/>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cxnSp>
      <p:sp>
        <p:nvSpPr>
          <p:cNvPr id="119859" name="Rectangle 175"/>
          <p:cNvSpPr>
            <a:spLocks noChangeArrowheads="1"/>
          </p:cNvSpPr>
          <p:nvPr/>
        </p:nvSpPr>
        <p:spPr bwMode="auto">
          <a:xfrm>
            <a:off x="685800" y="3336925"/>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VPN: </a:t>
            </a:r>
            <a:r>
              <a:rPr lang="en-US" altLang="zh-CN" u="sng">
                <a:solidFill>
                  <a:srgbClr val="FF0000"/>
                </a:solidFill>
              </a:rPr>
              <a:t>0x0f</a:t>
            </a:r>
            <a:r>
              <a:rPr lang="en-US" altLang="zh-CN"/>
              <a:t>  </a:t>
            </a:r>
            <a:r>
              <a:rPr lang="en-US" altLang="zh-CN" b="0"/>
              <a:t>VPO: </a:t>
            </a:r>
            <a:r>
              <a:rPr lang="en-US" altLang="zh-CN" u="sng"/>
              <a:t>0x14</a:t>
            </a:r>
            <a:r>
              <a:rPr lang="en-US" altLang="zh-CN" b="0"/>
              <a:t>                	Page Fault? </a:t>
            </a:r>
            <a:r>
              <a:rPr lang="en-US" altLang="zh-CN" u="sng"/>
              <a:t> No </a:t>
            </a:r>
            <a:r>
              <a:rPr lang="en-US" altLang="zh-CN">
                <a:solidFill>
                  <a:schemeClr val="bg1"/>
                </a:solidFill>
              </a:rPr>
              <a:t>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F0279AAB-CCFA-224F-B487-C7D88B2744E8}" type="slidenum">
              <a:rPr lang="zh-CN" altLang="en-US" sz="1400" b="0">
                <a:latin typeface="Times New Roman" panose="02020603050405020304" charset="0"/>
              </a:rPr>
              <a:t>53</a:t>
            </a:fld>
            <a:endParaRPr lang="en-US" altLang="zh-CN" sz="1400" b="0">
              <a:latin typeface="Times New Roman" panose="02020603050405020304" charset="0"/>
            </a:endParaRPr>
          </a:p>
        </p:txBody>
      </p:sp>
      <p:sp>
        <p:nvSpPr>
          <p:cNvPr id="117762" name="Rectangle 2"/>
          <p:cNvSpPr>
            <a:spLocks noGrp="1" noChangeArrowheads="1"/>
          </p:cNvSpPr>
          <p:nvPr>
            <p:ph type="title"/>
          </p:nvPr>
        </p:nvSpPr>
        <p:spPr/>
        <p:txBody>
          <a:bodyPr/>
          <a:lstStyle/>
          <a:p>
            <a:r>
              <a:rPr lang="en-US" altLang="zh-CN">
                <a:ea typeface="宋体" charset="-122"/>
              </a:rPr>
              <a:t>Simple Memory System Page Table</a:t>
            </a:r>
          </a:p>
        </p:txBody>
      </p:sp>
      <p:sp>
        <p:nvSpPr>
          <p:cNvPr id="117763" name="Rectangle 3"/>
          <p:cNvSpPr>
            <a:spLocks noGrp="1" noChangeArrowheads="1"/>
          </p:cNvSpPr>
          <p:nvPr>
            <p:ph type="body" sz="half" idx="1"/>
          </p:nvPr>
        </p:nvSpPr>
        <p:spPr>
          <a:xfrm>
            <a:off x="457200" y="1600200"/>
            <a:ext cx="7543800" cy="533400"/>
          </a:xfrm>
        </p:spPr>
        <p:txBody>
          <a:bodyPr/>
          <a:lstStyle/>
          <a:p>
            <a:r>
              <a:rPr kumimoji="0" lang="en-US" altLang="zh-CN" sz="2400">
                <a:ea typeface="宋体" charset="-122"/>
              </a:rPr>
              <a:t>Only show first 16 entries</a:t>
            </a:r>
            <a:endParaRPr kumimoji="0" lang="zh-CN" altLang="en-US" sz="2400">
              <a:ea typeface="宋体" charset="-122"/>
            </a:endParaRPr>
          </a:p>
        </p:txBody>
      </p:sp>
      <p:graphicFrame>
        <p:nvGraphicFramePr>
          <p:cNvPr id="1376433" name="Group 177"/>
          <p:cNvGraphicFramePr>
            <a:graphicFrameLocks noGrp="1"/>
          </p:cNvGraphicFramePr>
          <p:nvPr>
            <p:ph sz="half" idx="2"/>
          </p:nvPr>
        </p:nvGraphicFramePr>
        <p:xfrm>
          <a:off x="533400" y="2590800"/>
          <a:ext cx="3795713" cy="3378201"/>
        </p:xfrm>
        <a:graphic>
          <a:graphicData uri="http://schemas.openxmlformats.org/drawingml/2006/table">
            <a:tbl>
              <a:tblPr/>
              <a:tblGrid>
                <a:gridCol w="1160463">
                  <a:extLst>
                    <a:ext uri="{9D8B030D-6E8A-4147-A177-3AD203B41FA5}">
                      <a16:colId xmlns:a16="http://schemas.microsoft.com/office/drawing/2014/main" val="20000"/>
                    </a:ext>
                  </a:extLst>
                </a:gridCol>
                <a:gridCol w="1646237">
                  <a:extLst>
                    <a:ext uri="{9D8B030D-6E8A-4147-A177-3AD203B41FA5}">
                      <a16:colId xmlns:a16="http://schemas.microsoft.com/office/drawing/2014/main" val="20001"/>
                    </a:ext>
                  </a:extLst>
                </a:gridCol>
                <a:gridCol w="989013">
                  <a:extLst>
                    <a:ext uri="{9D8B030D-6E8A-4147-A177-3AD203B41FA5}">
                      <a16:colId xmlns:a16="http://schemas.microsoft.com/office/drawing/2014/main" val="20002"/>
                    </a:ext>
                  </a:extLst>
                </a:gridCol>
              </a:tblGrid>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a:ln>
                          <a:noFill/>
                        </a:ln>
                        <a:solidFill>
                          <a:schemeClr val="tx1"/>
                        </a:solidFill>
                        <a:effectLst/>
                        <a:latin typeface="Comic Sans MS" panose="030F0902030302020204" charset="0"/>
                        <a:ea typeface="宋体" charset="-122"/>
                      </a:endParaRP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PPN</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00</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28</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01</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02</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33</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03</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02</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04</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05</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16</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06</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07</a:t>
                      </a:r>
                    </a:p>
                  </a:txBody>
                  <a:tcPr marL="90487" marR="90487"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2" name="表格 1"/>
          <p:cNvGraphicFramePr>
            <a:graphicFrameLocks noGrp="1"/>
          </p:cNvGraphicFramePr>
          <p:nvPr/>
        </p:nvGraphicFramePr>
        <p:xfrm>
          <a:off x="5199063" y="2590800"/>
          <a:ext cx="3563937" cy="3378201"/>
        </p:xfrm>
        <a:graphic>
          <a:graphicData uri="http://schemas.openxmlformats.org/drawingml/2006/table">
            <a:tbl>
              <a:tblPr/>
              <a:tblGrid>
                <a:gridCol w="969962">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127125">
                  <a:extLst>
                    <a:ext uri="{9D8B030D-6E8A-4147-A177-3AD203B41FA5}">
                      <a16:colId xmlns:a16="http://schemas.microsoft.com/office/drawing/2014/main" val="20002"/>
                    </a:ext>
                  </a:extLst>
                </a:gridCol>
              </a:tblGrid>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a:ln>
                          <a:noFill/>
                        </a:ln>
                        <a:solidFill>
                          <a:schemeClr val="tx1"/>
                        </a:solidFill>
                        <a:effectLst/>
                        <a:latin typeface="Comic Sans MS" panose="030F0902030302020204" charset="0"/>
                        <a:ea typeface="宋体" charset="-122"/>
                      </a:endParaRP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PPN</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Valid</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08</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13</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09</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17</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09</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0B</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0C</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0D</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2D</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0E</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10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rgbClr val="FF0000"/>
                          </a:solidFill>
                          <a:effectLst/>
                          <a:latin typeface="Comic Sans MS" panose="030F0902030302020204" charset="0"/>
                          <a:ea typeface="宋体" charset="-122"/>
                        </a:rPr>
                        <a:t>0F</a:t>
                      </a:r>
                    </a:p>
                  </a:txBody>
                  <a:tcPr marL="90499" marR="90499" marT="44458" marB="4445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rgbClr val="7030A0"/>
                          </a:solidFill>
                          <a:effectLst/>
                          <a:latin typeface="Comic Sans MS" panose="030F0902030302020204" charset="0"/>
                          <a:ea typeface="宋体" charset="-122"/>
                        </a:rPr>
                        <a:t>0D</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outerShdw blurRad="38100" dist="38100" dir="2700000" algn="tl">
                              <a:srgbClr val="FFFFFF"/>
                            </a:outerShdw>
                          </a:effectLst>
                          <a:latin typeface="Comic Sans MS" panose="030F0902030302020204" charset="0"/>
                          <a:ea typeface="宋体" charset="-122"/>
                        </a:rPr>
                        <a:t>1</a:t>
                      </a:r>
                    </a:p>
                  </a:txBody>
                  <a:tcPr marL="90499" marR="90499" marT="44458" marB="444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
          <p:cNvSpPr>
            <a:spLocks noGrp="1"/>
          </p:cNvSpPr>
          <p:nvPr>
            <p:ph type="title"/>
          </p:nvPr>
        </p:nvSpPr>
        <p:spPr/>
        <p:txBody>
          <a:bodyPr/>
          <a:lstStyle/>
          <a:p>
            <a:r>
              <a:rPr kumimoji="1" lang="zh-CN" altLang="en-US">
                <a:ea typeface="宋体" charset="-122"/>
              </a:rPr>
              <a:t>练习</a:t>
            </a:r>
            <a:r>
              <a:rPr kumimoji="1" lang="en-US" altLang="zh-CN">
                <a:ea typeface="宋体" charset="-122"/>
              </a:rPr>
              <a:t>4-3</a:t>
            </a:r>
            <a:endParaRPr kumimoji="1" lang="zh-CN" altLang="en-US">
              <a:ea typeface="宋体" charset="-122"/>
            </a:endParaRPr>
          </a:p>
        </p:txBody>
      </p:sp>
      <p:sp>
        <p:nvSpPr>
          <p:cNvPr id="121858" name="内容占位符 2"/>
          <p:cNvSpPr>
            <a:spLocks noGrp="1"/>
          </p:cNvSpPr>
          <p:nvPr>
            <p:ph idx="1"/>
          </p:nvPr>
        </p:nvSpPr>
        <p:spPr/>
        <p:txBody>
          <a:bodyPr/>
          <a:lstStyle/>
          <a:p>
            <a:r>
              <a:rPr lang="zh-CN" altLang="en-US" dirty="0">
                <a:ea typeface="宋体" charset="-122"/>
              </a:rPr>
              <a:t>给定一个</a:t>
            </a:r>
            <a:r>
              <a:rPr lang="en-US" altLang="zh-CN" dirty="0">
                <a:ea typeface="宋体" charset="-122"/>
              </a:rPr>
              <a:t>32</a:t>
            </a:r>
            <a:r>
              <a:rPr lang="zh-CN" altLang="en-US" dirty="0">
                <a:ea typeface="宋体" charset="-122"/>
              </a:rPr>
              <a:t>位的虚拟地址空间和一个</a:t>
            </a:r>
            <a:r>
              <a:rPr lang="en-US" altLang="zh-CN" dirty="0">
                <a:ea typeface="宋体" charset="-122"/>
              </a:rPr>
              <a:t>24</a:t>
            </a:r>
            <a:r>
              <a:rPr lang="zh-CN" altLang="en-US" dirty="0">
                <a:ea typeface="宋体" charset="-122"/>
              </a:rPr>
              <a:t>位的物理地址，当页面大小</a:t>
            </a:r>
            <a:r>
              <a:rPr lang="en-US" altLang="zh-CN" dirty="0">
                <a:ea typeface="宋体" charset="-122"/>
              </a:rPr>
              <a:t>P</a:t>
            </a:r>
            <a:r>
              <a:rPr lang="zh-CN" altLang="en-US" dirty="0">
                <a:ea typeface="宋体" charset="-122"/>
              </a:rPr>
              <a:t>分为别</a:t>
            </a:r>
            <a:r>
              <a:rPr lang="en-US" altLang="zh-CN" dirty="0">
                <a:ea typeface="宋体" charset="-122"/>
              </a:rPr>
              <a:t>1KB</a:t>
            </a:r>
            <a:r>
              <a:rPr lang="zh-CN" altLang="en-US" dirty="0">
                <a:ea typeface="宋体" charset="-122"/>
              </a:rPr>
              <a:t>，</a:t>
            </a:r>
            <a:r>
              <a:rPr lang="en-US" altLang="zh-CN" dirty="0">
                <a:ea typeface="宋体" charset="-122"/>
              </a:rPr>
              <a:t>2KB</a:t>
            </a:r>
            <a:r>
              <a:rPr lang="zh-CN" altLang="en-US" dirty="0">
                <a:ea typeface="宋体" charset="-122"/>
              </a:rPr>
              <a:t>，</a:t>
            </a:r>
            <a:r>
              <a:rPr lang="en-US" altLang="zh-CN" dirty="0">
                <a:ea typeface="宋体" charset="-122"/>
              </a:rPr>
              <a:t>4KB</a:t>
            </a:r>
            <a:r>
              <a:rPr lang="zh-CN" altLang="en-US" dirty="0">
                <a:ea typeface="宋体" charset="-122"/>
              </a:rPr>
              <a:t>，</a:t>
            </a:r>
            <a:r>
              <a:rPr lang="en-US" altLang="zh-CN" dirty="0">
                <a:ea typeface="宋体" charset="-122"/>
              </a:rPr>
              <a:t>8KB</a:t>
            </a:r>
            <a:r>
              <a:rPr lang="zh-CN" altLang="en-US" dirty="0">
                <a:ea typeface="宋体" charset="-122"/>
              </a:rPr>
              <a:t>时，请确定</a:t>
            </a:r>
            <a:r>
              <a:rPr lang="en-US" altLang="zh-CN" dirty="0">
                <a:ea typeface="宋体" charset="-122"/>
              </a:rPr>
              <a:t>VPN</a:t>
            </a:r>
            <a:r>
              <a:rPr lang="zh-CN" altLang="en-US" dirty="0">
                <a:ea typeface="宋体" charset="-122"/>
              </a:rPr>
              <a:t>、</a:t>
            </a:r>
            <a:r>
              <a:rPr lang="en-US" altLang="zh-CN" dirty="0">
                <a:ea typeface="宋体" charset="-122"/>
              </a:rPr>
              <a:t>VPO</a:t>
            </a:r>
            <a:r>
              <a:rPr lang="zh-CN" altLang="en-US" dirty="0">
                <a:ea typeface="宋体" charset="-122"/>
              </a:rPr>
              <a:t>、</a:t>
            </a:r>
            <a:r>
              <a:rPr lang="en-US" altLang="zh-CN" dirty="0">
                <a:ea typeface="宋体" charset="-122"/>
              </a:rPr>
              <a:t>PPN</a:t>
            </a:r>
            <a:r>
              <a:rPr lang="zh-CN" altLang="en-US" dirty="0">
                <a:ea typeface="宋体" charset="-122"/>
              </a:rPr>
              <a:t>、</a:t>
            </a:r>
            <a:r>
              <a:rPr lang="en-US" altLang="zh-CN" dirty="0">
                <a:ea typeface="宋体" charset="-122"/>
              </a:rPr>
              <a:t>PPO</a:t>
            </a:r>
            <a:r>
              <a:rPr lang="zh-CN" altLang="en-US" dirty="0">
                <a:ea typeface="宋体" charset="-122"/>
              </a:rPr>
              <a:t>的位数。</a:t>
            </a:r>
          </a:p>
        </p:txBody>
      </p:sp>
      <p:sp>
        <p:nvSpPr>
          <p:cNvPr id="121859" name="幻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06A7349A-5D0E-1D4C-9922-B7B061DB9023}" type="slidenum">
              <a:rPr lang="zh-CN" altLang="en-US" sz="1400" b="0">
                <a:latin typeface="Times New Roman" panose="02020603050405020304" charset="0"/>
              </a:rPr>
              <a:t>54</a:t>
            </a:fld>
            <a:endParaRPr lang="en-US" altLang="zh-CN" sz="1400" b="0">
              <a:latin typeface="Times New Roman" panose="020206030504050203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1"/>
          <p:cNvSpPr>
            <a:spLocks noGrp="1"/>
          </p:cNvSpPr>
          <p:nvPr>
            <p:ph type="title"/>
          </p:nvPr>
        </p:nvSpPr>
        <p:spPr/>
        <p:txBody>
          <a:bodyPr/>
          <a:lstStyle/>
          <a:p>
            <a:r>
              <a:rPr kumimoji="1" lang="zh-CN" altLang="en-US">
                <a:ea typeface="宋体" charset="-122"/>
              </a:rPr>
              <a:t>练习</a:t>
            </a:r>
            <a:r>
              <a:rPr kumimoji="1" lang="en-US" altLang="zh-CN">
                <a:ea typeface="宋体" charset="-122"/>
              </a:rPr>
              <a:t>4-3</a:t>
            </a:r>
            <a:r>
              <a:rPr kumimoji="1" lang="zh-CN" altLang="en-US">
                <a:ea typeface="宋体" charset="-122"/>
              </a:rPr>
              <a:t>答案</a:t>
            </a:r>
          </a:p>
        </p:txBody>
      </p:sp>
      <p:sp>
        <p:nvSpPr>
          <p:cNvPr id="122882" name="内容占位符 2"/>
          <p:cNvSpPr>
            <a:spLocks noGrp="1"/>
          </p:cNvSpPr>
          <p:nvPr>
            <p:ph idx="1"/>
          </p:nvPr>
        </p:nvSpPr>
        <p:spPr/>
        <p:txBody>
          <a:bodyPr/>
          <a:lstStyle/>
          <a:p>
            <a:r>
              <a:rPr lang="en-US" altLang="zh-CN">
                <a:ea typeface="宋体" charset="-122"/>
              </a:rPr>
              <a:t>P=1KB</a:t>
            </a:r>
          </a:p>
          <a:p>
            <a:pPr lvl="1"/>
            <a:r>
              <a:rPr lang="en-US" altLang="zh-CN">
                <a:ea typeface="宋体" charset="-122"/>
              </a:rPr>
              <a:t>VPN=22; VPO=10; PPN=14; PPO=10</a:t>
            </a:r>
          </a:p>
          <a:p>
            <a:r>
              <a:rPr lang="en-US" altLang="zh-CN">
                <a:ea typeface="宋体" charset="-122"/>
              </a:rPr>
              <a:t>P=2KB</a:t>
            </a:r>
          </a:p>
          <a:p>
            <a:pPr marL="742950" lvl="2" indent="-342900"/>
            <a:r>
              <a:rPr lang="en-US" altLang="zh-CN">
                <a:ea typeface="宋体" charset="-122"/>
              </a:rPr>
              <a:t>VPN=21; VPO=11; PPN=13; PPO=11</a:t>
            </a:r>
          </a:p>
          <a:p>
            <a:r>
              <a:rPr lang="en-US" altLang="zh-CN">
                <a:ea typeface="宋体" charset="-122"/>
              </a:rPr>
              <a:t>P=4KB</a:t>
            </a:r>
          </a:p>
          <a:p>
            <a:pPr marL="742950" lvl="2" indent="-342900"/>
            <a:r>
              <a:rPr lang="en-US" altLang="zh-CN">
                <a:ea typeface="宋体" charset="-122"/>
              </a:rPr>
              <a:t>VPN=20; VPO=12; PPN=12; PPO=12</a:t>
            </a:r>
          </a:p>
          <a:p>
            <a:r>
              <a:rPr lang="en-US" altLang="zh-CN">
                <a:ea typeface="宋体" charset="-122"/>
              </a:rPr>
              <a:t>P=8KB</a:t>
            </a:r>
          </a:p>
          <a:p>
            <a:pPr marL="742950" lvl="2" indent="-342900"/>
            <a:r>
              <a:rPr lang="en-US" altLang="zh-CN">
                <a:ea typeface="宋体" charset="-122"/>
              </a:rPr>
              <a:t>VPN=19; VPO=13; PPN=11; PPO=13</a:t>
            </a:r>
          </a:p>
          <a:p>
            <a:endParaRPr lang="zh-CN" altLang="en-US">
              <a:ea typeface="宋体" charset="-122"/>
            </a:endParaRPr>
          </a:p>
        </p:txBody>
      </p:sp>
      <p:sp>
        <p:nvSpPr>
          <p:cNvPr id="122883" name="幻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33D5A1B3-F385-3344-B064-3DD5A4F1AF44}" type="slidenum">
              <a:rPr lang="zh-CN" altLang="en-US" sz="1400" b="0">
                <a:latin typeface="Times New Roman" panose="02020603050405020304" charset="0"/>
              </a:rPr>
              <a:t>55</a:t>
            </a:fld>
            <a:endParaRPr lang="en-US" altLang="zh-CN" sz="1400" b="0">
              <a:latin typeface="Times New Roman" panose="020206030504050203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F5E9C01E-50FB-824D-B39E-83442C04B3FB}" type="slidenum">
              <a:rPr lang="zh-CN" altLang="en-US" sz="1400" b="0">
                <a:latin typeface="Times New Roman" panose="02020603050405020304" charset="0"/>
              </a:rPr>
              <a:t>56</a:t>
            </a:fld>
            <a:endParaRPr lang="en-US" altLang="zh-CN" sz="1400" b="0">
              <a:latin typeface="Times New Roman" panose="02020603050405020304" charset="0"/>
            </a:endParaRPr>
          </a:p>
        </p:txBody>
      </p:sp>
      <p:sp>
        <p:nvSpPr>
          <p:cNvPr id="123906" name="Rectangle 2"/>
          <p:cNvSpPr>
            <a:spLocks noGrp="1" noChangeArrowheads="1"/>
          </p:cNvSpPr>
          <p:nvPr>
            <p:ph type="title"/>
          </p:nvPr>
        </p:nvSpPr>
        <p:spPr/>
        <p:txBody>
          <a:bodyPr/>
          <a:lstStyle/>
          <a:p>
            <a:r>
              <a:rPr lang="en-US" altLang="zh-CN">
                <a:ea typeface="宋体" charset="-122"/>
              </a:rPr>
              <a:t>Page Hit</a:t>
            </a:r>
          </a:p>
        </p:txBody>
      </p:sp>
      <p:sp>
        <p:nvSpPr>
          <p:cNvPr id="7" name="Rectangle 7"/>
          <p:cNvSpPr>
            <a:spLocks noChangeArrowheads="1"/>
          </p:cNvSpPr>
          <p:nvPr/>
        </p:nvSpPr>
        <p:spPr bwMode="auto">
          <a:xfrm>
            <a:off x="4419600" y="233363"/>
            <a:ext cx="456088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50000"/>
              </a:lnSpc>
              <a:spcBef>
                <a:spcPct val="50000"/>
              </a:spcBef>
            </a:pPr>
            <a:r>
              <a:rPr lang="en-US" altLang="zh-CN" sz="1800">
                <a:latin typeface="Courier New" panose="02070609020205090404" charset="0"/>
              </a:rPr>
              <a:t>  VA: virtual address</a:t>
            </a:r>
          </a:p>
          <a:p>
            <a:pPr>
              <a:lnSpc>
                <a:spcPct val="50000"/>
              </a:lnSpc>
              <a:spcBef>
                <a:spcPct val="50000"/>
              </a:spcBef>
            </a:pPr>
            <a:r>
              <a:rPr lang="en-US" altLang="zh-CN" sz="1800">
                <a:latin typeface="Courier New" panose="02070609020205090404" charset="0"/>
              </a:rPr>
              <a:t>PTEA: page table entry address </a:t>
            </a:r>
          </a:p>
          <a:p>
            <a:pPr>
              <a:lnSpc>
                <a:spcPct val="50000"/>
              </a:lnSpc>
              <a:spcBef>
                <a:spcPct val="50000"/>
              </a:spcBef>
            </a:pPr>
            <a:r>
              <a:rPr lang="en-US" altLang="zh-CN" sz="1800">
                <a:latin typeface="Courier New" panose="02070609020205090404" charset="0"/>
              </a:rPr>
              <a:t> PTE: page table entry</a:t>
            </a:r>
          </a:p>
          <a:p>
            <a:pPr>
              <a:lnSpc>
                <a:spcPct val="50000"/>
              </a:lnSpc>
              <a:spcBef>
                <a:spcPct val="50000"/>
              </a:spcBef>
            </a:pPr>
            <a:r>
              <a:rPr lang="en-US" altLang="zh-CN" sz="1800">
                <a:latin typeface="Courier New" panose="02070609020205090404" charset="0"/>
              </a:rPr>
              <a:t>  PA: physical address</a:t>
            </a:r>
          </a:p>
        </p:txBody>
      </p:sp>
      <p:sp>
        <p:nvSpPr>
          <p:cNvPr id="123908" name="Rectangle 7"/>
          <p:cNvSpPr>
            <a:spLocks noChangeArrowheads="1"/>
          </p:cNvSpPr>
          <p:nvPr/>
        </p:nvSpPr>
        <p:spPr bwMode="auto">
          <a:xfrm>
            <a:off x="1384300" y="1776413"/>
            <a:ext cx="3749675" cy="1676400"/>
          </a:xfrm>
          <a:prstGeom prst="rect">
            <a:avLst/>
          </a:prstGeom>
          <a:solidFill>
            <a:srgbClr val="FFFFCC"/>
          </a:solidFill>
          <a:ln>
            <a:noFill/>
          </a:ln>
          <a:extLst>
            <a:ext uri="{91240B29-F687-4F45-9708-019B960494DF}">
              <a14:hiddenLine xmlns:a14="http://schemas.microsoft.com/office/drawing/2010/main" w="25400">
                <a:solidFill>
                  <a:srgbClr val="000000"/>
                </a:solidFill>
                <a:round/>
                <a:tailEnd type="arrow" w="med" len="med"/>
              </a14:hiddenLine>
            </a:ext>
          </a:extLst>
        </p:spPr>
        <p:txBody>
          <a:bodyPr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en-US" altLang="zh-CN"/>
          </a:p>
        </p:txBody>
      </p:sp>
      <p:sp>
        <p:nvSpPr>
          <p:cNvPr id="123909" name="Rectangle 10"/>
          <p:cNvSpPr>
            <a:spLocks noChangeArrowheads="1"/>
          </p:cNvSpPr>
          <p:nvPr/>
        </p:nvSpPr>
        <p:spPr bwMode="auto">
          <a:xfrm>
            <a:off x="3963988" y="2012950"/>
            <a:ext cx="1066800" cy="1236663"/>
          </a:xfrm>
          <a:prstGeom prst="rect">
            <a:avLst/>
          </a:prstGeom>
          <a:solidFill>
            <a:srgbClr val="D5F1CF"/>
          </a:solidFill>
          <a:ln w="12600">
            <a:solidFill>
              <a:schemeClr val="tx1"/>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alibri" charset="0"/>
              </a:rPr>
              <a:t>MMU</a:t>
            </a:r>
          </a:p>
        </p:txBody>
      </p:sp>
      <p:sp>
        <p:nvSpPr>
          <p:cNvPr id="123910" name="Rectangle 17"/>
          <p:cNvSpPr>
            <a:spLocks noChangeArrowheads="1"/>
          </p:cNvSpPr>
          <p:nvPr/>
        </p:nvSpPr>
        <p:spPr bwMode="auto">
          <a:xfrm>
            <a:off x="6553200" y="1727200"/>
            <a:ext cx="914400" cy="2284413"/>
          </a:xfrm>
          <a:prstGeom prst="rect">
            <a:avLst/>
          </a:prstGeom>
          <a:solidFill>
            <a:srgbClr val="FFFFCC"/>
          </a:solidFill>
          <a:ln w="1908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600">
                <a:latin typeface="Calibri" charset="0"/>
              </a:rPr>
              <a:t>Cache/</a:t>
            </a:r>
          </a:p>
          <a:p>
            <a:r>
              <a:rPr lang="en-US" altLang="zh-CN" sz="1600">
                <a:latin typeface="Calibri" charset="0"/>
              </a:rPr>
              <a:t>Memory</a:t>
            </a:r>
          </a:p>
        </p:txBody>
      </p:sp>
      <p:sp>
        <p:nvSpPr>
          <p:cNvPr id="11" name="Text Box 9"/>
          <p:cNvSpPr txBox="1">
            <a:spLocks noChangeArrowheads="1"/>
          </p:cNvSpPr>
          <p:nvPr/>
        </p:nvSpPr>
        <p:spPr bwMode="auto">
          <a:xfrm>
            <a:off x="5580063" y="2819400"/>
            <a:ext cx="428625" cy="336550"/>
          </a:xfrm>
          <a:prstGeom prst="rect">
            <a:avLst/>
          </a:prstGeom>
          <a:noFill/>
          <a:ln w="9525">
            <a:noFill/>
            <a:round/>
          </a:ln>
          <a:effec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effectLst>
                  <a:outerShdw blurRad="38100" dist="38100" dir="2700000" algn="tl">
                    <a:srgbClr val="C0C0C0"/>
                  </a:outerShdw>
                </a:effectLst>
                <a:latin typeface="Courier New" panose="02070609020205090404" charset="0"/>
              </a:rPr>
              <a:t>PA</a:t>
            </a:r>
          </a:p>
        </p:txBody>
      </p:sp>
      <p:sp>
        <p:nvSpPr>
          <p:cNvPr id="12" name="Text Box 32"/>
          <p:cNvSpPr txBox="1">
            <a:spLocks noChangeArrowheads="1"/>
          </p:cNvSpPr>
          <p:nvPr/>
        </p:nvSpPr>
        <p:spPr bwMode="auto">
          <a:xfrm>
            <a:off x="3814763" y="3768725"/>
            <a:ext cx="676275" cy="334963"/>
          </a:xfrm>
          <a:prstGeom prst="rect">
            <a:avLst/>
          </a:prstGeom>
          <a:noFill/>
          <a:ln w="9525">
            <a:noFill/>
            <a:round/>
          </a:ln>
          <a:effec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effectLst>
                  <a:outerShdw blurRad="38100" dist="38100" dir="2700000" algn="tl">
                    <a:srgbClr val="C0C0C0"/>
                  </a:outerShdw>
                </a:effectLst>
                <a:latin typeface="Courier New" panose="02070609020205090404" charset="0"/>
              </a:rPr>
              <a:t>Data</a:t>
            </a:r>
          </a:p>
        </p:txBody>
      </p:sp>
      <p:cxnSp>
        <p:nvCxnSpPr>
          <p:cNvPr id="13" name="Straight Arrow Connector 12"/>
          <p:cNvCxnSpPr>
            <a:cxnSpLocks noChangeShapeType="1"/>
          </p:cNvCxnSpPr>
          <p:nvPr/>
        </p:nvCxnSpPr>
        <p:spPr bwMode="auto">
          <a:xfrm flipV="1">
            <a:off x="5030788" y="3087688"/>
            <a:ext cx="1522412"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23914" name="Rectangle 10"/>
          <p:cNvSpPr>
            <a:spLocks noChangeArrowheads="1"/>
          </p:cNvSpPr>
          <p:nvPr/>
        </p:nvSpPr>
        <p:spPr bwMode="auto">
          <a:xfrm>
            <a:off x="1525588" y="2365375"/>
            <a:ext cx="1066800" cy="533400"/>
          </a:xfrm>
          <a:prstGeom prst="rect">
            <a:avLst/>
          </a:prstGeom>
          <a:solidFill>
            <a:srgbClr val="F1C7C7"/>
          </a:solidFill>
          <a:ln w="12600">
            <a:solidFill>
              <a:schemeClr val="tx1"/>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alibri" charset="0"/>
              </a:rPr>
              <a:t>CPU</a:t>
            </a:r>
          </a:p>
        </p:txBody>
      </p:sp>
      <p:cxnSp>
        <p:nvCxnSpPr>
          <p:cNvPr id="15" name="Straight Arrow Connector 14"/>
          <p:cNvCxnSpPr>
            <a:cxnSpLocks noChangeShapeType="1"/>
          </p:cNvCxnSpPr>
          <p:nvPr/>
        </p:nvCxnSpPr>
        <p:spPr bwMode="auto">
          <a:xfrm flipV="1">
            <a:off x="2592388" y="2692400"/>
            <a:ext cx="1371600" cy="1588"/>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6" name="Text Box 9"/>
          <p:cNvSpPr txBox="1">
            <a:spLocks noChangeArrowheads="1"/>
          </p:cNvSpPr>
          <p:nvPr/>
        </p:nvSpPr>
        <p:spPr bwMode="auto">
          <a:xfrm>
            <a:off x="3028950" y="2406650"/>
            <a:ext cx="428625" cy="336550"/>
          </a:xfrm>
          <a:prstGeom prst="rect">
            <a:avLst/>
          </a:prstGeom>
          <a:noFill/>
          <a:ln w="9525">
            <a:noFill/>
            <a:round/>
          </a:ln>
          <a:effec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effectLst>
                  <a:outerShdw blurRad="38100" dist="38100" dir="2700000" algn="tl">
                    <a:srgbClr val="C0C0C0"/>
                  </a:outerShdw>
                </a:effectLst>
                <a:latin typeface="Courier New" panose="02070609020205090404" charset="0"/>
              </a:rPr>
              <a:t>VA</a:t>
            </a:r>
          </a:p>
        </p:txBody>
      </p:sp>
      <p:sp>
        <p:nvSpPr>
          <p:cNvPr id="17" name="TextBox 16"/>
          <p:cNvSpPr txBox="1"/>
          <p:nvPr/>
        </p:nvSpPr>
        <p:spPr>
          <a:xfrm>
            <a:off x="1390650" y="1779588"/>
            <a:ext cx="1057275" cy="369887"/>
          </a:xfrm>
          <a:prstGeom prst="rect">
            <a:avLst/>
          </a:prstGeom>
          <a:noFill/>
        </p:spPr>
        <p:txBody>
          <a:bodyPr wrap="none">
            <a:spAutoFit/>
          </a:bodyPr>
          <a:lstStyle/>
          <a:p>
            <a:pPr>
              <a:defRPr/>
            </a:pPr>
            <a:r>
              <a:rPr lang="en-US" sz="1800" i="1" dirty="0">
                <a:solidFill>
                  <a:schemeClr val="tx1">
                    <a:lumMod val="50000"/>
                    <a:lumOff val="50000"/>
                  </a:schemeClr>
                </a:solidFill>
                <a:latin typeface="Calibri" charset="0"/>
                <a:ea typeface="宋体" charset="-122"/>
              </a:rPr>
              <a:t>CPU Chip</a:t>
            </a:r>
          </a:p>
        </p:txBody>
      </p:sp>
      <p:sp>
        <p:nvSpPr>
          <p:cNvPr id="18" name="Text Box 9"/>
          <p:cNvSpPr txBox="1">
            <a:spLocks noChangeArrowheads="1"/>
          </p:cNvSpPr>
          <p:nvPr/>
        </p:nvSpPr>
        <p:spPr bwMode="auto">
          <a:xfrm>
            <a:off x="5456238" y="1905000"/>
            <a:ext cx="674687" cy="336550"/>
          </a:xfrm>
          <a:prstGeom prst="rect">
            <a:avLst/>
          </a:prstGeom>
          <a:noFill/>
          <a:ln w="9525">
            <a:noFill/>
            <a:round/>
          </a:ln>
          <a:effec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effectLst>
                  <a:outerShdw blurRad="38100" dist="38100" dir="2700000" algn="tl">
                    <a:srgbClr val="C0C0C0"/>
                  </a:outerShdw>
                </a:effectLst>
                <a:latin typeface="Courier New" panose="02070609020205090404" charset="0"/>
              </a:rPr>
              <a:t>PTEA</a:t>
            </a:r>
          </a:p>
        </p:txBody>
      </p:sp>
      <p:cxnSp>
        <p:nvCxnSpPr>
          <p:cNvPr id="19" name="Straight Arrow Connector 18"/>
          <p:cNvCxnSpPr>
            <a:cxnSpLocks noChangeShapeType="1"/>
          </p:cNvCxnSpPr>
          <p:nvPr/>
        </p:nvCxnSpPr>
        <p:spPr bwMode="auto">
          <a:xfrm flipV="1">
            <a:off x="5030788" y="2173288"/>
            <a:ext cx="1522412"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20" name="Text Box 9"/>
          <p:cNvSpPr txBox="1">
            <a:spLocks noChangeArrowheads="1"/>
          </p:cNvSpPr>
          <p:nvPr/>
        </p:nvSpPr>
        <p:spPr bwMode="auto">
          <a:xfrm>
            <a:off x="5518150" y="2209800"/>
            <a:ext cx="550863" cy="336550"/>
          </a:xfrm>
          <a:prstGeom prst="rect">
            <a:avLst/>
          </a:prstGeom>
          <a:noFill/>
          <a:ln w="9525">
            <a:noFill/>
            <a:round/>
          </a:ln>
          <a:effec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effectLst>
                  <a:outerShdw blurRad="38100" dist="38100" dir="2700000" algn="tl">
                    <a:srgbClr val="C0C0C0"/>
                  </a:outerShdw>
                </a:effectLst>
                <a:latin typeface="Courier New" panose="02070609020205090404" charset="0"/>
              </a:rPr>
              <a:t>PTE</a:t>
            </a:r>
          </a:p>
        </p:txBody>
      </p:sp>
      <p:cxnSp>
        <p:nvCxnSpPr>
          <p:cNvPr id="21" name="Straight Arrow Connector 20"/>
          <p:cNvCxnSpPr>
            <a:cxnSpLocks noChangeShapeType="1"/>
          </p:cNvCxnSpPr>
          <p:nvPr/>
        </p:nvCxnSpPr>
        <p:spPr bwMode="auto">
          <a:xfrm flipH="1" flipV="1">
            <a:off x="5030788" y="2478088"/>
            <a:ext cx="1522412"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cxnSp>
        <p:nvCxnSpPr>
          <p:cNvPr id="22" name="Shape 49"/>
          <p:cNvCxnSpPr>
            <a:cxnSpLocks noChangeShapeType="1"/>
            <a:endCxn id="123914" idx="2"/>
          </p:cNvCxnSpPr>
          <p:nvPr/>
        </p:nvCxnSpPr>
        <p:spPr bwMode="auto">
          <a:xfrm rot="10800000">
            <a:off x="2058988" y="2898775"/>
            <a:ext cx="4494212" cy="884238"/>
          </a:xfrm>
          <a:prstGeom prst="bentConnector2">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23" name="Oval 4"/>
          <p:cNvSpPr>
            <a:spLocks noChangeArrowheads="1"/>
          </p:cNvSpPr>
          <p:nvPr/>
        </p:nvSpPr>
        <p:spPr bwMode="auto">
          <a:xfrm>
            <a:off x="3106738" y="2185988"/>
            <a:ext cx="274637"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1</a:t>
            </a:r>
          </a:p>
        </p:txBody>
      </p:sp>
      <p:sp>
        <p:nvSpPr>
          <p:cNvPr id="24" name="Oval 18"/>
          <p:cNvSpPr>
            <a:spLocks noChangeArrowheads="1"/>
          </p:cNvSpPr>
          <p:nvPr/>
        </p:nvSpPr>
        <p:spPr bwMode="auto">
          <a:xfrm>
            <a:off x="5656263" y="1673225"/>
            <a:ext cx="274637"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2</a:t>
            </a:r>
          </a:p>
        </p:txBody>
      </p:sp>
      <p:sp>
        <p:nvSpPr>
          <p:cNvPr id="25" name="Oval 19"/>
          <p:cNvSpPr>
            <a:spLocks noChangeArrowheads="1"/>
          </p:cNvSpPr>
          <p:nvPr/>
        </p:nvSpPr>
        <p:spPr bwMode="auto">
          <a:xfrm>
            <a:off x="5656263" y="2527300"/>
            <a:ext cx="274637"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3</a:t>
            </a:r>
          </a:p>
        </p:txBody>
      </p:sp>
      <p:sp>
        <p:nvSpPr>
          <p:cNvPr id="26" name="Oval 20"/>
          <p:cNvSpPr>
            <a:spLocks noChangeArrowheads="1"/>
          </p:cNvSpPr>
          <p:nvPr/>
        </p:nvSpPr>
        <p:spPr bwMode="auto">
          <a:xfrm>
            <a:off x="5656263" y="3154363"/>
            <a:ext cx="274637"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4</a:t>
            </a:r>
          </a:p>
        </p:txBody>
      </p:sp>
      <p:sp>
        <p:nvSpPr>
          <p:cNvPr id="27" name="Oval 21"/>
          <p:cNvSpPr>
            <a:spLocks noChangeArrowheads="1"/>
          </p:cNvSpPr>
          <p:nvPr/>
        </p:nvSpPr>
        <p:spPr bwMode="auto">
          <a:xfrm>
            <a:off x="4021138" y="4068763"/>
            <a:ext cx="274637"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5</a:t>
            </a:r>
          </a:p>
        </p:txBody>
      </p:sp>
      <p:sp>
        <p:nvSpPr>
          <p:cNvPr id="28" name="Rectangle 2"/>
          <p:cNvSpPr txBox="1">
            <a:spLocks noChangeArrowheads="1"/>
          </p:cNvSpPr>
          <p:nvPr/>
        </p:nvSpPr>
        <p:spPr bwMode="auto">
          <a:xfrm>
            <a:off x="457200" y="4419600"/>
            <a:ext cx="6781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1pPr>
            <a:lvl2pPr marL="742950" indent="-28575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2pPr>
            <a:lvl3pPr marL="1143000" indent="-22860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3pPr>
            <a:lvl4pPr marL="1600200" indent="-22860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4pPr>
            <a:lvl5pPr marL="2057400" indent="-22860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9pPr>
          </a:lstStyle>
          <a:p>
            <a:pPr>
              <a:spcBef>
                <a:spcPts val="1250"/>
              </a:spcBef>
              <a:buFont typeface="Wingdings" panose="05000000000000000000" pitchFamily="2" charset="2"/>
              <a:buNone/>
            </a:pPr>
            <a:r>
              <a:rPr lang="en-GB" altLang="zh-CN" b="0" dirty="0"/>
              <a:t>1) Processor sends virtual address to MMU </a:t>
            </a:r>
          </a:p>
          <a:p>
            <a:pPr>
              <a:spcBef>
                <a:spcPts val="1250"/>
              </a:spcBef>
              <a:buFont typeface="Wingdings" panose="05000000000000000000" pitchFamily="2" charset="2"/>
              <a:buNone/>
            </a:pPr>
            <a:r>
              <a:rPr lang="en-GB" altLang="zh-CN" b="0" dirty="0"/>
              <a:t>2-3) MMU fetches PTE from page table in memory</a:t>
            </a:r>
          </a:p>
          <a:p>
            <a:pPr>
              <a:spcBef>
                <a:spcPts val="1250"/>
              </a:spcBef>
              <a:buFont typeface="Wingdings" panose="05000000000000000000" pitchFamily="2" charset="2"/>
              <a:buNone/>
            </a:pPr>
            <a:r>
              <a:rPr lang="en-GB" altLang="zh-CN" b="0" dirty="0"/>
              <a:t>4) MMU sends physical address to cache/memory</a:t>
            </a:r>
          </a:p>
          <a:p>
            <a:pPr>
              <a:spcBef>
                <a:spcPts val="1250"/>
              </a:spcBef>
              <a:buFont typeface="Wingdings" panose="05000000000000000000" pitchFamily="2" charset="2"/>
              <a:buNone/>
            </a:pPr>
            <a:r>
              <a:rPr lang="en-GB" altLang="zh-CN" b="0" dirty="0"/>
              <a:t>5) Cache/memory sends data word to processor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8" grpId="0"/>
      <p:bldP spid="20" grpId="0"/>
      <p:bldP spid="23" grpId="0" animBg="1"/>
      <p:bldP spid="24" grpId="0" animBg="1"/>
      <p:bldP spid="25" grpId="0" animBg="1"/>
      <p:bldP spid="26" grpId="0" animBg="1"/>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544234DA-7B08-0146-8731-F1FB3CD1F068}" type="slidenum">
              <a:rPr lang="zh-CN" altLang="en-US" sz="1400" b="0">
                <a:latin typeface="Times New Roman" panose="02020603050405020304" charset="0"/>
              </a:rPr>
              <a:t>57</a:t>
            </a:fld>
            <a:endParaRPr lang="en-US" altLang="zh-CN" sz="1400" b="0">
              <a:latin typeface="Times New Roman" panose="02020603050405020304" charset="0"/>
            </a:endParaRPr>
          </a:p>
        </p:txBody>
      </p:sp>
      <p:sp>
        <p:nvSpPr>
          <p:cNvPr id="125954" name="Rectangle 2"/>
          <p:cNvSpPr>
            <a:spLocks noGrp="1" noChangeArrowheads="1"/>
          </p:cNvSpPr>
          <p:nvPr>
            <p:ph type="title"/>
          </p:nvPr>
        </p:nvSpPr>
        <p:spPr/>
        <p:txBody>
          <a:bodyPr/>
          <a:lstStyle/>
          <a:p>
            <a:r>
              <a:rPr lang="en-US" altLang="zh-CN">
                <a:ea typeface="宋体" charset="-122"/>
              </a:rPr>
              <a:t>Page Faults</a:t>
            </a:r>
          </a:p>
        </p:txBody>
      </p:sp>
      <p:sp>
        <p:nvSpPr>
          <p:cNvPr id="125955" name="Rectangle 5"/>
          <p:cNvSpPr>
            <a:spLocks noChangeArrowheads="1"/>
          </p:cNvSpPr>
          <p:nvPr/>
        </p:nvSpPr>
        <p:spPr bwMode="auto">
          <a:xfrm>
            <a:off x="609600" y="2462213"/>
            <a:ext cx="3749675" cy="1676400"/>
          </a:xfrm>
          <a:prstGeom prst="rect">
            <a:avLst/>
          </a:prstGeom>
          <a:solidFill>
            <a:srgbClr val="FFFFCC"/>
          </a:solidFill>
          <a:ln>
            <a:noFill/>
          </a:ln>
          <a:extLst>
            <a:ext uri="{91240B29-F687-4F45-9708-019B960494DF}">
              <a14:hiddenLine xmlns:a14="http://schemas.microsoft.com/office/drawing/2010/main" w="25400">
                <a:solidFill>
                  <a:srgbClr val="000000"/>
                </a:solidFill>
                <a:round/>
                <a:tailEnd type="arrow" w="med" len="med"/>
              </a14:hiddenLine>
            </a:ext>
          </a:extLst>
        </p:spPr>
        <p:txBody>
          <a:bodyPr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en-US" altLang="zh-CN"/>
          </a:p>
        </p:txBody>
      </p:sp>
      <p:sp>
        <p:nvSpPr>
          <p:cNvPr id="125956" name="Rectangle 10"/>
          <p:cNvSpPr>
            <a:spLocks noChangeArrowheads="1"/>
          </p:cNvSpPr>
          <p:nvPr/>
        </p:nvSpPr>
        <p:spPr bwMode="auto">
          <a:xfrm>
            <a:off x="3189288" y="2698750"/>
            <a:ext cx="1066800" cy="1236663"/>
          </a:xfrm>
          <a:prstGeom prst="rect">
            <a:avLst/>
          </a:prstGeom>
          <a:solidFill>
            <a:srgbClr val="D5F1CF"/>
          </a:solidFill>
          <a:ln w="12600">
            <a:solidFill>
              <a:schemeClr val="tx1"/>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alibri" charset="0"/>
              </a:rPr>
              <a:t>MMU</a:t>
            </a:r>
          </a:p>
        </p:txBody>
      </p:sp>
      <p:sp>
        <p:nvSpPr>
          <p:cNvPr id="125957" name="Rectangle 17"/>
          <p:cNvSpPr>
            <a:spLocks noChangeArrowheads="1"/>
          </p:cNvSpPr>
          <p:nvPr/>
        </p:nvSpPr>
        <p:spPr bwMode="auto">
          <a:xfrm>
            <a:off x="5778500" y="2413000"/>
            <a:ext cx="914400" cy="1925638"/>
          </a:xfrm>
          <a:prstGeom prst="rect">
            <a:avLst/>
          </a:prstGeom>
          <a:solidFill>
            <a:srgbClr val="F5F5F5"/>
          </a:solidFill>
          <a:ln w="1908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600">
                <a:latin typeface="Calibri" charset="0"/>
              </a:rPr>
              <a:t>Cache/</a:t>
            </a:r>
          </a:p>
          <a:p>
            <a:r>
              <a:rPr lang="en-US" altLang="zh-CN" sz="1600">
                <a:latin typeface="Calibri" charset="0"/>
              </a:rPr>
              <a:t>Memory</a:t>
            </a:r>
          </a:p>
        </p:txBody>
      </p:sp>
      <p:sp>
        <p:nvSpPr>
          <p:cNvPr id="125958" name="Rectangle 10"/>
          <p:cNvSpPr>
            <a:spLocks noChangeArrowheads="1"/>
          </p:cNvSpPr>
          <p:nvPr/>
        </p:nvSpPr>
        <p:spPr bwMode="auto">
          <a:xfrm>
            <a:off x="750888" y="3051175"/>
            <a:ext cx="1066800" cy="533400"/>
          </a:xfrm>
          <a:prstGeom prst="rect">
            <a:avLst/>
          </a:prstGeom>
          <a:solidFill>
            <a:srgbClr val="F1C7C7"/>
          </a:solidFill>
          <a:ln w="12600">
            <a:solidFill>
              <a:schemeClr val="tx1"/>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alibri" charset="0"/>
              </a:rPr>
              <a:t>CPU</a:t>
            </a:r>
          </a:p>
        </p:txBody>
      </p:sp>
      <p:cxnSp>
        <p:nvCxnSpPr>
          <p:cNvPr id="125959" name="Straight Arrow Connector 9"/>
          <p:cNvCxnSpPr>
            <a:cxnSpLocks noChangeShapeType="1"/>
            <a:stCxn id="125958" idx="3"/>
            <a:endCxn id="125956" idx="1"/>
          </p:cNvCxnSpPr>
          <p:nvPr/>
        </p:nvCxnSpPr>
        <p:spPr bwMode="auto">
          <a:xfrm flipV="1">
            <a:off x="1817688" y="3317875"/>
            <a:ext cx="1371600" cy="0"/>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25960" name="Text Box 9"/>
          <p:cNvSpPr txBox="1">
            <a:spLocks noChangeArrowheads="1"/>
          </p:cNvSpPr>
          <p:nvPr/>
        </p:nvSpPr>
        <p:spPr bwMode="auto">
          <a:xfrm>
            <a:off x="2252663" y="3016250"/>
            <a:ext cx="42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VA</a:t>
            </a:r>
          </a:p>
        </p:txBody>
      </p:sp>
      <p:sp>
        <p:nvSpPr>
          <p:cNvPr id="12" name="TextBox 11"/>
          <p:cNvSpPr txBox="1"/>
          <p:nvPr/>
        </p:nvSpPr>
        <p:spPr>
          <a:xfrm>
            <a:off x="614363" y="2465388"/>
            <a:ext cx="1058862" cy="369887"/>
          </a:xfrm>
          <a:prstGeom prst="rect">
            <a:avLst/>
          </a:prstGeom>
          <a:noFill/>
        </p:spPr>
        <p:txBody>
          <a:bodyPr wrap="none">
            <a:spAutoFit/>
          </a:bodyPr>
          <a:lstStyle/>
          <a:p>
            <a:pPr>
              <a:defRPr/>
            </a:pPr>
            <a:r>
              <a:rPr lang="en-US" sz="1800" i="1" dirty="0">
                <a:solidFill>
                  <a:schemeClr val="tx1">
                    <a:lumMod val="50000"/>
                    <a:lumOff val="50000"/>
                  </a:schemeClr>
                </a:solidFill>
                <a:latin typeface="Calibri" charset="0"/>
                <a:ea typeface="宋体" charset="-122"/>
              </a:rPr>
              <a:t>CPU Chip</a:t>
            </a:r>
          </a:p>
        </p:txBody>
      </p:sp>
      <p:sp>
        <p:nvSpPr>
          <p:cNvPr id="125962" name="Text Box 9"/>
          <p:cNvSpPr txBox="1">
            <a:spLocks noChangeArrowheads="1"/>
          </p:cNvSpPr>
          <p:nvPr/>
        </p:nvSpPr>
        <p:spPr bwMode="auto">
          <a:xfrm>
            <a:off x="4679950" y="2603500"/>
            <a:ext cx="676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PTEA</a:t>
            </a:r>
          </a:p>
        </p:txBody>
      </p:sp>
      <p:cxnSp>
        <p:nvCxnSpPr>
          <p:cNvPr id="125963" name="Straight Arrow Connector 13"/>
          <p:cNvCxnSpPr>
            <a:cxnSpLocks noChangeShapeType="1"/>
          </p:cNvCxnSpPr>
          <p:nvPr/>
        </p:nvCxnSpPr>
        <p:spPr bwMode="auto">
          <a:xfrm flipV="1">
            <a:off x="4256088" y="2871788"/>
            <a:ext cx="1522412"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25964" name="Text Box 9"/>
          <p:cNvSpPr txBox="1">
            <a:spLocks noChangeArrowheads="1"/>
          </p:cNvSpPr>
          <p:nvPr/>
        </p:nvSpPr>
        <p:spPr bwMode="auto">
          <a:xfrm>
            <a:off x="4741863" y="3044825"/>
            <a:ext cx="552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PTE</a:t>
            </a:r>
          </a:p>
        </p:txBody>
      </p:sp>
      <p:cxnSp>
        <p:nvCxnSpPr>
          <p:cNvPr id="125965" name="Straight Arrow Connector 15"/>
          <p:cNvCxnSpPr>
            <a:cxnSpLocks noChangeShapeType="1"/>
          </p:cNvCxnSpPr>
          <p:nvPr/>
        </p:nvCxnSpPr>
        <p:spPr bwMode="auto">
          <a:xfrm flipH="1" flipV="1">
            <a:off x="4256088" y="3328988"/>
            <a:ext cx="1522412"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7" name="Oval 4"/>
          <p:cNvSpPr>
            <a:spLocks noChangeArrowheads="1"/>
          </p:cNvSpPr>
          <p:nvPr/>
        </p:nvSpPr>
        <p:spPr bwMode="auto">
          <a:xfrm>
            <a:off x="2330450" y="2797175"/>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1</a:t>
            </a:r>
          </a:p>
        </p:txBody>
      </p:sp>
      <p:sp>
        <p:nvSpPr>
          <p:cNvPr id="18" name="Oval 18"/>
          <p:cNvSpPr>
            <a:spLocks noChangeArrowheads="1"/>
          </p:cNvSpPr>
          <p:nvPr/>
        </p:nvSpPr>
        <p:spPr bwMode="auto">
          <a:xfrm>
            <a:off x="4881563" y="2371725"/>
            <a:ext cx="274637"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2</a:t>
            </a:r>
          </a:p>
        </p:txBody>
      </p:sp>
      <p:sp>
        <p:nvSpPr>
          <p:cNvPr id="19" name="Oval 19"/>
          <p:cNvSpPr>
            <a:spLocks noChangeArrowheads="1"/>
          </p:cNvSpPr>
          <p:nvPr/>
        </p:nvSpPr>
        <p:spPr bwMode="auto">
          <a:xfrm>
            <a:off x="4881563" y="3378200"/>
            <a:ext cx="274637"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3</a:t>
            </a:r>
          </a:p>
        </p:txBody>
      </p:sp>
      <p:sp>
        <p:nvSpPr>
          <p:cNvPr id="20" name="Oval 20"/>
          <p:cNvSpPr>
            <a:spLocks noChangeArrowheads="1"/>
          </p:cNvSpPr>
          <p:nvPr/>
        </p:nvSpPr>
        <p:spPr bwMode="auto">
          <a:xfrm>
            <a:off x="4564063" y="1778000"/>
            <a:ext cx="274637"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4</a:t>
            </a:r>
          </a:p>
        </p:txBody>
      </p:sp>
      <p:sp>
        <p:nvSpPr>
          <p:cNvPr id="21" name="Oval 21"/>
          <p:cNvSpPr>
            <a:spLocks noChangeArrowheads="1"/>
          </p:cNvSpPr>
          <p:nvPr/>
        </p:nvSpPr>
        <p:spPr bwMode="auto">
          <a:xfrm>
            <a:off x="7192963" y="2925763"/>
            <a:ext cx="274637"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5</a:t>
            </a:r>
          </a:p>
        </p:txBody>
      </p:sp>
      <p:sp>
        <p:nvSpPr>
          <p:cNvPr id="125971" name="Rectangle 17"/>
          <p:cNvSpPr>
            <a:spLocks noChangeArrowheads="1"/>
          </p:cNvSpPr>
          <p:nvPr/>
        </p:nvSpPr>
        <p:spPr bwMode="auto">
          <a:xfrm>
            <a:off x="7924800" y="2417763"/>
            <a:ext cx="914400" cy="1925637"/>
          </a:xfrm>
          <a:prstGeom prst="rect">
            <a:avLst/>
          </a:prstGeom>
          <a:solidFill>
            <a:srgbClr val="F5F5F5"/>
          </a:solidFill>
          <a:ln w="1908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a:latin typeface="Calibri" charset="0"/>
              </a:rPr>
              <a:t>Disk</a:t>
            </a:r>
          </a:p>
        </p:txBody>
      </p:sp>
      <p:sp>
        <p:nvSpPr>
          <p:cNvPr id="23" name="Rectangle 10"/>
          <p:cNvSpPr>
            <a:spLocks noChangeArrowheads="1"/>
          </p:cNvSpPr>
          <p:nvPr/>
        </p:nvSpPr>
        <p:spPr bwMode="auto">
          <a:xfrm>
            <a:off x="5761038" y="1443038"/>
            <a:ext cx="2527300" cy="533400"/>
          </a:xfrm>
          <a:prstGeom prst="rect">
            <a:avLst/>
          </a:prstGeom>
          <a:solidFill>
            <a:srgbClr val="FFC000"/>
          </a:solidFill>
          <a:ln w="12600">
            <a:solidFill>
              <a:schemeClr val="tx1"/>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800">
                <a:latin typeface="Calibri" charset="0"/>
              </a:rPr>
              <a:t>Page fault handler</a:t>
            </a:r>
          </a:p>
        </p:txBody>
      </p:sp>
      <p:cxnSp>
        <p:nvCxnSpPr>
          <p:cNvPr id="24" name="Shape 26"/>
          <p:cNvCxnSpPr>
            <a:cxnSpLocks noChangeShapeType="1"/>
            <a:stCxn id="125956" idx="0"/>
            <a:endCxn id="23" idx="1"/>
          </p:cNvCxnSpPr>
          <p:nvPr/>
        </p:nvCxnSpPr>
        <p:spPr bwMode="auto">
          <a:xfrm rot="5400000" flipH="1" flipV="1">
            <a:off x="4247357" y="1185069"/>
            <a:ext cx="989012" cy="2038350"/>
          </a:xfrm>
          <a:prstGeom prst="bentConnector2">
            <a:avLst/>
          </a:prstGeom>
          <a:noFill/>
          <a:ln w="25400">
            <a:solidFill>
              <a:schemeClr val="tx1"/>
            </a:solidFill>
            <a:prstDash val="dash"/>
            <a:rou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6707188" y="2857500"/>
            <a:ext cx="1217612" cy="3175"/>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cxnSp>
        <p:nvCxnSpPr>
          <p:cNvPr id="26" name="Straight Arrow Connector 25"/>
          <p:cNvCxnSpPr>
            <a:cxnSpLocks noChangeShapeType="1"/>
          </p:cNvCxnSpPr>
          <p:nvPr/>
        </p:nvCxnSpPr>
        <p:spPr bwMode="auto">
          <a:xfrm rot="10800000">
            <a:off x="6707188" y="3805238"/>
            <a:ext cx="1217612" cy="0"/>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27" name="Down Arrow 26"/>
          <p:cNvSpPr/>
          <p:nvPr/>
        </p:nvSpPr>
        <p:spPr bwMode="auto">
          <a:xfrm>
            <a:off x="7086600" y="1976438"/>
            <a:ext cx="457200" cy="628650"/>
          </a:xfrm>
          <a:prstGeom prst="downArrow">
            <a:avLst/>
          </a:prstGeom>
          <a:noFill/>
          <a:ln w="6350" cap="flat" cmpd="sng" algn="ctr">
            <a:solidFill>
              <a:schemeClr val="tx1"/>
            </a:solidFill>
            <a:prstDash val="solid"/>
            <a:round/>
            <a:headEnd type="none" w="med" len="med"/>
            <a:tailEnd type="arrow" w="med" len="med"/>
          </a:ln>
          <a:effectLst/>
        </p:spPr>
        <p:txBody>
          <a:bodyPr anchor="ctr"/>
          <a:lstStyle/>
          <a:p>
            <a:pPr algn="ctr">
              <a:defRPr/>
            </a:pPr>
            <a:endParaRPr lang="en-US" sz="1600" dirty="0">
              <a:latin typeface="+mn-lt"/>
              <a:ea typeface="宋体" charset="-122"/>
            </a:endParaRPr>
          </a:p>
        </p:txBody>
      </p:sp>
      <p:sp>
        <p:nvSpPr>
          <p:cNvPr id="28" name="Text Box 9"/>
          <p:cNvSpPr txBox="1">
            <a:spLocks noChangeArrowheads="1"/>
          </p:cNvSpPr>
          <p:nvPr/>
        </p:nvSpPr>
        <p:spPr bwMode="auto">
          <a:xfrm>
            <a:off x="6637338" y="2589213"/>
            <a:ext cx="1363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ourier New" panose="02070609020205090404" charset="0"/>
              </a:rPr>
              <a:t>Victim page</a:t>
            </a:r>
          </a:p>
        </p:txBody>
      </p:sp>
      <p:sp>
        <p:nvSpPr>
          <p:cNvPr id="29" name="Text Box 9"/>
          <p:cNvSpPr txBox="1">
            <a:spLocks noChangeArrowheads="1"/>
          </p:cNvSpPr>
          <p:nvPr/>
        </p:nvSpPr>
        <p:spPr bwMode="auto">
          <a:xfrm>
            <a:off x="6732588" y="3511550"/>
            <a:ext cx="1169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New page</a:t>
            </a:r>
          </a:p>
        </p:txBody>
      </p:sp>
      <p:sp>
        <p:nvSpPr>
          <p:cNvPr id="30" name="Text Box 9"/>
          <p:cNvSpPr txBox="1">
            <a:spLocks noChangeArrowheads="1"/>
          </p:cNvSpPr>
          <p:nvPr/>
        </p:nvSpPr>
        <p:spPr bwMode="auto">
          <a:xfrm>
            <a:off x="4267200" y="1404938"/>
            <a:ext cx="908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400">
                <a:latin typeface="Calibri" charset="0"/>
              </a:rPr>
              <a:t>Exception</a:t>
            </a:r>
          </a:p>
        </p:txBody>
      </p:sp>
      <p:sp>
        <p:nvSpPr>
          <p:cNvPr id="31" name="Oval 21"/>
          <p:cNvSpPr>
            <a:spLocks noChangeArrowheads="1"/>
          </p:cNvSpPr>
          <p:nvPr/>
        </p:nvSpPr>
        <p:spPr bwMode="auto">
          <a:xfrm>
            <a:off x="7205663" y="3886200"/>
            <a:ext cx="274637"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6</a:t>
            </a:r>
          </a:p>
        </p:txBody>
      </p:sp>
      <p:sp>
        <p:nvSpPr>
          <p:cNvPr id="32" name="Oval 21"/>
          <p:cNvSpPr>
            <a:spLocks noChangeArrowheads="1"/>
          </p:cNvSpPr>
          <p:nvPr/>
        </p:nvSpPr>
        <p:spPr bwMode="auto">
          <a:xfrm>
            <a:off x="2330450" y="3397250"/>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7</a:t>
            </a:r>
          </a:p>
        </p:txBody>
      </p:sp>
      <p:sp>
        <p:nvSpPr>
          <p:cNvPr id="33" name="Rectangle 2"/>
          <p:cNvSpPr txBox="1">
            <a:spLocks noChangeArrowheads="1"/>
          </p:cNvSpPr>
          <p:nvPr/>
        </p:nvSpPr>
        <p:spPr bwMode="auto">
          <a:xfrm>
            <a:off x="304800" y="4419600"/>
            <a:ext cx="8534400" cy="2057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1pPr>
            <a:lvl2pPr marL="742950" indent="-28575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2pPr>
            <a:lvl3pPr marL="1143000" indent="-22860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3pPr>
            <a:lvl4pPr marL="1600200" indent="-22860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4pPr>
            <a:lvl5pPr marL="2057400" indent="-228600">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9pPr>
          </a:lstStyle>
          <a:p>
            <a:pPr>
              <a:lnSpc>
                <a:spcPct val="73000"/>
              </a:lnSpc>
              <a:spcBef>
                <a:spcPts val="1250"/>
              </a:spcBef>
              <a:buFont typeface="Wingdings" panose="05000000000000000000" pitchFamily="2" charset="2"/>
              <a:buNone/>
            </a:pPr>
            <a:r>
              <a:rPr lang="en-GB" altLang="zh-CN" b="0"/>
              <a:t>1) Processor sends virtual address to MMU </a:t>
            </a:r>
          </a:p>
          <a:p>
            <a:pPr>
              <a:lnSpc>
                <a:spcPct val="73000"/>
              </a:lnSpc>
              <a:spcBef>
                <a:spcPts val="1250"/>
              </a:spcBef>
              <a:buFont typeface="Wingdings" panose="05000000000000000000" pitchFamily="2" charset="2"/>
              <a:buNone/>
            </a:pPr>
            <a:r>
              <a:rPr lang="en-GB" altLang="zh-CN" b="0"/>
              <a:t>2-3) MMU fetches PTE from page table in memory</a:t>
            </a:r>
          </a:p>
          <a:p>
            <a:pPr>
              <a:lnSpc>
                <a:spcPct val="73000"/>
              </a:lnSpc>
              <a:spcBef>
                <a:spcPts val="1250"/>
              </a:spcBef>
              <a:buFont typeface="Wingdings" panose="05000000000000000000" pitchFamily="2" charset="2"/>
              <a:buNone/>
            </a:pPr>
            <a:r>
              <a:rPr lang="en-GB" altLang="zh-CN" b="0"/>
              <a:t>4) Valid bit is zero, so MMU triggers page fault exception</a:t>
            </a:r>
          </a:p>
          <a:p>
            <a:pPr>
              <a:lnSpc>
                <a:spcPct val="73000"/>
              </a:lnSpc>
              <a:spcBef>
                <a:spcPts val="1250"/>
              </a:spcBef>
              <a:buFont typeface="Wingdings" panose="05000000000000000000" pitchFamily="2" charset="2"/>
              <a:buNone/>
            </a:pPr>
            <a:r>
              <a:rPr lang="en-GB" altLang="zh-CN" b="0"/>
              <a:t>5) Handler identifies victim (and, if dirty, pages it out to disk)</a:t>
            </a:r>
          </a:p>
          <a:p>
            <a:pPr>
              <a:lnSpc>
                <a:spcPct val="73000"/>
              </a:lnSpc>
              <a:spcBef>
                <a:spcPts val="1250"/>
              </a:spcBef>
              <a:buFont typeface="Wingdings" panose="05000000000000000000" pitchFamily="2" charset="2"/>
              <a:buNone/>
            </a:pPr>
            <a:r>
              <a:rPr lang="en-GB" altLang="zh-CN" b="0"/>
              <a:t>6) Handler pages in new page and updates PTE in memory</a:t>
            </a:r>
          </a:p>
          <a:p>
            <a:pPr>
              <a:lnSpc>
                <a:spcPct val="73000"/>
              </a:lnSpc>
              <a:spcBef>
                <a:spcPts val="1250"/>
              </a:spcBef>
              <a:buFont typeface="Wingdings" panose="05000000000000000000" pitchFamily="2" charset="2"/>
              <a:buNone/>
            </a:pPr>
            <a:r>
              <a:rPr lang="en-GB" altLang="zh-CN" b="0"/>
              <a:t>7) Handler returns to original process, restarting faulting instruction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7" grpId="0" animBg="1"/>
      <p:bldP spid="28" grpId="0"/>
      <p:bldP spid="29" grpId="0"/>
      <p:bldP spid="30"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2588E59D-BB79-A646-A46C-E1EF5CFD430E}" type="slidenum">
              <a:rPr lang="zh-CN" altLang="en-US" sz="1400" b="0">
                <a:latin typeface="Times New Roman" panose="02020603050405020304" charset="0"/>
              </a:rPr>
              <a:t>58</a:t>
            </a:fld>
            <a:endParaRPr lang="en-US" altLang="zh-CN" sz="1400" b="0">
              <a:latin typeface="Times New Roman" panose="02020603050405020304" charset="0"/>
            </a:endParaRPr>
          </a:p>
        </p:txBody>
      </p:sp>
      <p:sp>
        <p:nvSpPr>
          <p:cNvPr id="128002" name="Rectangle 2"/>
          <p:cNvSpPr>
            <a:spLocks noGrp="1" noChangeArrowheads="1"/>
          </p:cNvSpPr>
          <p:nvPr>
            <p:ph type="title"/>
          </p:nvPr>
        </p:nvSpPr>
        <p:spPr/>
        <p:txBody>
          <a:bodyPr/>
          <a:lstStyle/>
          <a:p>
            <a:r>
              <a:rPr lang="en-US" altLang="zh-CN">
                <a:ea typeface="宋体" charset="-122"/>
              </a:rPr>
              <a:t>Integrating Caches and VM</a:t>
            </a:r>
          </a:p>
        </p:txBody>
      </p:sp>
      <p:grpSp>
        <p:nvGrpSpPr>
          <p:cNvPr id="128003" name="Group 31"/>
          <p:cNvGrpSpPr/>
          <p:nvPr/>
        </p:nvGrpSpPr>
        <p:grpSpPr bwMode="auto">
          <a:xfrm>
            <a:off x="638175" y="2759075"/>
            <a:ext cx="7772400" cy="1785938"/>
            <a:chOff x="656" y="1200"/>
            <a:chExt cx="4132" cy="956"/>
          </a:xfrm>
        </p:grpSpPr>
        <p:sp>
          <p:nvSpPr>
            <p:cNvPr id="128004" name="Line 5"/>
            <p:cNvSpPr>
              <a:spLocks noChangeShapeType="1"/>
            </p:cNvSpPr>
            <p:nvPr/>
          </p:nvSpPr>
          <p:spPr bwMode="auto">
            <a:xfrm>
              <a:off x="676" y="1272"/>
              <a:ext cx="62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5" name="Line 6"/>
            <p:cNvSpPr>
              <a:spLocks noChangeShapeType="1"/>
            </p:cNvSpPr>
            <p:nvPr/>
          </p:nvSpPr>
          <p:spPr bwMode="auto">
            <a:xfrm>
              <a:off x="1304" y="1276"/>
              <a:ext cx="0" cy="5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6" name="Line 7"/>
            <p:cNvSpPr>
              <a:spLocks noChangeShapeType="1"/>
            </p:cNvSpPr>
            <p:nvPr/>
          </p:nvSpPr>
          <p:spPr bwMode="auto">
            <a:xfrm flipH="1">
              <a:off x="656" y="1888"/>
              <a:ext cx="64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7" name="Rectangle 8"/>
            <p:cNvSpPr>
              <a:spLocks noChangeArrowheads="1"/>
            </p:cNvSpPr>
            <p:nvPr/>
          </p:nvSpPr>
          <p:spPr bwMode="auto">
            <a:xfrm>
              <a:off x="808" y="1504"/>
              <a:ext cx="32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b="0">
                  <a:latin typeface="Helvetica" pitchFamily="34" charset="0"/>
                </a:rPr>
                <a:t>CPU</a:t>
              </a:r>
            </a:p>
          </p:txBody>
        </p:sp>
        <p:sp>
          <p:nvSpPr>
            <p:cNvPr id="128008" name="Rectangle 9"/>
            <p:cNvSpPr>
              <a:spLocks noChangeArrowheads="1"/>
            </p:cNvSpPr>
            <p:nvPr/>
          </p:nvSpPr>
          <p:spPr bwMode="auto">
            <a:xfrm>
              <a:off x="1716" y="1292"/>
              <a:ext cx="680" cy="576"/>
            </a:xfrm>
            <a:prstGeom prst="rect">
              <a:avLst/>
            </a:prstGeom>
            <a:solidFill>
              <a:srgbClr val="CCFFCC"/>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Trans-</a:t>
              </a:r>
            </a:p>
            <a:p>
              <a:pPr algn="ctr"/>
              <a:r>
                <a:rPr lang="en-US" altLang="zh-CN" sz="1800" b="0">
                  <a:latin typeface="Helvetica" pitchFamily="34" charset="0"/>
                </a:rPr>
                <a:t>lation</a:t>
              </a:r>
            </a:p>
          </p:txBody>
        </p:sp>
        <p:sp>
          <p:nvSpPr>
            <p:cNvPr id="128009" name="Rectangle 10"/>
            <p:cNvSpPr>
              <a:spLocks noChangeArrowheads="1"/>
            </p:cNvSpPr>
            <p:nvPr/>
          </p:nvSpPr>
          <p:spPr bwMode="auto">
            <a:xfrm>
              <a:off x="2868" y="1292"/>
              <a:ext cx="680" cy="57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Cache</a:t>
              </a:r>
            </a:p>
          </p:txBody>
        </p:sp>
        <p:sp>
          <p:nvSpPr>
            <p:cNvPr id="128010" name="Rectangle 11"/>
            <p:cNvSpPr>
              <a:spLocks noChangeArrowheads="1"/>
            </p:cNvSpPr>
            <p:nvPr/>
          </p:nvSpPr>
          <p:spPr bwMode="auto">
            <a:xfrm>
              <a:off x="4108" y="1300"/>
              <a:ext cx="680" cy="57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Main</a:t>
              </a:r>
            </a:p>
            <a:p>
              <a:pPr algn="ctr"/>
              <a:r>
                <a:rPr lang="en-US" altLang="zh-CN" sz="1800" b="0">
                  <a:latin typeface="Helvetica" pitchFamily="34" charset="0"/>
                </a:rPr>
                <a:t>Memory</a:t>
              </a:r>
            </a:p>
          </p:txBody>
        </p:sp>
        <p:sp>
          <p:nvSpPr>
            <p:cNvPr id="128011" name="Line 12"/>
            <p:cNvSpPr>
              <a:spLocks noChangeShapeType="1"/>
            </p:cNvSpPr>
            <p:nvPr/>
          </p:nvSpPr>
          <p:spPr bwMode="auto">
            <a:xfrm>
              <a:off x="1308" y="1384"/>
              <a:ext cx="4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2" name="Line 13"/>
            <p:cNvSpPr>
              <a:spLocks noChangeShapeType="1"/>
            </p:cNvSpPr>
            <p:nvPr/>
          </p:nvSpPr>
          <p:spPr bwMode="auto">
            <a:xfrm>
              <a:off x="2388" y="1384"/>
              <a:ext cx="47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3" name="Line 14"/>
            <p:cNvSpPr>
              <a:spLocks noChangeShapeType="1"/>
            </p:cNvSpPr>
            <p:nvPr/>
          </p:nvSpPr>
          <p:spPr bwMode="auto">
            <a:xfrm>
              <a:off x="3548" y="1368"/>
              <a:ext cx="55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4" name="Line 15"/>
            <p:cNvSpPr>
              <a:spLocks noChangeShapeType="1"/>
            </p:cNvSpPr>
            <p:nvPr/>
          </p:nvSpPr>
          <p:spPr bwMode="auto">
            <a:xfrm flipH="1">
              <a:off x="3976" y="1776"/>
              <a:ext cx="12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5" name="Line 16"/>
            <p:cNvSpPr>
              <a:spLocks noChangeShapeType="1"/>
            </p:cNvSpPr>
            <p:nvPr/>
          </p:nvSpPr>
          <p:spPr bwMode="auto">
            <a:xfrm>
              <a:off x="3976" y="1780"/>
              <a:ext cx="0" cy="3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6" name="Line 17"/>
            <p:cNvSpPr>
              <a:spLocks noChangeShapeType="1"/>
            </p:cNvSpPr>
            <p:nvPr/>
          </p:nvSpPr>
          <p:spPr bwMode="auto">
            <a:xfrm flipH="1">
              <a:off x="1464" y="2152"/>
              <a:ext cx="251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7" name="Line 18"/>
            <p:cNvSpPr>
              <a:spLocks noChangeShapeType="1"/>
            </p:cNvSpPr>
            <p:nvPr/>
          </p:nvSpPr>
          <p:spPr bwMode="auto">
            <a:xfrm flipV="1">
              <a:off x="1464" y="1816"/>
              <a:ext cx="0" cy="33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8" name="Line 19"/>
            <p:cNvSpPr>
              <a:spLocks noChangeShapeType="1"/>
            </p:cNvSpPr>
            <p:nvPr/>
          </p:nvSpPr>
          <p:spPr bwMode="auto">
            <a:xfrm flipH="1">
              <a:off x="1304" y="1816"/>
              <a:ext cx="16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9" name="Line 20"/>
            <p:cNvSpPr>
              <a:spLocks noChangeShapeType="1"/>
            </p:cNvSpPr>
            <p:nvPr/>
          </p:nvSpPr>
          <p:spPr bwMode="auto">
            <a:xfrm flipV="1">
              <a:off x="3712" y="1792"/>
              <a:ext cx="0" cy="3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0" name="Line 21"/>
            <p:cNvSpPr>
              <a:spLocks noChangeShapeType="1"/>
            </p:cNvSpPr>
            <p:nvPr/>
          </p:nvSpPr>
          <p:spPr bwMode="auto">
            <a:xfrm flipH="1">
              <a:off x="3552" y="1792"/>
              <a:ext cx="16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1" name="Line 22"/>
            <p:cNvSpPr>
              <a:spLocks noChangeShapeType="1"/>
            </p:cNvSpPr>
            <p:nvPr/>
          </p:nvSpPr>
          <p:spPr bwMode="auto">
            <a:xfrm flipH="1">
              <a:off x="2712" y="1776"/>
              <a:ext cx="15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2" name="Line 23"/>
            <p:cNvSpPr>
              <a:spLocks noChangeShapeType="1"/>
            </p:cNvSpPr>
            <p:nvPr/>
          </p:nvSpPr>
          <p:spPr bwMode="auto">
            <a:xfrm>
              <a:off x="2712" y="1780"/>
              <a:ext cx="0" cy="36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3" name="Oval 24"/>
            <p:cNvSpPr>
              <a:spLocks noChangeArrowheads="1"/>
            </p:cNvSpPr>
            <p:nvPr/>
          </p:nvSpPr>
          <p:spPr bwMode="auto">
            <a:xfrm>
              <a:off x="3708" y="2124"/>
              <a:ext cx="24" cy="32"/>
            </a:xfrm>
            <a:prstGeom prst="ellipse">
              <a:avLst/>
            </a:prstGeom>
            <a:solidFill>
              <a:schemeClr val="accent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28024" name="Rectangle 25"/>
            <p:cNvSpPr>
              <a:spLocks noChangeArrowheads="1"/>
            </p:cNvSpPr>
            <p:nvPr/>
          </p:nvSpPr>
          <p:spPr bwMode="auto">
            <a:xfrm>
              <a:off x="1384" y="1216"/>
              <a:ext cx="22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b="0">
                  <a:latin typeface="Helvetica" pitchFamily="34" charset="0"/>
                </a:rPr>
                <a:t>VA</a:t>
              </a:r>
            </a:p>
          </p:txBody>
        </p:sp>
        <p:sp>
          <p:nvSpPr>
            <p:cNvPr id="128025" name="Rectangle 26"/>
            <p:cNvSpPr>
              <a:spLocks noChangeArrowheads="1"/>
            </p:cNvSpPr>
            <p:nvPr/>
          </p:nvSpPr>
          <p:spPr bwMode="auto">
            <a:xfrm>
              <a:off x="2408" y="1216"/>
              <a:ext cx="23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b="0">
                  <a:latin typeface="Helvetica" pitchFamily="34" charset="0"/>
                </a:rPr>
                <a:t>PA</a:t>
              </a:r>
            </a:p>
          </p:txBody>
        </p:sp>
        <p:sp>
          <p:nvSpPr>
            <p:cNvPr id="128026" name="Rectangle 27"/>
            <p:cNvSpPr>
              <a:spLocks noChangeArrowheads="1"/>
            </p:cNvSpPr>
            <p:nvPr/>
          </p:nvSpPr>
          <p:spPr bwMode="auto">
            <a:xfrm>
              <a:off x="3584" y="1200"/>
              <a:ext cx="31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b="0">
                  <a:latin typeface="Helvetica" pitchFamily="34" charset="0"/>
                </a:rPr>
                <a:t>miss</a:t>
              </a:r>
            </a:p>
          </p:txBody>
        </p:sp>
        <p:sp>
          <p:nvSpPr>
            <p:cNvPr id="128027" name="Rectangle 28"/>
            <p:cNvSpPr>
              <a:spLocks noChangeArrowheads="1"/>
            </p:cNvSpPr>
            <p:nvPr/>
          </p:nvSpPr>
          <p:spPr bwMode="auto">
            <a:xfrm>
              <a:off x="2456" y="1824"/>
              <a:ext cx="19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b="0">
                  <a:latin typeface="Helvetica" pitchFamily="34" charset="0"/>
                </a:rPr>
                <a:t>hit</a:t>
              </a:r>
            </a:p>
          </p:txBody>
        </p:sp>
        <p:sp>
          <p:nvSpPr>
            <p:cNvPr id="128028" name="Rectangle 29"/>
            <p:cNvSpPr>
              <a:spLocks noChangeArrowheads="1"/>
            </p:cNvSpPr>
            <p:nvPr/>
          </p:nvSpPr>
          <p:spPr bwMode="auto">
            <a:xfrm>
              <a:off x="1864" y="2000"/>
              <a:ext cx="30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b="0">
                  <a:latin typeface="Helvetica" pitchFamily="34" charset="0"/>
                </a:rPr>
                <a:t>data</a:t>
              </a:r>
            </a:p>
          </p:txBody>
        </p:sp>
        <p:sp>
          <p:nvSpPr>
            <p:cNvPr id="128029" name="Line 30"/>
            <p:cNvSpPr>
              <a:spLocks noChangeShapeType="1"/>
            </p:cNvSpPr>
            <p:nvPr/>
          </p:nvSpPr>
          <p:spPr bwMode="auto">
            <a:xfrm flipV="1">
              <a:off x="672" y="1264"/>
              <a:ext cx="0" cy="6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9E606EBE-5F31-8441-956B-06F8365A326A}" type="slidenum">
              <a:rPr lang="zh-CN" altLang="en-US" sz="1400" b="0">
                <a:latin typeface="Times New Roman" panose="02020603050405020304" charset="0"/>
              </a:rPr>
              <a:t>59</a:t>
            </a:fld>
            <a:endParaRPr lang="en-US" altLang="zh-CN" sz="1400" b="0">
              <a:latin typeface="Times New Roman" panose="02020603050405020304" charset="0"/>
            </a:endParaRPr>
          </a:p>
        </p:txBody>
      </p:sp>
      <p:sp>
        <p:nvSpPr>
          <p:cNvPr id="130050" name="Rectangle 2"/>
          <p:cNvSpPr>
            <a:spLocks noGrp="1" noChangeArrowheads="1"/>
          </p:cNvSpPr>
          <p:nvPr>
            <p:ph type="title"/>
          </p:nvPr>
        </p:nvSpPr>
        <p:spPr/>
        <p:txBody>
          <a:bodyPr/>
          <a:lstStyle/>
          <a:p>
            <a:r>
              <a:rPr lang="en-US" altLang="zh-CN">
                <a:ea typeface="宋体" charset="-122"/>
              </a:rPr>
              <a:t>Integrating Caches and VM</a:t>
            </a:r>
          </a:p>
        </p:txBody>
      </p:sp>
      <p:sp>
        <p:nvSpPr>
          <p:cNvPr id="130051" name="Rectangle 3"/>
          <p:cNvSpPr>
            <a:spLocks noGrp="1" noChangeArrowheads="1"/>
          </p:cNvSpPr>
          <p:nvPr>
            <p:ph type="body" idx="1"/>
          </p:nvPr>
        </p:nvSpPr>
        <p:spPr/>
        <p:txBody>
          <a:bodyPr/>
          <a:lstStyle/>
          <a:p>
            <a:r>
              <a:rPr kumimoji="0" lang="en-US" altLang="zh-CN" dirty="0">
                <a:ea typeface="宋体" charset="-122"/>
              </a:rPr>
              <a:t>Most Caches “Physically Addressed”</a:t>
            </a:r>
          </a:p>
          <a:p>
            <a:pPr lvl="1"/>
            <a:r>
              <a:rPr kumimoji="0" lang="en-US" altLang="zh-CN" dirty="0">
                <a:ea typeface="宋体" charset="-122"/>
              </a:rPr>
              <a:t>Accessed by physical addresses</a:t>
            </a:r>
          </a:p>
          <a:p>
            <a:pPr lvl="1"/>
            <a:r>
              <a:rPr kumimoji="0" lang="en-US" altLang="zh-CN" dirty="0">
                <a:ea typeface="宋体" charset="-122"/>
              </a:rPr>
              <a:t>Allows multiple processes to have blocks in cache at same time</a:t>
            </a:r>
            <a:r>
              <a:rPr kumimoji="0" lang="zh-CN" altLang="en-US" dirty="0">
                <a:ea typeface="宋体" charset="-122"/>
              </a:rPr>
              <a:t> </a:t>
            </a:r>
            <a:r>
              <a:rPr kumimoji="0" lang="en-US" altLang="zh-CN" dirty="0">
                <a:ea typeface="宋体" charset="-122"/>
              </a:rPr>
              <a:t>(</a:t>
            </a:r>
            <a:r>
              <a:rPr kumimoji="0" lang="zh-CN" altLang="en-US" dirty="0">
                <a:ea typeface="宋体" charset="-122"/>
              </a:rPr>
              <a:t>如果</a:t>
            </a:r>
            <a:r>
              <a:rPr kumimoji="0" lang="en-US" altLang="zh-CN" dirty="0">
                <a:ea typeface="宋体" charset="-122"/>
              </a:rPr>
              <a:t>cache</a:t>
            </a:r>
            <a:r>
              <a:rPr kumimoji="0" lang="zh-CN" altLang="en-US" dirty="0">
                <a:ea typeface="宋体" charset="-122"/>
              </a:rPr>
              <a:t>用</a:t>
            </a:r>
            <a:r>
              <a:rPr kumimoji="0" lang="en-US" altLang="zh-CN" dirty="0">
                <a:ea typeface="宋体" charset="-122"/>
              </a:rPr>
              <a:t>VA</a:t>
            </a:r>
            <a:r>
              <a:rPr kumimoji="0" lang="zh-CN" altLang="en-US" dirty="0">
                <a:ea typeface="宋体" charset="-122"/>
              </a:rPr>
              <a:t>呢？</a:t>
            </a:r>
            <a:r>
              <a:rPr kumimoji="0" lang="en-US" altLang="zh-CN" dirty="0">
                <a:ea typeface="宋体" charset="-122"/>
              </a:rPr>
              <a:t>)</a:t>
            </a:r>
          </a:p>
          <a:p>
            <a:pPr lvl="1"/>
            <a:r>
              <a:rPr kumimoji="0" lang="en-US" altLang="zh-CN" dirty="0">
                <a:ea typeface="宋体" charset="-122"/>
              </a:rPr>
              <a:t>Allows </a:t>
            </a:r>
            <a:r>
              <a:rPr kumimoji="0" lang="en-US" altLang="zh-CN" dirty="0">
                <a:solidFill>
                  <a:srgbClr val="FF0000"/>
                </a:solidFill>
                <a:ea typeface="宋体" charset="-122"/>
              </a:rPr>
              <a:t>multiple </a:t>
            </a:r>
            <a:r>
              <a:rPr kumimoji="0" lang="en-US" altLang="zh-CN" dirty="0">
                <a:ea typeface="宋体" charset="-122"/>
              </a:rPr>
              <a:t>processes to </a:t>
            </a:r>
            <a:r>
              <a:rPr kumimoji="0" lang="en-US" altLang="zh-CN" dirty="0">
                <a:solidFill>
                  <a:srgbClr val="FF0000"/>
                </a:solidFill>
                <a:ea typeface="宋体" charset="-122"/>
              </a:rPr>
              <a:t>share</a:t>
            </a:r>
            <a:r>
              <a:rPr kumimoji="0" lang="en-US" altLang="zh-CN" dirty="0">
                <a:ea typeface="宋体" charset="-122"/>
              </a:rPr>
              <a:t> pages</a:t>
            </a:r>
          </a:p>
          <a:p>
            <a:pPr lvl="2"/>
            <a:r>
              <a:rPr kumimoji="0" lang="en-US" altLang="zh-CN" dirty="0">
                <a:ea typeface="宋体" charset="-122"/>
              </a:rPr>
              <a:t>Cache</a:t>
            </a:r>
            <a:r>
              <a:rPr kumimoji="0" lang="zh-CN" altLang="en-US" dirty="0">
                <a:ea typeface="宋体" charset="-122"/>
              </a:rPr>
              <a:t> </a:t>
            </a:r>
            <a:r>
              <a:rPr kumimoji="0" lang="en-US" altLang="zh-CN" dirty="0">
                <a:ea typeface="宋体" charset="-122"/>
              </a:rPr>
              <a:t>Coherence</a:t>
            </a:r>
          </a:p>
          <a:p>
            <a:pPr lvl="1"/>
            <a:r>
              <a:rPr kumimoji="0" lang="en-US" altLang="zh-CN" dirty="0">
                <a:ea typeface="宋体" charset="-122"/>
              </a:rPr>
              <a:t>Cache doesn’t need to be concerned with protection issues</a:t>
            </a:r>
          </a:p>
          <a:p>
            <a:pPr lvl="2"/>
            <a:r>
              <a:rPr kumimoji="0" lang="en-US" altLang="zh-CN" sz="2400" dirty="0">
                <a:solidFill>
                  <a:srgbClr val="FF0000"/>
                </a:solidFill>
                <a:ea typeface="宋体" charset="-122"/>
              </a:rPr>
              <a:t>Access rights </a:t>
            </a:r>
            <a:r>
              <a:rPr kumimoji="0" lang="en-US" altLang="zh-CN" sz="2400" dirty="0">
                <a:ea typeface="宋体" charset="-122"/>
              </a:rPr>
              <a:t>checked as part of address translation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Overview</a:t>
            </a:r>
            <a:endParaRPr kumimoji="1" lang="zh-CN" altLang="en-US" dirty="0"/>
          </a:p>
        </p:txBody>
      </p:sp>
      <p:sp>
        <p:nvSpPr>
          <p:cNvPr id="3" name="内容占位符 2"/>
          <p:cNvSpPr>
            <a:spLocks noGrp="1"/>
          </p:cNvSpPr>
          <p:nvPr>
            <p:ph idx="1"/>
          </p:nvPr>
        </p:nvSpPr>
        <p:spPr>
          <a:xfrm>
            <a:off x="457200" y="1600200"/>
            <a:ext cx="8686800" cy="4419600"/>
          </a:xfrm>
        </p:spPr>
        <p:txBody>
          <a:bodyPr/>
          <a:lstStyle/>
          <a:p>
            <a:r>
              <a:rPr kumimoji="1" lang="en-US" altLang="zh-CN" dirty="0"/>
              <a:t>Address Translation</a:t>
            </a:r>
            <a:r>
              <a:rPr kumimoji="1" lang="zh-CN" altLang="en-US" dirty="0"/>
              <a:t>背后的操作是什么？</a:t>
            </a:r>
            <a:endParaRPr kumimoji="1" lang="en-US" altLang="zh-CN" dirty="0"/>
          </a:p>
          <a:p>
            <a:pPr lvl="1"/>
            <a:r>
              <a:rPr lang="en-US" altLang="zh-CN" dirty="0"/>
              <a:t>Transparent</a:t>
            </a:r>
          </a:p>
          <a:p>
            <a:pPr lvl="2"/>
            <a:r>
              <a:rPr lang="zh-CN" altLang="en-US" dirty="0"/>
              <a:t>程序操作的地址，当作</a:t>
            </a:r>
            <a:r>
              <a:rPr lang="en-US" altLang="zh-CN" dirty="0" err="1"/>
              <a:t>va</a:t>
            </a:r>
            <a:r>
              <a:rPr lang="zh-CN" altLang="en-US" dirty="0"/>
              <a:t>或</a:t>
            </a:r>
            <a:r>
              <a:rPr lang="en-US" altLang="zh-CN" dirty="0"/>
              <a:t>pa</a:t>
            </a:r>
            <a:r>
              <a:rPr lang="zh-CN" altLang="en-US" dirty="0"/>
              <a:t>都能运行</a:t>
            </a:r>
            <a:endParaRPr lang="en-US" altLang="zh-CN" dirty="0"/>
          </a:p>
          <a:p>
            <a:pPr lvl="1"/>
            <a:r>
              <a:rPr kumimoji="1" lang="en-US" altLang="zh-CN" dirty="0"/>
              <a:t>Efficient </a:t>
            </a:r>
          </a:p>
          <a:p>
            <a:pPr lvl="2"/>
            <a:r>
              <a:rPr lang="zh-CN" altLang="en-US" dirty="0"/>
              <a:t>速度要很快，因为访存是个很常见的操作</a:t>
            </a:r>
            <a:endParaRPr lang="en-US" altLang="zh-CN" dirty="0"/>
          </a:p>
          <a:p>
            <a:pPr lvl="1"/>
            <a:r>
              <a:rPr kumimoji="1" lang="zh-CN" altLang="en-US" dirty="0"/>
              <a:t>所以，要借用快速的硬件</a:t>
            </a:r>
            <a:endParaRPr kumimoji="1" lang="en-US" altLang="zh-CN" dirty="0"/>
          </a:p>
          <a:p>
            <a:pPr lvl="2"/>
            <a:r>
              <a:rPr lang="en-US" altLang="zh-CN" dirty="0"/>
              <a:t>MMU</a:t>
            </a:r>
            <a:r>
              <a:rPr lang="zh-CN" altLang="en-US" dirty="0"/>
              <a:t>：</a:t>
            </a:r>
            <a:r>
              <a:rPr lang="en-US" altLang="zh-CN" dirty="0"/>
              <a:t>Memory Management Unit</a:t>
            </a:r>
          </a:p>
          <a:p>
            <a:pPr lvl="2"/>
            <a:r>
              <a:rPr kumimoji="1" lang="en-US" altLang="zh-CN" dirty="0"/>
              <a:t>Load/store</a:t>
            </a:r>
            <a:r>
              <a:rPr kumimoji="1" lang="zh-CN" altLang="en-US" dirty="0"/>
              <a:t>指令时，</a:t>
            </a:r>
            <a:r>
              <a:rPr kumimoji="1" lang="en-US" altLang="zh-CN" dirty="0"/>
              <a:t>CPU</a:t>
            </a:r>
            <a:r>
              <a:rPr kumimoji="1" lang="zh-CN" altLang="en-US" dirty="0"/>
              <a:t>利用</a:t>
            </a:r>
            <a:r>
              <a:rPr kumimoji="1" lang="en-US" altLang="zh-CN" dirty="0"/>
              <a:t>MMU</a:t>
            </a:r>
            <a:r>
              <a:rPr kumimoji="1" lang="zh-CN" altLang="en-US" dirty="0"/>
              <a:t>去做</a:t>
            </a:r>
            <a:r>
              <a:rPr kumimoji="1" lang="en-US" altLang="zh-CN" dirty="0"/>
              <a:t>address translation</a:t>
            </a:r>
          </a:p>
          <a:p>
            <a:pPr lvl="2"/>
            <a:r>
              <a:rPr lang="zh-CN" altLang="en-US" dirty="0"/>
              <a:t>但</a:t>
            </a:r>
            <a:r>
              <a:rPr lang="en-US" altLang="zh-CN" dirty="0"/>
              <a:t>OS</a:t>
            </a:r>
            <a:r>
              <a:rPr lang="zh-CN" altLang="en-US" dirty="0"/>
              <a:t>软件也有参与，因为</a:t>
            </a:r>
            <a:r>
              <a:rPr lang="en-US" altLang="zh-CN" dirty="0"/>
              <a:t>MMU</a:t>
            </a:r>
            <a:r>
              <a:rPr lang="zh-CN" altLang="en-US" dirty="0"/>
              <a:t>做地址翻译的元数据要放在内存里，这块内存空间是</a:t>
            </a:r>
            <a:r>
              <a:rPr lang="en-US" altLang="zh-CN" dirty="0"/>
              <a:t>OS</a:t>
            </a:r>
            <a:r>
              <a:rPr lang="zh-CN" altLang="en-US" dirty="0"/>
              <a:t>管理和提供的（</a:t>
            </a:r>
            <a:r>
              <a:rPr lang="en-US" altLang="zh-CN" dirty="0"/>
              <a:t>MMU</a:t>
            </a:r>
            <a:r>
              <a:rPr lang="zh-CN" altLang="en-US" dirty="0"/>
              <a:t>是</a:t>
            </a:r>
            <a:r>
              <a:rPr lang="en-US" altLang="zh-CN" dirty="0"/>
              <a:t>CPU</a:t>
            </a:r>
            <a:r>
              <a:rPr lang="zh-CN" altLang="en-US" dirty="0"/>
              <a:t>的一部分）</a:t>
            </a:r>
            <a:endParaRPr lang="en-US" altLang="zh-CN" dirty="0"/>
          </a:p>
          <a:p>
            <a:pPr lvl="1"/>
            <a:r>
              <a:rPr kumimoji="1" lang="zh-CN" altLang="en-US" dirty="0"/>
              <a:t>进程没有权限访问</a:t>
            </a:r>
            <a:r>
              <a:rPr kumimoji="1" lang="en-US" altLang="zh-CN" dirty="0"/>
              <a:t>PA</a:t>
            </a:r>
            <a:r>
              <a:rPr kumimoji="1" lang="zh-CN" altLang="en-US" dirty="0"/>
              <a:t>，但也不是借用</a:t>
            </a:r>
            <a:r>
              <a:rPr lang="en-US" altLang="zh-CN" dirty="0"/>
              <a:t>system call</a:t>
            </a:r>
            <a:r>
              <a:rPr lang="zh-CN" altLang="en-US" dirty="0"/>
              <a:t>陷入内核态获取权限（因为太慢），而是</a:t>
            </a:r>
            <a:r>
              <a:rPr lang="en-US" altLang="zh-CN" dirty="0"/>
              <a:t>CPU</a:t>
            </a:r>
            <a:r>
              <a:rPr lang="zh-CN" altLang="en-US" dirty="0"/>
              <a:t>直接用硬件解决</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6</a:t>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1D25C9A3-EB0C-964B-9844-A9741B1080AC}" type="slidenum">
              <a:rPr lang="zh-CN" altLang="en-US" sz="1400" b="0">
                <a:latin typeface="Times New Roman" panose="02020603050405020304" charset="0"/>
              </a:rPr>
              <a:t>60</a:t>
            </a:fld>
            <a:endParaRPr lang="en-US" altLang="zh-CN" sz="1400" b="0">
              <a:latin typeface="Times New Roman" panose="02020603050405020304" charset="0"/>
            </a:endParaRPr>
          </a:p>
        </p:txBody>
      </p:sp>
      <p:sp>
        <p:nvSpPr>
          <p:cNvPr id="132098" name="Rectangle 2"/>
          <p:cNvSpPr>
            <a:spLocks noGrp="1" noChangeArrowheads="1"/>
          </p:cNvSpPr>
          <p:nvPr>
            <p:ph type="title"/>
          </p:nvPr>
        </p:nvSpPr>
        <p:spPr/>
        <p:txBody>
          <a:bodyPr/>
          <a:lstStyle/>
          <a:p>
            <a:r>
              <a:rPr lang="en-US" altLang="zh-CN">
                <a:ea typeface="宋体" charset="-122"/>
              </a:rPr>
              <a:t>Integrating Caches and VM</a:t>
            </a:r>
          </a:p>
        </p:txBody>
      </p:sp>
      <p:sp>
        <p:nvSpPr>
          <p:cNvPr id="132099" name="Rectangle 3"/>
          <p:cNvSpPr>
            <a:spLocks noGrp="1" noChangeArrowheads="1"/>
          </p:cNvSpPr>
          <p:nvPr>
            <p:ph type="body" idx="1"/>
          </p:nvPr>
        </p:nvSpPr>
        <p:spPr/>
        <p:txBody>
          <a:bodyPr/>
          <a:lstStyle/>
          <a:p>
            <a:r>
              <a:rPr kumimoji="0" lang="en-US" altLang="zh-CN">
                <a:ea typeface="宋体" charset="-122"/>
              </a:rPr>
              <a:t>Perform Address Translation Before Cache Lookup</a:t>
            </a:r>
          </a:p>
          <a:p>
            <a:pPr lvl="1"/>
            <a:r>
              <a:rPr kumimoji="0" lang="en-US" altLang="zh-CN">
                <a:ea typeface="宋体" charset="-122"/>
              </a:rPr>
              <a:t>But this could involve a memory access itself </a:t>
            </a:r>
            <a:br>
              <a:rPr kumimoji="0" lang="en-US" altLang="zh-CN">
                <a:ea typeface="宋体" charset="-122"/>
              </a:rPr>
            </a:br>
            <a:r>
              <a:rPr kumimoji="0" lang="en-US" altLang="zh-CN">
                <a:ea typeface="宋体" charset="-122"/>
              </a:rPr>
              <a:t>(of the </a:t>
            </a:r>
            <a:r>
              <a:rPr kumimoji="0" lang="en-US" altLang="zh-CN">
                <a:solidFill>
                  <a:srgbClr val="FF0000"/>
                </a:solidFill>
                <a:ea typeface="宋体" charset="-122"/>
              </a:rPr>
              <a:t>PTE</a:t>
            </a:r>
            <a:r>
              <a:rPr kumimoji="0" lang="en-US" altLang="zh-CN">
                <a:ea typeface="宋体" charset="-122"/>
              </a:rPr>
              <a:t>)</a:t>
            </a:r>
          </a:p>
          <a:p>
            <a:pPr lvl="1"/>
            <a:r>
              <a:rPr kumimoji="0" lang="en-US" altLang="zh-CN">
                <a:ea typeface="宋体" charset="-122"/>
              </a:rPr>
              <a:t>Of course, page table entries can also become cached</a:t>
            </a:r>
            <a:endParaRPr kumimoji="0" lang="zh-CN" altLang="en-US">
              <a:ea typeface="宋体"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1E007FF8-5431-0B4A-B3D7-0D967384A6C1}" type="slidenum">
              <a:rPr lang="zh-CN" altLang="en-US" sz="1400" b="0">
                <a:latin typeface="Times New Roman" panose="02020603050405020304" charset="0"/>
              </a:rPr>
              <a:t>61</a:t>
            </a:fld>
            <a:endParaRPr lang="en-US" altLang="zh-CN" sz="1400" b="0">
              <a:latin typeface="Times New Roman" panose="02020603050405020304" charset="0"/>
            </a:endParaRPr>
          </a:p>
        </p:txBody>
      </p:sp>
      <p:sp>
        <p:nvSpPr>
          <p:cNvPr id="4" name="Rectangle 79"/>
          <p:cNvSpPr>
            <a:spLocks noChangeArrowheads="1"/>
          </p:cNvSpPr>
          <p:nvPr/>
        </p:nvSpPr>
        <p:spPr bwMode="auto">
          <a:xfrm>
            <a:off x="690563" y="2346325"/>
            <a:ext cx="3646487" cy="2438400"/>
          </a:xfrm>
          <a:prstGeom prst="rect">
            <a:avLst/>
          </a:prstGeom>
          <a:solidFill>
            <a:srgbClr val="FFFFCC"/>
          </a:solidFill>
          <a:ln w="12700" cap="flat" cmpd="sng" algn="ctr">
            <a:noFill/>
            <a:prstDash val="dash"/>
            <a:miter lim="800000"/>
            <a:headEnd type="none" w="med" len="med"/>
            <a:tailEnd type="none" w="med" len="med"/>
          </a:ln>
          <a:effectLst/>
        </p:spPr>
        <p:txBody>
          <a:bodyPr wrap="none" anchor="ctr"/>
          <a:lstStyle/>
          <a:p>
            <a:pPr>
              <a:defRPr/>
            </a:pPr>
            <a:endParaRPr lang="en-US" dirty="0">
              <a:latin typeface="+mn-lt"/>
              <a:ea typeface="宋体" charset="-122"/>
            </a:endParaRPr>
          </a:p>
        </p:txBody>
      </p:sp>
      <p:sp>
        <p:nvSpPr>
          <p:cNvPr id="134147" name="Rectangle 66"/>
          <p:cNvSpPr>
            <a:spLocks noChangeArrowheads="1"/>
          </p:cNvSpPr>
          <p:nvPr/>
        </p:nvSpPr>
        <p:spPr bwMode="auto">
          <a:xfrm>
            <a:off x="2378075" y="3535363"/>
            <a:ext cx="40481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a:latin typeface="Courier New" panose="02070609020205090404" charset="0"/>
              </a:rPr>
              <a:t>VA</a:t>
            </a:r>
          </a:p>
        </p:txBody>
      </p:sp>
      <p:sp>
        <p:nvSpPr>
          <p:cNvPr id="6" name="Rectangle 67"/>
          <p:cNvSpPr>
            <a:spLocks noChangeArrowheads="1"/>
          </p:cNvSpPr>
          <p:nvPr/>
        </p:nvSpPr>
        <p:spPr bwMode="auto">
          <a:xfrm>
            <a:off x="892175" y="3306763"/>
            <a:ext cx="1230313" cy="457200"/>
          </a:xfrm>
          <a:prstGeom prst="rect">
            <a:avLst/>
          </a:prstGeom>
          <a:solidFill>
            <a:srgbClr val="F6D2D2"/>
          </a:solidFill>
          <a:ln w="12700">
            <a:solidFill>
              <a:schemeClr val="tx1"/>
            </a:solidFill>
            <a:miter lim="800000"/>
          </a:ln>
          <a:effectLst/>
        </p:spPr>
        <p:txBody>
          <a:bodyPr wrap="none" anchor="ctr"/>
          <a:lstStyle/>
          <a:p>
            <a:pPr algn="ctr">
              <a:defRPr/>
            </a:pPr>
            <a:r>
              <a:rPr lang="en-US" sz="1800" b="0" dirty="0">
                <a:latin typeface="+mn-lt"/>
                <a:ea typeface="宋体" charset="-122"/>
              </a:rPr>
              <a:t>CPU</a:t>
            </a:r>
          </a:p>
        </p:txBody>
      </p:sp>
      <p:sp>
        <p:nvSpPr>
          <p:cNvPr id="7" name="Rectangle 68"/>
          <p:cNvSpPr>
            <a:spLocks noChangeArrowheads="1"/>
          </p:cNvSpPr>
          <p:nvPr/>
        </p:nvSpPr>
        <p:spPr bwMode="auto">
          <a:xfrm>
            <a:off x="3130550" y="2544763"/>
            <a:ext cx="1022350" cy="2119312"/>
          </a:xfrm>
          <a:prstGeom prst="rect">
            <a:avLst/>
          </a:prstGeom>
          <a:solidFill>
            <a:srgbClr val="DBF2DA"/>
          </a:solidFill>
          <a:ln w="12700">
            <a:solidFill>
              <a:schemeClr val="tx1"/>
            </a:solidFill>
            <a:miter lim="800000"/>
          </a:ln>
          <a:effectLst/>
        </p:spPr>
        <p:txBody>
          <a:bodyPr wrap="none" anchor="ctr"/>
          <a:lstStyle/>
          <a:p>
            <a:pPr algn="ctr">
              <a:defRPr/>
            </a:pPr>
            <a:r>
              <a:rPr lang="en-US" sz="1800" b="0" dirty="0">
                <a:latin typeface="+mn-lt"/>
                <a:ea typeface="宋体" charset="-122"/>
              </a:rPr>
              <a:t>MMU</a:t>
            </a:r>
          </a:p>
        </p:txBody>
      </p:sp>
      <p:sp>
        <p:nvSpPr>
          <p:cNvPr id="8" name="Rectangle 69"/>
          <p:cNvSpPr>
            <a:spLocks noChangeArrowheads="1"/>
          </p:cNvSpPr>
          <p:nvPr/>
        </p:nvSpPr>
        <p:spPr bwMode="auto">
          <a:xfrm>
            <a:off x="5311775" y="2544763"/>
            <a:ext cx="925513" cy="2119312"/>
          </a:xfrm>
          <a:prstGeom prst="rect">
            <a:avLst/>
          </a:prstGeom>
          <a:solidFill>
            <a:srgbClr val="F5F5F5"/>
          </a:solidFill>
          <a:ln w="12700">
            <a:solidFill>
              <a:schemeClr val="tx1"/>
            </a:solidFill>
            <a:miter lim="800000"/>
          </a:ln>
          <a:effectLst/>
        </p:spPr>
        <p:txBody>
          <a:bodyPr wrap="none" anchor="ctr"/>
          <a:lstStyle/>
          <a:p>
            <a:pPr>
              <a:defRPr/>
            </a:pPr>
            <a:endParaRPr lang="en-US" sz="1600" b="0">
              <a:latin typeface="+mn-lt"/>
              <a:ea typeface="宋体" charset="-122"/>
            </a:endParaRPr>
          </a:p>
        </p:txBody>
      </p:sp>
      <p:sp>
        <p:nvSpPr>
          <p:cNvPr id="9" name="Line 70"/>
          <p:cNvSpPr>
            <a:spLocks noChangeShapeType="1"/>
          </p:cNvSpPr>
          <p:nvPr/>
        </p:nvSpPr>
        <p:spPr bwMode="auto">
          <a:xfrm flipV="1">
            <a:off x="2122488" y="3535363"/>
            <a:ext cx="1001712" cy="0"/>
          </a:xfrm>
          <a:prstGeom prst="line">
            <a:avLst/>
          </a:prstGeom>
          <a:noFill/>
          <a:ln w="12700">
            <a:solidFill>
              <a:srgbClr val="FF0000"/>
            </a:solidFill>
            <a:round/>
            <a:tailEnd type="triangle" w="med" len="med"/>
          </a:ln>
          <a:effectLst/>
        </p:spPr>
        <p:txBody>
          <a:bodyPr wrap="none" anchor="ctr"/>
          <a:lstStyle/>
          <a:p>
            <a:pPr>
              <a:defRPr/>
            </a:pPr>
            <a:endParaRPr lang="en-US">
              <a:latin typeface="+mn-lt"/>
              <a:ea typeface="宋体" charset="-122"/>
            </a:endParaRPr>
          </a:p>
        </p:txBody>
      </p:sp>
      <p:sp>
        <p:nvSpPr>
          <p:cNvPr id="10" name="Line 71"/>
          <p:cNvSpPr>
            <a:spLocks noChangeShapeType="1"/>
          </p:cNvSpPr>
          <p:nvPr/>
        </p:nvSpPr>
        <p:spPr bwMode="auto">
          <a:xfrm flipV="1">
            <a:off x="1501775" y="3763963"/>
            <a:ext cx="0" cy="1249362"/>
          </a:xfrm>
          <a:prstGeom prst="line">
            <a:avLst/>
          </a:prstGeom>
          <a:noFill/>
          <a:ln w="12700">
            <a:solidFill>
              <a:srgbClr val="7030A0"/>
            </a:solidFill>
            <a:round/>
            <a:tailEnd type="triangle" w="med" len="med"/>
          </a:ln>
          <a:effectLst/>
        </p:spPr>
        <p:txBody>
          <a:bodyPr wrap="none" anchor="ctr"/>
          <a:lstStyle/>
          <a:p>
            <a:pPr>
              <a:defRPr/>
            </a:pPr>
            <a:endParaRPr lang="en-US">
              <a:latin typeface="+mn-lt"/>
              <a:ea typeface="宋体" charset="-122"/>
            </a:endParaRPr>
          </a:p>
        </p:txBody>
      </p:sp>
      <p:sp>
        <p:nvSpPr>
          <p:cNvPr id="134153" name="Rectangle 72"/>
          <p:cNvSpPr>
            <a:spLocks noChangeArrowheads="1"/>
          </p:cNvSpPr>
          <p:nvPr/>
        </p:nvSpPr>
        <p:spPr bwMode="auto">
          <a:xfrm>
            <a:off x="4389438" y="3046413"/>
            <a:ext cx="6810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a:latin typeface="Courier New" panose="02070609020205090404" charset="0"/>
              </a:rPr>
              <a:t>PTEA</a:t>
            </a:r>
          </a:p>
        </p:txBody>
      </p:sp>
      <p:sp>
        <p:nvSpPr>
          <p:cNvPr id="134154" name="Text Box 73"/>
          <p:cNvSpPr txBox="1">
            <a:spLocks noChangeArrowheads="1"/>
          </p:cNvSpPr>
          <p:nvPr/>
        </p:nvSpPr>
        <p:spPr bwMode="auto">
          <a:xfrm>
            <a:off x="4111625" y="1873250"/>
            <a:ext cx="598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Courier New" panose="02070609020205090404" charset="0"/>
              </a:rPr>
              <a:t>PTE</a:t>
            </a:r>
          </a:p>
        </p:txBody>
      </p:sp>
      <p:sp>
        <p:nvSpPr>
          <p:cNvPr id="13" name="Line 74"/>
          <p:cNvSpPr>
            <a:spLocks noChangeShapeType="1"/>
          </p:cNvSpPr>
          <p:nvPr/>
        </p:nvSpPr>
        <p:spPr bwMode="auto">
          <a:xfrm flipV="1">
            <a:off x="4111625" y="3333750"/>
            <a:ext cx="1189038" cy="0"/>
          </a:xfrm>
          <a:prstGeom prst="line">
            <a:avLst/>
          </a:prstGeom>
          <a:noFill/>
          <a:ln w="12700">
            <a:solidFill>
              <a:srgbClr val="FF0000"/>
            </a:solidFill>
            <a:round/>
            <a:tailEnd type="triangle" w="med" len="med"/>
          </a:ln>
          <a:effectLst/>
        </p:spPr>
        <p:txBody>
          <a:bodyPr wrap="none" anchor="ctr"/>
          <a:lstStyle/>
          <a:p>
            <a:pPr>
              <a:defRPr/>
            </a:pPr>
            <a:endParaRPr lang="en-US">
              <a:latin typeface="+mn-lt"/>
              <a:ea typeface="宋体" charset="-122"/>
            </a:endParaRPr>
          </a:p>
        </p:txBody>
      </p:sp>
      <p:sp>
        <p:nvSpPr>
          <p:cNvPr id="134156" name="Rectangle 75"/>
          <p:cNvSpPr>
            <a:spLocks noChangeArrowheads="1"/>
          </p:cNvSpPr>
          <p:nvPr/>
        </p:nvSpPr>
        <p:spPr bwMode="auto">
          <a:xfrm>
            <a:off x="4518025" y="3687763"/>
            <a:ext cx="40481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a:latin typeface="Courier New" panose="02070609020205090404" charset="0"/>
              </a:rPr>
              <a:t>PA</a:t>
            </a:r>
          </a:p>
        </p:txBody>
      </p:sp>
      <p:sp>
        <p:nvSpPr>
          <p:cNvPr id="15" name="Line 76"/>
          <p:cNvSpPr>
            <a:spLocks noChangeShapeType="1"/>
          </p:cNvSpPr>
          <p:nvPr/>
        </p:nvSpPr>
        <p:spPr bwMode="auto">
          <a:xfrm flipH="1">
            <a:off x="1501775" y="5013325"/>
            <a:ext cx="3568700" cy="0"/>
          </a:xfrm>
          <a:prstGeom prst="line">
            <a:avLst/>
          </a:prstGeom>
          <a:noFill/>
          <a:ln w="12700">
            <a:solidFill>
              <a:srgbClr val="7030A0"/>
            </a:solidFill>
            <a:round/>
          </a:ln>
          <a:effectLst/>
        </p:spPr>
        <p:txBody>
          <a:bodyPr wrap="none" anchor="ctr"/>
          <a:lstStyle/>
          <a:p>
            <a:pPr>
              <a:defRPr/>
            </a:pPr>
            <a:endParaRPr lang="en-US">
              <a:latin typeface="+mn-lt"/>
              <a:ea typeface="宋体" charset="-122"/>
            </a:endParaRPr>
          </a:p>
        </p:txBody>
      </p:sp>
      <p:sp>
        <p:nvSpPr>
          <p:cNvPr id="134158" name="Text Box 77"/>
          <p:cNvSpPr txBox="1">
            <a:spLocks noChangeArrowheads="1"/>
          </p:cNvSpPr>
          <p:nvPr/>
        </p:nvSpPr>
        <p:spPr bwMode="auto">
          <a:xfrm>
            <a:off x="3063875" y="4937125"/>
            <a:ext cx="736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Courier New" panose="02070609020205090404" charset="0"/>
              </a:rPr>
              <a:t>Data</a:t>
            </a:r>
          </a:p>
        </p:txBody>
      </p:sp>
      <p:sp>
        <p:nvSpPr>
          <p:cNvPr id="17" name="Line 78"/>
          <p:cNvSpPr>
            <a:spLocks noChangeShapeType="1"/>
          </p:cNvSpPr>
          <p:nvPr/>
        </p:nvSpPr>
        <p:spPr bwMode="auto">
          <a:xfrm flipV="1">
            <a:off x="4168775" y="3946525"/>
            <a:ext cx="1162050" cy="0"/>
          </a:xfrm>
          <a:prstGeom prst="line">
            <a:avLst/>
          </a:prstGeom>
          <a:noFill/>
          <a:ln w="12700">
            <a:solidFill>
              <a:srgbClr val="7030A0"/>
            </a:solidFill>
            <a:round/>
            <a:tailEnd type="triangle" w="med" len="med"/>
          </a:ln>
          <a:effectLst/>
        </p:spPr>
        <p:txBody>
          <a:bodyPr wrap="none" anchor="ctr"/>
          <a:lstStyle/>
          <a:p>
            <a:pPr>
              <a:defRPr/>
            </a:pPr>
            <a:endParaRPr lang="en-US">
              <a:latin typeface="+mn-lt"/>
              <a:ea typeface="宋体" charset="-122"/>
            </a:endParaRPr>
          </a:p>
        </p:txBody>
      </p:sp>
      <p:sp>
        <p:nvSpPr>
          <p:cNvPr id="18" name="Rectangle 81"/>
          <p:cNvSpPr>
            <a:spLocks noChangeArrowheads="1"/>
          </p:cNvSpPr>
          <p:nvPr/>
        </p:nvSpPr>
        <p:spPr bwMode="auto">
          <a:xfrm>
            <a:off x="7396163" y="2544763"/>
            <a:ext cx="1077912" cy="2119312"/>
          </a:xfrm>
          <a:prstGeom prst="rect">
            <a:avLst/>
          </a:prstGeom>
          <a:solidFill>
            <a:srgbClr val="F5F5F5"/>
          </a:solidFill>
          <a:ln w="12700">
            <a:solidFill>
              <a:schemeClr val="tx1"/>
            </a:solidFill>
            <a:miter lim="800000"/>
          </a:ln>
          <a:effectLst/>
        </p:spPr>
        <p:txBody>
          <a:bodyPr wrap="none" anchor="ctr"/>
          <a:lstStyle/>
          <a:p>
            <a:pPr>
              <a:defRPr/>
            </a:pPr>
            <a:r>
              <a:rPr lang="en-US" sz="1800" b="0">
                <a:latin typeface="+mn-lt"/>
                <a:ea typeface="宋体" charset="-122"/>
              </a:rPr>
              <a:t>Memory</a:t>
            </a:r>
          </a:p>
        </p:txBody>
      </p:sp>
      <p:sp>
        <p:nvSpPr>
          <p:cNvPr id="19" name="Line 82"/>
          <p:cNvSpPr>
            <a:spLocks noChangeShapeType="1"/>
          </p:cNvSpPr>
          <p:nvPr/>
        </p:nvSpPr>
        <p:spPr bwMode="auto">
          <a:xfrm>
            <a:off x="6237288" y="3946525"/>
            <a:ext cx="1177925" cy="0"/>
          </a:xfrm>
          <a:prstGeom prst="line">
            <a:avLst/>
          </a:prstGeom>
          <a:noFill/>
          <a:ln w="12700">
            <a:solidFill>
              <a:srgbClr val="7030A0"/>
            </a:solidFill>
            <a:round/>
            <a:tailEnd type="triangle" w="med" len="med"/>
          </a:ln>
          <a:effectLst/>
        </p:spPr>
        <p:txBody>
          <a:bodyPr wrap="none" anchor="ctr"/>
          <a:lstStyle/>
          <a:p>
            <a:pPr>
              <a:defRPr/>
            </a:pPr>
            <a:endParaRPr lang="en-US">
              <a:latin typeface="+mn-lt"/>
              <a:ea typeface="宋体" charset="-122"/>
            </a:endParaRPr>
          </a:p>
        </p:txBody>
      </p:sp>
      <p:sp>
        <p:nvSpPr>
          <p:cNvPr id="134162" name="Text Box 83"/>
          <p:cNvSpPr txBox="1">
            <a:spLocks noChangeArrowheads="1"/>
          </p:cNvSpPr>
          <p:nvPr/>
        </p:nvSpPr>
        <p:spPr bwMode="auto">
          <a:xfrm>
            <a:off x="6575425" y="3625850"/>
            <a:ext cx="461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Courier New" panose="02070609020205090404" charset="0"/>
              </a:rPr>
              <a:t>PA</a:t>
            </a:r>
          </a:p>
        </p:txBody>
      </p:sp>
      <p:sp>
        <p:nvSpPr>
          <p:cNvPr id="134163" name="Text Box 84"/>
          <p:cNvSpPr txBox="1">
            <a:spLocks noChangeArrowheads="1"/>
          </p:cNvSpPr>
          <p:nvPr/>
        </p:nvSpPr>
        <p:spPr bwMode="auto">
          <a:xfrm>
            <a:off x="5711825" y="3668713"/>
            <a:ext cx="612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r"/>
            <a:r>
              <a:rPr lang="en-US" altLang="zh-CN" sz="1400">
                <a:latin typeface="Courier New" panose="02070609020205090404" charset="0"/>
              </a:rPr>
              <a:t>PA</a:t>
            </a:r>
          </a:p>
          <a:p>
            <a:pPr algn="r"/>
            <a:r>
              <a:rPr lang="en-US" altLang="zh-CN" sz="1400">
                <a:latin typeface="Courier New" panose="02070609020205090404" charset="0"/>
              </a:rPr>
              <a:t>miss</a:t>
            </a:r>
          </a:p>
        </p:txBody>
      </p:sp>
      <p:sp>
        <p:nvSpPr>
          <p:cNvPr id="134164" name="Rectangle 85"/>
          <p:cNvSpPr>
            <a:spLocks noChangeArrowheads="1"/>
          </p:cNvSpPr>
          <p:nvPr/>
        </p:nvSpPr>
        <p:spPr bwMode="auto">
          <a:xfrm>
            <a:off x="6473825" y="2986088"/>
            <a:ext cx="6810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85000"/>
              </a:lnSpc>
            </a:pPr>
            <a:r>
              <a:rPr lang="en-US" altLang="zh-CN" sz="1800">
                <a:latin typeface="Courier New" panose="02070609020205090404" charset="0"/>
              </a:rPr>
              <a:t>PTEA</a:t>
            </a:r>
          </a:p>
        </p:txBody>
      </p:sp>
      <p:sp>
        <p:nvSpPr>
          <p:cNvPr id="134165" name="Text Box 86"/>
          <p:cNvSpPr txBox="1">
            <a:spLocks noChangeArrowheads="1"/>
          </p:cNvSpPr>
          <p:nvPr/>
        </p:nvSpPr>
        <p:spPr bwMode="auto">
          <a:xfrm>
            <a:off x="5689600" y="2998788"/>
            <a:ext cx="612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r"/>
            <a:r>
              <a:rPr lang="en-US" altLang="zh-CN" sz="1400">
                <a:latin typeface="Courier New" panose="02070609020205090404" charset="0"/>
              </a:rPr>
              <a:t>PTEA</a:t>
            </a:r>
          </a:p>
          <a:p>
            <a:pPr algn="r"/>
            <a:r>
              <a:rPr lang="en-US" altLang="zh-CN" sz="1400">
                <a:latin typeface="Courier New" panose="02070609020205090404" charset="0"/>
              </a:rPr>
              <a:t>miss</a:t>
            </a:r>
          </a:p>
        </p:txBody>
      </p:sp>
      <p:sp>
        <p:nvSpPr>
          <p:cNvPr id="24" name="Line 87"/>
          <p:cNvSpPr>
            <a:spLocks noChangeShapeType="1"/>
          </p:cNvSpPr>
          <p:nvPr/>
        </p:nvSpPr>
        <p:spPr bwMode="auto">
          <a:xfrm flipH="1">
            <a:off x="3627438" y="2195513"/>
            <a:ext cx="1443037" cy="0"/>
          </a:xfrm>
          <a:prstGeom prst="line">
            <a:avLst/>
          </a:prstGeom>
          <a:noFill/>
          <a:ln w="12700">
            <a:solidFill>
              <a:srgbClr val="FF0000"/>
            </a:solidFill>
            <a:round/>
          </a:ln>
          <a:effectLst/>
        </p:spPr>
        <p:txBody>
          <a:bodyPr wrap="none" anchor="ctr"/>
          <a:lstStyle/>
          <a:p>
            <a:pPr>
              <a:defRPr/>
            </a:pPr>
            <a:endParaRPr lang="en-US">
              <a:latin typeface="+mn-lt"/>
              <a:ea typeface="宋体" charset="-122"/>
            </a:endParaRPr>
          </a:p>
        </p:txBody>
      </p:sp>
      <p:sp>
        <p:nvSpPr>
          <p:cNvPr id="25" name="Line 88"/>
          <p:cNvSpPr>
            <a:spLocks noChangeShapeType="1"/>
          </p:cNvSpPr>
          <p:nvPr/>
        </p:nvSpPr>
        <p:spPr bwMode="auto">
          <a:xfrm flipV="1">
            <a:off x="3627438" y="2195513"/>
            <a:ext cx="0" cy="349250"/>
          </a:xfrm>
          <a:prstGeom prst="line">
            <a:avLst/>
          </a:prstGeom>
          <a:noFill/>
          <a:ln w="12700">
            <a:solidFill>
              <a:srgbClr val="FF0000"/>
            </a:solidFill>
            <a:round/>
            <a:headEnd type="triangle" w="med" len="med"/>
          </a:ln>
          <a:effectLst/>
        </p:spPr>
        <p:txBody>
          <a:bodyPr wrap="none" anchor="ctr"/>
          <a:lstStyle/>
          <a:p>
            <a:pPr>
              <a:defRPr/>
            </a:pPr>
            <a:endParaRPr lang="en-US">
              <a:latin typeface="+mn-lt"/>
              <a:ea typeface="宋体" charset="-122"/>
            </a:endParaRPr>
          </a:p>
        </p:txBody>
      </p:sp>
      <p:sp>
        <p:nvSpPr>
          <p:cNvPr id="26" name="Line 89"/>
          <p:cNvSpPr>
            <a:spLocks noChangeShapeType="1"/>
          </p:cNvSpPr>
          <p:nvPr/>
        </p:nvSpPr>
        <p:spPr bwMode="auto">
          <a:xfrm flipH="1">
            <a:off x="5070475" y="2727325"/>
            <a:ext cx="241300" cy="0"/>
          </a:xfrm>
          <a:prstGeom prst="line">
            <a:avLst/>
          </a:prstGeom>
          <a:noFill/>
          <a:ln w="12700">
            <a:solidFill>
              <a:srgbClr val="FF0000"/>
            </a:solidFill>
            <a:round/>
          </a:ln>
          <a:effectLst/>
        </p:spPr>
        <p:txBody>
          <a:bodyPr wrap="none" anchor="ctr"/>
          <a:lstStyle/>
          <a:p>
            <a:pPr>
              <a:defRPr/>
            </a:pPr>
            <a:endParaRPr lang="en-US">
              <a:latin typeface="+mn-lt"/>
              <a:ea typeface="宋体" charset="-122"/>
            </a:endParaRPr>
          </a:p>
        </p:txBody>
      </p:sp>
      <p:sp>
        <p:nvSpPr>
          <p:cNvPr id="27" name="Line 90"/>
          <p:cNvSpPr>
            <a:spLocks noChangeShapeType="1"/>
          </p:cNvSpPr>
          <p:nvPr/>
        </p:nvSpPr>
        <p:spPr bwMode="auto">
          <a:xfrm flipV="1">
            <a:off x="5070475" y="2195513"/>
            <a:ext cx="0" cy="531812"/>
          </a:xfrm>
          <a:prstGeom prst="line">
            <a:avLst/>
          </a:prstGeom>
          <a:noFill/>
          <a:ln w="12700">
            <a:solidFill>
              <a:srgbClr val="FF0000"/>
            </a:solidFill>
            <a:round/>
          </a:ln>
          <a:effectLst/>
        </p:spPr>
        <p:txBody>
          <a:bodyPr wrap="none" anchor="ctr"/>
          <a:lstStyle/>
          <a:p>
            <a:pPr>
              <a:defRPr/>
            </a:pPr>
            <a:endParaRPr lang="en-US">
              <a:latin typeface="+mn-lt"/>
              <a:ea typeface="宋体" charset="-122"/>
            </a:endParaRPr>
          </a:p>
        </p:txBody>
      </p:sp>
      <p:sp>
        <p:nvSpPr>
          <p:cNvPr id="134170" name="Text Box 91"/>
          <p:cNvSpPr txBox="1">
            <a:spLocks noChangeArrowheads="1"/>
          </p:cNvSpPr>
          <p:nvPr/>
        </p:nvSpPr>
        <p:spPr bwMode="auto">
          <a:xfrm>
            <a:off x="5314950" y="2495550"/>
            <a:ext cx="720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Courier New" panose="02070609020205090404" charset="0"/>
              </a:rPr>
              <a:t>PTEA </a:t>
            </a:r>
          </a:p>
          <a:p>
            <a:r>
              <a:rPr lang="en-US" altLang="zh-CN" sz="1400">
                <a:latin typeface="Courier New" panose="02070609020205090404" charset="0"/>
              </a:rPr>
              <a:t>hit</a:t>
            </a:r>
          </a:p>
        </p:txBody>
      </p:sp>
      <p:sp>
        <p:nvSpPr>
          <p:cNvPr id="29" name="Line 92"/>
          <p:cNvSpPr>
            <a:spLocks noChangeShapeType="1"/>
          </p:cNvSpPr>
          <p:nvPr/>
        </p:nvSpPr>
        <p:spPr bwMode="auto">
          <a:xfrm flipH="1">
            <a:off x="5070475" y="4479925"/>
            <a:ext cx="241300" cy="0"/>
          </a:xfrm>
          <a:prstGeom prst="line">
            <a:avLst/>
          </a:prstGeom>
          <a:noFill/>
          <a:ln w="12700">
            <a:solidFill>
              <a:srgbClr val="7030A0"/>
            </a:solidFill>
            <a:round/>
          </a:ln>
          <a:effectLst/>
        </p:spPr>
        <p:txBody>
          <a:bodyPr wrap="none" anchor="ctr"/>
          <a:lstStyle/>
          <a:p>
            <a:pPr>
              <a:defRPr/>
            </a:pPr>
            <a:endParaRPr lang="en-US">
              <a:latin typeface="+mn-lt"/>
              <a:ea typeface="宋体" charset="-122"/>
            </a:endParaRPr>
          </a:p>
        </p:txBody>
      </p:sp>
      <p:sp>
        <p:nvSpPr>
          <p:cNvPr id="30" name="Line 93"/>
          <p:cNvSpPr>
            <a:spLocks noChangeShapeType="1"/>
          </p:cNvSpPr>
          <p:nvPr/>
        </p:nvSpPr>
        <p:spPr bwMode="auto">
          <a:xfrm flipH="1" flipV="1">
            <a:off x="5070475" y="4479925"/>
            <a:ext cx="0" cy="533400"/>
          </a:xfrm>
          <a:prstGeom prst="line">
            <a:avLst/>
          </a:prstGeom>
          <a:noFill/>
          <a:ln w="12700">
            <a:solidFill>
              <a:srgbClr val="7030A0"/>
            </a:solidFill>
            <a:round/>
          </a:ln>
          <a:effectLst/>
        </p:spPr>
        <p:txBody>
          <a:bodyPr wrap="none" anchor="ctr"/>
          <a:lstStyle/>
          <a:p>
            <a:pPr>
              <a:defRPr/>
            </a:pPr>
            <a:endParaRPr lang="en-US">
              <a:latin typeface="+mn-lt"/>
              <a:ea typeface="宋体" charset="-122"/>
            </a:endParaRPr>
          </a:p>
        </p:txBody>
      </p:sp>
      <p:sp>
        <p:nvSpPr>
          <p:cNvPr id="134173" name="Text Box 94"/>
          <p:cNvSpPr txBox="1">
            <a:spLocks noChangeArrowheads="1"/>
          </p:cNvSpPr>
          <p:nvPr/>
        </p:nvSpPr>
        <p:spPr bwMode="auto">
          <a:xfrm>
            <a:off x="5300663" y="4162425"/>
            <a:ext cx="506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Courier New" panose="02070609020205090404" charset="0"/>
              </a:rPr>
              <a:t>PA </a:t>
            </a:r>
          </a:p>
          <a:p>
            <a:r>
              <a:rPr lang="en-US" altLang="zh-CN" sz="1400">
                <a:latin typeface="Courier New" panose="02070609020205090404" charset="0"/>
              </a:rPr>
              <a:t>hit</a:t>
            </a:r>
          </a:p>
        </p:txBody>
      </p:sp>
      <p:sp>
        <p:nvSpPr>
          <p:cNvPr id="32" name="Line 95"/>
          <p:cNvSpPr>
            <a:spLocks noChangeShapeType="1"/>
          </p:cNvSpPr>
          <p:nvPr/>
        </p:nvSpPr>
        <p:spPr bwMode="auto">
          <a:xfrm flipV="1">
            <a:off x="6253163" y="3333750"/>
            <a:ext cx="1143000" cy="0"/>
          </a:xfrm>
          <a:prstGeom prst="line">
            <a:avLst/>
          </a:prstGeom>
          <a:noFill/>
          <a:ln w="12700">
            <a:solidFill>
              <a:srgbClr val="FF0000"/>
            </a:solidFill>
            <a:round/>
            <a:tailEnd type="triangle" w="med" len="med"/>
          </a:ln>
          <a:effectLst/>
        </p:spPr>
        <p:txBody>
          <a:bodyPr wrap="none" anchor="ctr"/>
          <a:lstStyle/>
          <a:p>
            <a:pPr>
              <a:defRPr/>
            </a:pPr>
            <a:endParaRPr lang="en-US">
              <a:latin typeface="+mn-lt"/>
              <a:ea typeface="宋体" charset="-122"/>
            </a:endParaRPr>
          </a:p>
        </p:txBody>
      </p:sp>
      <p:sp>
        <p:nvSpPr>
          <p:cNvPr id="33" name="Line 96"/>
          <p:cNvSpPr>
            <a:spLocks noChangeShapeType="1"/>
          </p:cNvSpPr>
          <p:nvPr/>
        </p:nvSpPr>
        <p:spPr bwMode="auto">
          <a:xfrm flipH="1">
            <a:off x="6237288" y="4479925"/>
            <a:ext cx="1171575" cy="0"/>
          </a:xfrm>
          <a:prstGeom prst="line">
            <a:avLst/>
          </a:prstGeom>
          <a:noFill/>
          <a:ln w="12700">
            <a:solidFill>
              <a:srgbClr val="7030A0"/>
            </a:solidFill>
            <a:round/>
            <a:tailEnd type="triangle" w="med" len="med"/>
          </a:ln>
          <a:effectLst/>
        </p:spPr>
        <p:txBody>
          <a:bodyPr wrap="none" anchor="ctr"/>
          <a:lstStyle/>
          <a:p>
            <a:pPr>
              <a:defRPr/>
            </a:pPr>
            <a:endParaRPr lang="en-US">
              <a:latin typeface="+mn-lt"/>
              <a:ea typeface="宋体" charset="-122"/>
            </a:endParaRPr>
          </a:p>
        </p:txBody>
      </p:sp>
      <p:sp>
        <p:nvSpPr>
          <p:cNvPr id="134176" name="Text Box 97"/>
          <p:cNvSpPr txBox="1">
            <a:spLocks noChangeArrowheads="1"/>
          </p:cNvSpPr>
          <p:nvPr/>
        </p:nvSpPr>
        <p:spPr bwMode="auto">
          <a:xfrm>
            <a:off x="6497638" y="4159250"/>
            <a:ext cx="736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Courier New" panose="02070609020205090404" charset="0"/>
              </a:rPr>
              <a:t>Data</a:t>
            </a:r>
          </a:p>
        </p:txBody>
      </p:sp>
      <p:sp>
        <p:nvSpPr>
          <p:cNvPr id="35" name="Line 98"/>
          <p:cNvSpPr>
            <a:spLocks noChangeShapeType="1"/>
          </p:cNvSpPr>
          <p:nvPr/>
        </p:nvSpPr>
        <p:spPr bwMode="auto">
          <a:xfrm flipH="1">
            <a:off x="6224588" y="2727325"/>
            <a:ext cx="1171575" cy="0"/>
          </a:xfrm>
          <a:prstGeom prst="line">
            <a:avLst/>
          </a:prstGeom>
          <a:noFill/>
          <a:ln w="12700">
            <a:solidFill>
              <a:srgbClr val="FF0000"/>
            </a:solidFill>
            <a:round/>
            <a:tailEnd type="triangle" w="med" len="med"/>
          </a:ln>
          <a:effectLst/>
        </p:spPr>
        <p:txBody>
          <a:bodyPr wrap="none" anchor="ctr"/>
          <a:lstStyle/>
          <a:p>
            <a:pPr>
              <a:defRPr/>
            </a:pPr>
            <a:endParaRPr lang="en-US">
              <a:latin typeface="+mn-lt"/>
              <a:ea typeface="宋体" charset="-122"/>
            </a:endParaRPr>
          </a:p>
        </p:txBody>
      </p:sp>
      <p:sp>
        <p:nvSpPr>
          <p:cNvPr id="134178" name="Text Box 99"/>
          <p:cNvSpPr txBox="1">
            <a:spLocks noChangeArrowheads="1"/>
          </p:cNvSpPr>
          <p:nvPr/>
        </p:nvSpPr>
        <p:spPr bwMode="auto">
          <a:xfrm>
            <a:off x="6515100" y="2374900"/>
            <a:ext cx="598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Courier New" panose="02070609020205090404" charset="0"/>
              </a:rPr>
              <a:t>PTE</a:t>
            </a:r>
          </a:p>
        </p:txBody>
      </p:sp>
      <p:sp>
        <p:nvSpPr>
          <p:cNvPr id="37" name="Text Box 100"/>
          <p:cNvSpPr txBox="1">
            <a:spLocks noChangeArrowheads="1"/>
          </p:cNvSpPr>
          <p:nvPr/>
        </p:nvSpPr>
        <p:spPr bwMode="auto">
          <a:xfrm>
            <a:off x="5367338" y="4691063"/>
            <a:ext cx="812800" cy="646112"/>
          </a:xfrm>
          <a:prstGeom prst="rect">
            <a:avLst/>
          </a:prstGeom>
          <a:noFill/>
          <a:ln w="12700">
            <a:noFill/>
            <a:miter lim="800000"/>
          </a:ln>
          <a:effectLst/>
        </p:spPr>
        <p:txBody>
          <a:bodyPr wrap="none" anchor="ctr">
            <a:spAutoFit/>
          </a:bodyPr>
          <a:lstStyle/>
          <a:p>
            <a:pPr algn="ctr">
              <a:defRPr/>
            </a:pPr>
            <a:r>
              <a:rPr lang="en-US" sz="1800" b="0" dirty="0">
                <a:latin typeface="+mn-lt"/>
                <a:ea typeface="宋体" charset="-122"/>
              </a:rPr>
              <a:t>L1</a:t>
            </a:r>
          </a:p>
          <a:p>
            <a:pPr algn="ctr">
              <a:defRPr/>
            </a:pPr>
            <a:r>
              <a:rPr lang="en-US" sz="1800" b="0" dirty="0">
                <a:latin typeface="+mn-lt"/>
                <a:ea typeface="宋体" charset="-122"/>
              </a:rPr>
              <a:t>cache</a:t>
            </a:r>
          </a:p>
        </p:txBody>
      </p:sp>
      <p:sp>
        <p:nvSpPr>
          <p:cNvPr id="38" name="TextBox 37"/>
          <p:cNvSpPr txBox="1"/>
          <p:nvPr/>
        </p:nvSpPr>
        <p:spPr>
          <a:xfrm>
            <a:off x="701675" y="2346325"/>
            <a:ext cx="1249363" cy="400050"/>
          </a:xfrm>
          <a:prstGeom prst="rect">
            <a:avLst/>
          </a:prstGeom>
          <a:noFill/>
        </p:spPr>
        <p:txBody>
          <a:bodyPr wrap="none">
            <a:spAutoFit/>
          </a:bodyPr>
          <a:lstStyle/>
          <a:p>
            <a:pPr>
              <a:defRPr/>
            </a:pPr>
            <a:r>
              <a:rPr lang="en-US" b="0" dirty="0">
                <a:solidFill>
                  <a:schemeClr val="tx1">
                    <a:lumMod val="50000"/>
                    <a:lumOff val="50000"/>
                  </a:schemeClr>
                </a:solidFill>
                <a:latin typeface="+mn-lt"/>
                <a:ea typeface="宋体" charset="-122"/>
              </a:rPr>
              <a:t>CPU Chip</a:t>
            </a:r>
          </a:p>
        </p:txBody>
      </p:sp>
      <p:sp>
        <p:nvSpPr>
          <p:cNvPr id="134181" name="Rectangle 2"/>
          <p:cNvSpPr txBox="1">
            <a:spLocks noChangeArrowheads="1"/>
          </p:cNvSpPr>
          <p:nvPr/>
        </p:nvSpPr>
        <p:spPr bwMode="auto">
          <a:xfrm>
            <a:off x="457200" y="4572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2800" dirty="0">
                <a:solidFill>
                  <a:schemeClr val="tx2"/>
                </a:solidFill>
              </a:rPr>
              <a:t>Integrating Caches and VM</a:t>
            </a:r>
          </a:p>
        </p:txBody>
      </p:sp>
      <p:sp>
        <p:nvSpPr>
          <p:cNvPr id="2" name="矩形 1"/>
          <p:cNvSpPr/>
          <p:nvPr/>
        </p:nvSpPr>
        <p:spPr>
          <a:xfrm>
            <a:off x="1527442" y="5693809"/>
            <a:ext cx="6989414" cy="400110"/>
          </a:xfrm>
          <a:prstGeom prst="rect">
            <a:avLst/>
          </a:prstGeom>
        </p:spPr>
        <p:txBody>
          <a:bodyPr wrap="none">
            <a:spAutoFit/>
          </a:bodyPr>
          <a:lstStyle/>
          <a:p>
            <a:r>
              <a:rPr lang="zh-CN" altLang="en-US" dirty="0">
                <a:solidFill>
                  <a:schemeClr val="tx2"/>
                </a:solidFill>
              </a:rPr>
              <a:t>实际系统，有</a:t>
            </a:r>
            <a:r>
              <a:rPr lang="en-US" altLang="zh-CN" dirty="0">
                <a:solidFill>
                  <a:schemeClr val="tx2"/>
                </a:solidFill>
              </a:rPr>
              <a:t>TLB</a:t>
            </a:r>
            <a:r>
              <a:rPr lang="zh-CN" altLang="en-US" dirty="0">
                <a:solidFill>
                  <a:schemeClr val="tx2"/>
                </a:solidFill>
              </a:rPr>
              <a:t>专门作为</a:t>
            </a:r>
            <a:r>
              <a:rPr lang="en-US" altLang="zh-CN" dirty="0">
                <a:solidFill>
                  <a:schemeClr val="tx2"/>
                </a:solidFill>
              </a:rPr>
              <a:t>page table</a:t>
            </a:r>
            <a:r>
              <a:rPr lang="zh-CN" altLang="en-US" dirty="0">
                <a:solidFill>
                  <a:schemeClr val="tx2"/>
                </a:solidFill>
              </a:rPr>
              <a:t>的缓存（后续介绍）</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Paging</a:t>
            </a:r>
            <a:endParaRPr kumimoji="1" lang="zh-CN" altLang="en-US"/>
          </a:p>
        </p:txBody>
      </p:sp>
      <p:sp>
        <p:nvSpPr>
          <p:cNvPr id="3" name="内容占位符 2"/>
          <p:cNvSpPr>
            <a:spLocks noGrp="1"/>
          </p:cNvSpPr>
          <p:nvPr>
            <p:ph idx="1"/>
          </p:nvPr>
        </p:nvSpPr>
        <p:spPr/>
        <p:txBody>
          <a:bodyPr/>
          <a:lstStyle/>
          <a:p>
            <a:r>
              <a:rPr lang="en-US" altLang="zh-CN" dirty="0"/>
              <a:t>Page table</a:t>
            </a:r>
            <a:r>
              <a:rPr lang="zh-CN" altLang="en-US" dirty="0"/>
              <a:t>开销计算</a:t>
            </a:r>
            <a:endParaRPr lang="en-US" altLang="zh-CN" dirty="0"/>
          </a:p>
          <a:p>
            <a:pPr lvl="1"/>
            <a:r>
              <a:rPr kumimoji="1" lang="zh-CN" altLang="en-US" dirty="0"/>
              <a:t>例如</a:t>
            </a:r>
            <a:r>
              <a:rPr lang="en-US" altLang="zh-CN" dirty="0"/>
              <a:t>32</a:t>
            </a:r>
            <a:r>
              <a:rPr lang="zh-CN" altLang="en-US" dirty="0"/>
              <a:t>位计算机，</a:t>
            </a:r>
            <a:r>
              <a:rPr lang="en-US" altLang="zh-CN" dirty="0"/>
              <a:t>page</a:t>
            </a:r>
            <a:r>
              <a:rPr lang="zh-CN" altLang="en-US" dirty="0"/>
              <a:t>大小为</a:t>
            </a:r>
            <a:r>
              <a:rPr lang="en-US" altLang="zh-CN" dirty="0"/>
              <a:t>4KB</a:t>
            </a:r>
          </a:p>
          <a:p>
            <a:pPr lvl="1"/>
            <a:r>
              <a:rPr lang="zh-CN" altLang="en-US" dirty="0"/>
              <a:t>所以</a:t>
            </a:r>
            <a:r>
              <a:rPr lang="en-US" altLang="zh-CN" dirty="0"/>
              <a:t>VPN 20</a:t>
            </a:r>
            <a:r>
              <a:rPr lang="zh-CN" altLang="en-US" dirty="0"/>
              <a:t>位，</a:t>
            </a:r>
            <a:r>
              <a:rPr lang="en-US" altLang="zh-CN" dirty="0"/>
              <a:t>offset 12</a:t>
            </a:r>
            <a:r>
              <a:rPr lang="zh-CN" altLang="en-US" dirty="0"/>
              <a:t>位</a:t>
            </a:r>
            <a:endParaRPr lang="en-US" altLang="zh-CN" dirty="0"/>
          </a:p>
          <a:p>
            <a:pPr lvl="1"/>
            <a:r>
              <a:rPr kumimoji="1" lang="zh-CN" altLang="en-US" dirty="0"/>
              <a:t>每个</a:t>
            </a:r>
            <a:r>
              <a:rPr kumimoji="1" lang="en-US" altLang="zh-CN" dirty="0"/>
              <a:t>page table entry (PTE)</a:t>
            </a:r>
            <a:r>
              <a:rPr kumimoji="1" lang="zh-CN" altLang="en-US" dirty="0"/>
              <a:t>是</a:t>
            </a:r>
            <a:r>
              <a:rPr kumimoji="1" lang="en-US" altLang="zh-CN" dirty="0"/>
              <a:t>4B</a:t>
            </a:r>
          </a:p>
          <a:p>
            <a:pPr lvl="1"/>
            <a:r>
              <a:rPr lang="zh-CN" altLang="en-US" dirty="0"/>
              <a:t>假设有</a:t>
            </a:r>
            <a:r>
              <a:rPr lang="en-US" altLang="zh-CN" dirty="0"/>
              <a:t>100</a:t>
            </a:r>
            <a:r>
              <a:rPr lang="zh-CN" altLang="en-US" dirty="0"/>
              <a:t>个进程同时在运行</a:t>
            </a:r>
            <a:endParaRPr lang="en-US" altLang="zh-CN" dirty="0"/>
          </a:p>
          <a:p>
            <a:pPr lvl="1"/>
            <a:r>
              <a:rPr lang="zh-CN" altLang="en-US" dirty="0"/>
              <a:t>则</a:t>
            </a:r>
            <a:r>
              <a:rPr lang="en-US" altLang="zh-CN" dirty="0"/>
              <a:t>page</a:t>
            </a:r>
            <a:r>
              <a:rPr lang="zh-CN" altLang="en-US" dirty="0"/>
              <a:t> </a:t>
            </a:r>
            <a:r>
              <a:rPr lang="en-US" altLang="zh-CN" dirty="0"/>
              <a:t>table</a:t>
            </a:r>
            <a:r>
              <a:rPr lang="zh-CN" altLang="en-US" dirty="0"/>
              <a:t>总大小为</a:t>
            </a:r>
            <a:r>
              <a:rPr lang="en-US" altLang="zh-CN" dirty="0"/>
              <a:t>100</a:t>
            </a:r>
            <a:r>
              <a:rPr lang="zh-CN" altLang="en-US" dirty="0"/>
              <a:t>*</a:t>
            </a:r>
            <a:r>
              <a:rPr lang="en-US" altLang="zh-CN" dirty="0"/>
              <a:t>4B*2</a:t>
            </a:r>
            <a:r>
              <a:rPr lang="en-US" altLang="zh-CN" baseline="30000" dirty="0"/>
              <a:t>20</a:t>
            </a:r>
            <a:r>
              <a:rPr lang="en-US" altLang="zh-CN" dirty="0"/>
              <a:t>=400MB</a:t>
            </a:r>
          </a:p>
          <a:p>
            <a:pPr lvl="1"/>
            <a:r>
              <a:rPr lang="zh-CN" altLang="en-US" dirty="0"/>
              <a:t>非常</a:t>
            </a:r>
            <a:r>
              <a:rPr kumimoji="1" lang="zh-CN" altLang="en-US" dirty="0"/>
              <a:t>庞大！</a:t>
            </a:r>
            <a:endParaRPr kumimoji="1" lang="en-US" altLang="zh-CN"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62</a:t>
            </a:fld>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Paging</a:t>
            </a:r>
            <a:endParaRPr kumimoji="1" lang="zh-CN" altLang="en-US"/>
          </a:p>
        </p:txBody>
      </p:sp>
      <p:sp>
        <p:nvSpPr>
          <p:cNvPr id="3" name="内容占位符 2"/>
          <p:cNvSpPr>
            <a:spLocks noGrp="1"/>
          </p:cNvSpPr>
          <p:nvPr>
            <p:ph idx="1"/>
          </p:nvPr>
        </p:nvSpPr>
        <p:spPr/>
        <p:txBody>
          <a:bodyPr/>
          <a:lstStyle/>
          <a:p>
            <a:pPr marL="342900" lvl="1" indent="-342900">
              <a:buFontTx/>
              <a:buChar char="•"/>
            </a:pPr>
            <a:r>
              <a:rPr lang="en-US" altLang="zh-CN" dirty="0"/>
              <a:t>Page Table</a:t>
            </a:r>
          </a:p>
          <a:p>
            <a:pPr marL="742950" lvl="2" indent="-342900"/>
            <a:r>
              <a:rPr lang="zh-CN" altLang="en-US" dirty="0"/>
              <a:t>没办法在</a:t>
            </a:r>
            <a:r>
              <a:rPr lang="en-US" altLang="zh-CN" dirty="0"/>
              <a:t>MMU</a:t>
            </a:r>
            <a:r>
              <a:rPr lang="zh-CN" altLang="en-US" dirty="0"/>
              <a:t>硬件上存储，只能放在</a:t>
            </a:r>
            <a:r>
              <a:rPr lang="en-US" altLang="zh-CN" dirty="0"/>
              <a:t>main memory</a:t>
            </a:r>
            <a:r>
              <a:rPr lang="zh-CN" altLang="en-US" dirty="0"/>
              <a:t>中</a:t>
            </a:r>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63</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9" y="2394987"/>
            <a:ext cx="5061131" cy="423441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Paging</a:t>
            </a:r>
            <a:endParaRPr kumimoji="1" lang="zh-CN" altLang="en-US" dirty="0"/>
          </a:p>
        </p:txBody>
      </p:sp>
      <p:sp>
        <p:nvSpPr>
          <p:cNvPr id="3" name="内容占位符 2"/>
          <p:cNvSpPr>
            <a:spLocks noGrp="1"/>
          </p:cNvSpPr>
          <p:nvPr>
            <p:ph idx="1"/>
          </p:nvPr>
        </p:nvSpPr>
        <p:spPr/>
        <p:txBody>
          <a:bodyPr/>
          <a:lstStyle/>
          <a:p>
            <a:r>
              <a:rPr lang="zh-CN" altLang="en-US" dirty="0"/>
              <a:t>真实的</a:t>
            </a:r>
            <a:r>
              <a:rPr lang="en-US" altLang="zh-CN" dirty="0"/>
              <a:t>page table entry (PTE)</a:t>
            </a:r>
          </a:p>
          <a:p>
            <a:pPr lvl="1"/>
            <a:r>
              <a:rPr lang="en-US" altLang="zh-CN" dirty="0"/>
              <a:t>valid bit </a:t>
            </a:r>
          </a:p>
          <a:p>
            <a:pPr lvl="1"/>
            <a:r>
              <a:rPr lang="en-US" altLang="zh-CN" dirty="0"/>
              <a:t>protection bits (R/W) </a:t>
            </a:r>
            <a:r>
              <a:rPr lang="zh-CN" altLang="en-US" dirty="0"/>
              <a:t>（</a:t>
            </a:r>
            <a:r>
              <a:rPr lang="en-US" altLang="zh-CN" dirty="0"/>
              <a:t>r/w/e</a:t>
            </a:r>
            <a:r>
              <a:rPr lang="zh-CN" altLang="en-US" dirty="0"/>
              <a:t>权限）</a:t>
            </a:r>
            <a:endParaRPr lang="en-US" altLang="zh-CN" dirty="0"/>
          </a:p>
          <a:p>
            <a:pPr lvl="1"/>
            <a:r>
              <a:rPr lang="en-US" altLang="zh-CN" dirty="0"/>
              <a:t>present bit (P) </a:t>
            </a:r>
            <a:r>
              <a:rPr lang="zh-CN" altLang="en-US" dirty="0"/>
              <a:t>（</a:t>
            </a:r>
            <a:r>
              <a:rPr lang="en-US" altLang="zh-CN" dirty="0"/>
              <a:t>on disk/</a:t>
            </a:r>
            <a:r>
              <a:rPr lang="zh-CN" altLang="en-US" dirty="0"/>
              <a:t> </a:t>
            </a:r>
            <a:r>
              <a:rPr lang="en-US" altLang="zh-CN" dirty="0"/>
              <a:t>in physical memory</a:t>
            </a:r>
            <a:r>
              <a:rPr lang="zh-CN" altLang="en-US" dirty="0"/>
              <a:t>）</a:t>
            </a:r>
            <a:endParaRPr lang="en-US" altLang="zh-CN" dirty="0"/>
          </a:p>
          <a:p>
            <a:pPr lvl="1"/>
            <a:r>
              <a:rPr lang="en-US" altLang="zh-CN" dirty="0"/>
              <a:t>dirty bit (D)</a:t>
            </a:r>
            <a:r>
              <a:rPr lang="zh-CN" altLang="en-US" dirty="0"/>
              <a:t>（与</a:t>
            </a:r>
            <a:r>
              <a:rPr lang="en-US" altLang="zh-CN" dirty="0"/>
              <a:t>disk</a:t>
            </a:r>
            <a:r>
              <a:rPr lang="zh-CN" altLang="en-US" dirty="0"/>
              <a:t>版本是否一致）</a:t>
            </a:r>
            <a:endParaRPr lang="en-US" altLang="zh-CN" dirty="0"/>
          </a:p>
          <a:p>
            <a:pPr lvl="1"/>
            <a:r>
              <a:rPr lang="en-US" altLang="zh-CN" dirty="0"/>
              <a:t>reference bit/accessed bit (A)</a:t>
            </a:r>
            <a:r>
              <a:rPr lang="zh-CN" altLang="en-US" dirty="0"/>
              <a:t>（体现</a:t>
            </a:r>
            <a:r>
              <a:rPr lang="en-US" altLang="zh-CN" dirty="0"/>
              <a:t>page</a:t>
            </a:r>
            <a:r>
              <a:rPr lang="zh-CN" altLang="en-US" dirty="0"/>
              <a:t>的流行度，与</a:t>
            </a:r>
            <a:r>
              <a:rPr lang="en-US" altLang="zh-CN" dirty="0"/>
              <a:t>replacement</a:t>
            </a:r>
            <a:r>
              <a:rPr lang="zh-CN" altLang="en-US" dirty="0"/>
              <a:t>有关）</a:t>
            </a:r>
            <a:endParaRPr lang="en-US" altLang="zh-CN" dirty="0"/>
          </a:p>
          <a:p>
            <a:pPr lvl="1"/>
            <a:r>
              <a:rPr lang="en-US" altLang="zh-CN" dirty="0"/>
              <a:t>U/S: user/supervisor</a:t>
            </a:r>
            <a:r>
              <a:rPr lang="zh-CN" altLang="en-US" dirty="0"/>
              <a:t>，用户态是否可以访问</a:t>
            </a:r>
            <a:endParaRPr lang="en-US" altLang="zh-CN" dirty="0"/>
          </a:p>
          <a:p>
            <a:pPr lvl="1"/>
            <a:r>
              <a:rPr lang="en-US" altLang="zh-CN" dirty="0"/>
              <a:t>PAT/PWT/PCD/G: </a:t>
            </a:r>
            <a:r>
              <a:rPr lang="zh-CN" altLang="en-US" dirty="0"/>
              <a:t>与硬件</a:t>
            </a:r>
            <a:r>
              <a:rPr lang="en-US" altLang="zh-CN" dirty="0"/>
              <a:t>cache</a:t>
            </a:r>
            <a:r>
              <a:rPr lang="zh-CN" altLang="en-US" dirty="0"/>
              <a:t>相关</a:t>
            </a:r>
            <a:endParaRPr lang="en-US" altLang="zh-CN" dirty="0"/>
          </a:p>
          <a:p>
            <a:pPr lvl="1"/>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64</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0" y="5759231"/>
            <a:ext cx="8547100" cy="9017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Paging</a:t>
            </a:r>
            <a:endParaRPr kumimoji="1" lang="zh-CN" altLang="en-US" dirty="0"/>
          </a:p>
        </p:txBody>
      </p:sp>
      <p:sp>
        <p:nvSpPr>
          <p:cNvPr id="3" name="内容占位符 2"/>
          <p:cNvSpPr>
            <a:spLocks noGrp="1"/>
          </p:cNvSpPr>
          <p:nvPr>
            <p:ph idx="1"/>
          </p:nvPr>
        </p:nvSpPr>
        <p:spPr/>
        <p:txBody>
          <a:bodyPr/>
          <a:lstStyle/>
          <a:p>
            <a:r>
              <a:rPr kumimoji="1" lang="zh-CN" altLang="en-US" dirty="0"/>
              <a:t>地址翻译实例</a:t>
            </a:r>
            <a:endParaRPr kumimoji="1" lang="en-US" altLang="zh-CN" dirty="0"/>
          </a:p>
          <a:p>
            <a:pPr lvl="1"/>
            <a:r>
              <a:rPr lang="en-US" altLang="zh-CN" dirty="0" err="1"/>
              <a:t>Movl</a:t>
            </a:r>
            <a:r>
              <a:rPr lang="en-US" altLang="zh-CN" dirty="0"/>
              <a:t> 21, %</a:t>
            </a:r>
            <a:r>
              <a:rPr lang="en-US" altLang="zh-CN" dirty="0" err="1"/>
              <a:t>eax</a:t>
            </a:r>
            <a:r>
              <a:rPr lang="zh-CN" altLang="en-US" dirty="0"/>
              <a:t>（直接寻址</a:t>
            </a:r>
            <a:r>
              <a:rPr lang="en-US" altLang="zh-CN" dirty="0"/>
              <a:t>21</a:t>
            </a:r>
            <a:r>
              <a:rPr lang="zh-CN" altLang="en-US" dirty="0"/>
              <a:t>）</a:t>
            </a:r>
            <a:r>
              <a:rPr lang="en-US" altLang="zh-CN" dirty="0"/>
              <a:t>【</a:t>
            </a:r>
            <a:r>
              <a:rPr lang="zh-CN" altLang="en-US" dirty="0"/>
              <a:t>立即数</a:t>
            </a:r>
            <a:r>
              <a:rPr lang="en-US" altLang="zh-CN" dirty="0"/>
              <a:t>$21】</a:t>
            </a:r>
          </a:p>
          <a:p>
            <a:pPr lvl="1"/>
            <a:r>
              <a:rPr kumimoji="1" lang="zh-CN" altLang="en-US" dirty="0"/>
              <a:t>假设有</a:t>
            </a:r>
            <a:r>
              <a:rPr kumimoji="1" lang="en-US" altLang="zh-CN" dirty="0"/>
              <a:t>page-table base register</a:t>
            </a:r>
            <a:r>
              <a:rPr kumimoji="1" lang="zh-CN" altLang="en-US" dirty="0"/>
              <a:t>，存储当前进程</a:t>
            </a:r>
            <a:r>
              <a:rPr kumimoji="1" lang="en-US" altLang="zh-CN" dirty="0"/>
              <a:t>page table</a:t>
            </a:r>
            <a:r>
              <a:rPr kumimoji="1" lang="zh-CN" altLang="en-US" dirty="0"/>
              <a:t>首</a:t>
            </a:r>
            <a:r>
              <a:rPr lang="zh-CN" altLang="en-US" dirty="0"/>
              <a:t>地址</a:t>
            </a:r>
            <a:endParaRPr lang="en-US" altLang="zh-CN" dirty="0"/>
          </a:p>
          <a:p>
            <a:pPr lvl="1"/>
            <a:r>
              <a:rPr lang="zh-CN" altLang="en-US" dirty="0"/>
              <a:t>获取</a:t>
            </a:r>
            <a:r>
              <a:rPr lang="en-US" altLang="zh-CN" dirty="0"/>
              <a:t>PTE</a:t>
            </a:r>
            <a:r>
              <a:rPr lang="zh-CN" altLang="en-US" dirty="0"/>
              <a:t>地址</a:t>
            </a:r>
            <a:endParaRPr lang="en-US" altLang="zh-CN" dirty="0"/>
          </a:p>
          <a:p>
            <a:pPr lvl="2"/>
            <a:r>
              <a:rPr lang="en-US" altLang="zh-CN" dirty="0"/>
              <a:t>VPN_MASK = 0x30 (hex 30, or binary 110000) </a:t>
            </a:r>
          </a:p>
          <a:p>
            <a:pPr lvl="2"/>
            <a:r>
              <a:rPr lang="en-US" altLang="zh-CN" dirty="0"/>
              <a:t>SHIFT = 4</a:t>
            </a:r>
          </a:p>
          <a:p>
            <a:pPr lvl="2"/>
            <a:r>
              <a:rPr lang="zh-CN" altLang="en-US" dirty="0"/>
              <a:t>（虚存空间</a:t>
            </a:r>
            <a:r>
              <a:rPr lang="en-US" altLang="zh-CN" dirty="0"/>
              <a:t>64B</a:t>
            </a:r>
            <a:r>
              <a:rPr lang="zh-CN" altLang="en-US" dirty="0"/>
              <a:t>，</a:t>
            </a:r>
            <a:r>
              <a:rPr lang="en-US" altLang="zh-CN" dirty="0"/>
              <a:t>Page</a:t>
            </a:r>
            <a:r>
              <a:rPr lang="zh-CN" altLang="en-US" dirty="0"/>
              <a:t>大小</a:t>
            </a:r>
            <a:r>
              <a:rPr lang="en-US" altLang="zh-CN" dirty="0"/>
              <a:t>16B</a:t>
            </a:r>
            <a:r>
              <a:rPr lang="zh-CN" altLang="en-US" dirty="0"/>
              <a:t>）</a:t>
            </a:r>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65</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4953000"/>
            <a:ext cx="7747000" cy="7112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Paging</a:t>
            </a:r>
            <a:endParaRPr kumimoji="1" lang="zh-CN" altLang="en-US" dirty="0"/>
          </a:p>
        </p:txBody>
      </p:sp>
      <p:sp>
        <p:nvSpPr>
          <p:cNvPr id="3" name="内容占位符 2"/>
          <p:cNvSpPr>
            <a:spLocks noGrp="1"/>
          </p:cNvSpPr>
          <p:nvPr>
            <p:ph idx="1"/>
          </p:nvPr>
        </p:nvSpPr>
        <p:spPr/>
        <p:txBody>
          <a:bodyPr/>
          <a:lstStyle/>
          <a:p>
            <a:r>
              <a:rPr lang="zh-CN" altLang="en-US" dirty="0"/>
              <a:t>地址翻译实例</a:t>
            </a: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66</a:t>
            </a:fld>
            <a:endParaRPr lang="en-US" altLang="zh-CN"/>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15299"/>
          <a:stretch>
            <a:fillRect/>
          </a:stretch>
        </p:blipFill>
        <p:spPr>
          <a:xfrm>
            <a:off x="843118" y="2132149"/>
            <a:ext cx="7470703" cy="453334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Paging</a:t>
            </a:r>
            <a:endParaRPr kumimoji="1" lang="zh-CN" altLang="en-US"/>
          </a:p>
        </p:txBody>
      </p:sp>
      <p:sp>
        <p:nvSpPr>
          <p:cNvPr id="3" name="内容占位符 2"/>
          <p:cNvSpPr>
            <a:spLocks noGrp="1"/>
          </p:cNvSpPr>
          <p:nvPr>
            <p:ph idx="1"/>
          </p:nvPr>
        </p:nvSpPr>
        <p:spPr/>
        <p:txBody>
          <a:bodyPr/>
          <a:lstStyle/>
          <a:p>
            <a:r>
              <a:rPr kumimoji="1" lang="en-US" altLang="zh-CN" dirty="0"/>
              <a:t>A Memory Trace</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67</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63733"/>
            <a:ext cx="4191000" cy="13081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5092262"/>
            <a:ext cx="5384800" cy="7493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0" y="3580524"/>
            <a:ext cx="4699000" cy="13335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301" y="2167054"/>
            <a:ext cx="5797426" cy="4495800"/>
          </a:xfrm>
          <a:prstGeom prst="rect">
            <a:avLst/>
          </a:prstGeom>
        </p:spPr>
      </p:pic>
      <p:sp>
        <p:nvSpPr>
          <p:cNvPr id="2" name="标题 1"/>
          <p:cNvSpPr>
            <a:spLocks noGrp="1"/>
          </p:cNvSpPr>
          <p:nvPr>
            <p:ph type="title"/>
          </p:nvPr>
        </p:nvSpPr>
        <p:spPr/>
        <p:txBody>
          <a:bodyPr/>
          <a:lstStyle/>
          <a:p>
            <a:r>
              <a:rPr kumimoji="1" lang="en-US" altLang="zh-CN" dirty="0"/>
              <a:t>Paging</a:t>
            </a:r>
            <a:endParaRPr kumimoji="1" lang="zh-CN" altLang="en-US" dirty="0"/>
          </a:p>
        </p:txBody>
      </p:sp>
      <p:sp>
        <p:nvSpPr>
          <p:cNvPr id="3" name="内容占位符 2"/>
          <p:cNvSpPr>
            <a:spLocks noGrp="1"/>
          </p:cNvSpPr>
          <p:nvPr>
            <p:ph idx="1"/>
          </p:nvPr>
        </p:nvSpPr>
        <p:spPr>
          <a:xfrm>
            <a:off x="76200" y="1600200"/>
            <a:ext cx="3581400" cy="4419600"/>
          </a:xfrm>
        </p:spPr>
        <p:txBody>
          <a:bodyPr/>
          <a:lstStyle/>
          <a:p>
            <a:r>
              <a:rPr kumimoji="1" lang="en-US" altLang="zh-CN" dirty="0"/>
              <a:t>DRAM</a:t>
            </a:r>
            <a:r>
              <a:rPr kumimoji="1" lang="zh-CN" altLang="en-US" dirty="0"/>
              <a:t> </a:t>
            </a:r>
            <a:r>
              <a:rPr kumimoji="1" lang="en-US" altLang="zh-CN" dirty="0"/>
              <a:t>footprint</a:t>
            </a:r>
          </a:p>
          <a:p>
            <a:pPr lvl="1"/>
            <a:r>
              <a:rPr lang="zh-CN" altLang="en-US" dirty="0"/>
              <a:t>假设虚存空间</a:t>
            </a:r>
            <a:r>
              <a:rPr lang="en-US" altLang="zh-CN" dirty="0"/>
              <a:t>64KB</a:t>
            </a:r>
          </a:p>
          <a:p>
            <a:pPr lvl="1"/>
            <a:r>
              <a:rPr kumimoji="1" lang="en-US" altLang="zh-CN" dirty="0"/>
              <a:t>Page</a:t>
            </a:r>
            <a:r>
              <a:rPr kumimoji="1" lang="zh-CN" altLang="en-US" dirty="0"/>
              <a:t>大小</a:t>
            </a:r>
            <a:r>
              <a:rPr kumimoji="1" lang="en-US" altLang="zh-CN" dirty="0"/>
              <a:t>1KB</a:t>
            </a:r>
          </a:p>
          <a:p>
            <a:pPr lvl="1"/>
            <a:r>
              <a:rPr lang="en-US" altLang="zh-CN" dirty="0"/>
              <a:t>Page table</a:t>
            </a:r>
            <a:r>
              <a:rPr lang="zh-CN" altLang="en-US" dirty="0"/>
              <a:t>从物理地址</a:t>
            </a:r>
            <a:r>
              <a:rPr lang="en-US" altLang="zh-CN" dirty="0"/>
              <a:t>1KB</a:t>
            </a:r>
            <a:r>
              <a:rPr lang="zh-CN" altLang="en-US" dirty="0"/>
              <a:t>开始</a:t>
            </a:r>
            <a:endParaRPr lang="en-US" altLang="zh-CN" dirty="0"/>
          </a:p>
          <a:p>
            <a:pPr lvl="1"/>
            <a:r>
              <a:rPr lang="en-US" altLang="zh-CN" dirty="0"/>
              <a:t>code</a:t>
            </a:r>
            <a:r>
              <a:rPr lang="zh-CN" altLang="en-US" dirty="0"/>
              <a:t>从</a:t>
            </a:r>
            <a:r>
              <a:rPr lang="en-US" altLang="zh-CN" dirty="0"/>
              <a:t>0x1024</a:t>
            </a:r>
            <a:r>
              <a:rPr lang="zh-CN" altLang="en-US" dirty="0"/>
              <a:t>开始，</a:t>
            </a:r>
            <a:r>
              <a:rPr lang="en-US" altLang="zh-CN" dirty="0"/>
              <a:t>VPN=1</a:t>
            </a:r>
          </a:p>
          <a:p>
            <a:pPr lvl="1"/>
            <a:r>
              <a:rPr lang="en-US" altLang="zh-CN" dirty="0"/>
              <a:t>array</a:t>
            </a:r>
            <a:r>
              <a:rPr lang="zh-CN" altLang="en-US" dirty="0"/>
              <a:t>从</a:t>
            </a:r>
            <a:r>
              <a:rPr lang="en-US" altLang="zh-CN" dirty="0"/>
              <a:t>40000</a:t>
            </a:r>
            <a:r>
              <a:rPr lang="zh-CN" altLang="en-US" dirty="0"/>
              <a:t>开始到</a:t>
            </a:r>
            <a:r>
              <a:rPr lang="en-US" altLang="zh-CN" dirty="0"/>
              <a:t>44000</a:t>
            </a:r>
            <a:r>
              <a:rPr lang="zh-CN" altLang="en-US" dirty="0"/>
              <a:t>，</a:t>
            </a:r>
            <a:r>
              <a:rPr lang="en-US" altLang="zh-CN" dirty="0"/>
              <a:t>VPN=39</a:t>
            </a:r>
            <a:r>
              <a:rPr lang="zh-CN" altLang="en-US" dirty="0"/>
              <a:t>～</a:t>
            </a:r>
            <a:r>
              <a:rPr lang="en-US" altLang="zh-CN" dirty="0"/>
              <a:t>42</a:t>
            </a:r>
          </a:p>
          <a:p>
            <a:pPr lvl="2"/>
            <a:r>
              <a:rPr kumimoji="1" lang="en-US" altLang="zh-CN" dirty="0"/>
              <a:t>40000/1024=39.1</a:t>
            </a:r>
          </a:p>
          <a:p>
            <a:pPr lvl="2"/>
            <a:r>
              <a:rPr lang="en-US" altLang="zh-CN" dirty="0"/>
              <a:t>44000/1024=42.9</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68</a:t>
            </a:fld>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Paging</a:t>
            </a:r>
            <a:endParaRPr kumimoji="1" lang="zh-CN" altLang="en-US" dirty="0"/>
          </a:p>
        </p:txBody>
      </p:sp>
      <p:sp>
        <p:nvSpPr>
          <p:cNvPr id="3" name="内容占位符 2"/>
          <p:cNvSpPr>
            <a:spLocks noGrp="1"/>
          </p:cNvSpPr>
          <p:nvPr>
            <p:ph idx="1"/>
          </p:nvPr>
        </p:nvSpPr>
        <p:spPr/>
        <p:txBody>
          <a:bodyPr/>
          <a:lstStyle/>
          <a:p>
            <a:r>
              <a:rPr kumimoji="1" lang="en-US" altLang="zh-CN" dirty="0"/>
              <a:t>Pros:</a:t>
            </a:r>
          </a:p>
          <a:p>
            <a:pPr lvl="1"/>
            <a:r>
              <a:rPr lang="zh-CN" altLang="en-US" dirty="0"/>
              <a:t>避免空间的</a:t>
            </a:r>
            <a:r>
              <a:rPr lang="en-US" altLang="zh-CN" dirty="0"/>
              <a:t>fragmentation</a:t>
            </a:r>
            <a:r>
              <a:rPr lang="zh-CN" altLang="en-US" dirty="0"/>
              <a:t>（按</a:t>
            </a:r>
            <a:r>
              <a:rPr lang="en-US" altLang="zh-CN" dirty="0"/>
              <a:t>page</a:t>
            </a:r>
            <a:r>
              <a:rPr lang="zh-CN" altLang="en-US" dirty="0"/>
              <a:t>大小对齐；有细粒度的</a:t>
            </a:r>
            <a:r>
              <a:rPr lang="en-US" altLang="zh-CN" dirty="0"/>
              <a:t>page table</a:t>
            </a:r>
            <a:r>
              <a:rPr lang="zh-CN" altLang="en-US" dirty="0"/>
              <a:t>支持，</a:t>
            </a:r>
            <a:r>
              <a:rPr lang="en-US" altLang="zh-CN" dirty="0"/>
              <a:t>VA</a:t>
            </a:r>
            <a:r>
              <a:rPr lang="zh-CN" altLang="en-US" dirty="0"/>
              <a:t>连续空间不需要</a:t>
            </a:r>
            <a:r>
              <a:rPr lang="en-US" altLang="zh-CN" dirty="0"/>
              <a:t>PA</a:t>
            </a:r>
            <a:r>
              <a:rPr lang="zh-CN" altLang="en-US" dirty="0"/>
              <a:t>连续）</a:t>
            </a:r>
            <a:endParaRPr lang="en-US" altLang="zh-CN" dirty="0"/>
          </a:p>
          <a:p>
            <a:pPr lvl="1"/>
            <a:r>
              <a:rPr kumimoji="1" lang="en-US" altLang="zh-CN" dirty="0"/>
              <a:t>Flexibility, VA</a:t>
            </a:r>
            <a:r>
              <a:rPr lang="zh-CN" altLang="en-US" dirty="0"/>
              <a:t>空间稀疏使用时效率高</a:t>
            </a:r>
            <a:endParaRPr kumimoji="1" lang="en-US" altLang="zh-CN" dirty="0"/>
          </a:p>
          <a:p>
            <a:r>
              <a:rPr lang="en-US" altLang="zh-CN" dirty="0"/>
              <a:t>Cons:</a:t>
            </a:r>
          </a:p>
          <a:p>
            <a:pPr lvl="1"/>
            <a:r>
              <a:rPr lang="en-US" altLang="zh-CN" dirty="0"/>
              <a:t>Page table</a:t>
            </a:r>
            <a:r>
              <a:rPr lang="zh-CN" altLang="en-US" dirty="0"/>
              <a:t>空间开销大</a:t>
            </a:r>
            <a:endParaRPr lang="en-US" altLang="zh-CN" dirty="0"/>
          </a:p>
          <a:p>
            <a:pPr lvl="1"/>
            <a:r>
              <a:rPr lang="zh-CN" altLang="en-US" dirty="0"/>
              <a:t>额外内存访问，导致性能变差</a:t>
            </a:r>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69</a:t>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Overview</a:t>
            </a:r>
            <a:endParaRPr kumimoji="1" lang="zh-CN" altLang="en-US" dirty="0"/>
          </a:p>
        </p:txBody>
      </p:sp>
      <p:sp>
        <p:nvSpPr>
          <p:cNvPr id="3" name="内容占位符 2"/>
          <p:cNvSpPr>
            <a:spLocks noGrp="1"/>
          </p:cNvSpPr>
          <p:nvPr>
            <p:ph idx="1"/>
          </p:nvPr>
        </p:nvSpPr>
        <p:spPr>
          <a:xfrm>
            <a:off x="457200" y="1600200"/>
            <a:ext cx="8077200" cy="4419600"/>
          </a:xfrm>
        </p:spPr>
        <p:txBody>
          <a:bodyPr/>
          <a:lstStyle/>
          <a:p>
            <a:r>
              <a:rPr lang="zh-CN" altLang="en-US" dirty="0"/>
              <a:t>具体的硬件解决方案</a:t>
            </a:r>
            <a:endParaRPr lang="en-US" altLang="zh-CN" dirty="0"/>
          </a:p>
          <a:p>
            <a:pPr lvl="1"/>
            <a:r>
              <a:rPr kumimoji="1" lang="en-US" altLang="zh-CN" dirty="0"/>
              <a:t>1950</a:t>
            </a:r>
            <a:r>
              <a:rPr lang="en-US" altLang="zh-CN" dirty="0"/>
              <a:t>’s</a:t>
            </a:r>
            <a:r>
              <a:rPr lang="zh-CN" altLang="en-US" dirty="0"/>
              <a:t>：</a:t>
            </a:r>
            <a:r>
              <a:rPr lang="en-US" altLang="zh-CN" dirty="0"/>
              <a:t>base and bounds/dynamic relocation</a:t>
            </a:r>
          </a:p>
          <a:p>
            <a:pPr lvl="1"/>
            <a:r>
              <a:rPr lang="zh-CN" altLang="en-US" dirty="0"/>
              <a:t>需要两个硬件寄存器：</a:t>
            </a:r>
            <a:endParaRPr lang="en-US" altLang="zh-CN" dirty="0"/>
          </a:p>
          <a:p>
            <a:pPr lvl="2"/>
            <a:r>
              <a:rPr kumimoji="1" lang="en-US" altLang="zh-CN" dirty="0"/>
              <a:t>Base</a:t>
            </a:r>
          </a:p>
          <a:p>
            <a:pPr lvl="2"/>
            <a:r>
              <a:rPr lang="en-US" altLang="zh-CN" dirty="0"/>
              <a:t>Bounds</a:t>
            </a:r>
          </a:p>
          <a:p>
            <a:pPr lvl="1"/>
            <a:r>
              <a:rPr lang="zh-CN" altLang="en-US" dirty="0"/>
              <a:t>因此，能够找到对应的物理内存，而且限制用户只能访问自己的内存空间（</a:t>
            </a:r>
            <a:r>
              <a:rPr lang="en-US" altLang="zh-CN" dirty="0"/>
              <a:t>bound</a:t>
            </a:r>
            <a:r>
              <a:rPr lang="zh-CN" altLang="en-US" dirty="0"/>
              <a:t>之内）</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7</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Paging</a:t>
            </a:r>
            <a:endParaRPr kumimoji="1" lang="zh-CN" altLang="en-US"/>
          </a:p>
        </p:txBody>
      </p:sp>
      <p:sp>
        <p:nvSpPr>
          <p:cNvPr id="3" name="内容占位符 2"/>
          <p:cNvSpPr>
            <a:spLocks noGrp="1"/>
          </p:cNvSpPr>
          <p:nvPr>
            <p:ph idx="1"/>
          </p:nvPr>
        </p:nvSpPr>
        <p:spPr/>
        <p:txBody>
          <a:bodyPr/>
          <a:lstStyle/>
          <a:p>
            <a:r>
              <a:rPr kumimoji="1" lang="en-US" altLang="zh-CN" dirty="0"/>
              <a:t>Page table</a:t>
            </a:r>
            <a:r>
              <a:rPr kumimoji="1" lang="zh-CN" altLang="en-US" dirty="0"/>
              <a:t>的两个没有解决的问题：</a:t>
            </a:r>
            <a:endParaRPr kumimoji="1" lang="en-US" altLang="zh-CN" dirty="0"/>
          </a:p>
          <a:p>
            <a:pPr lvl="1"/>
            <a:r>
              <a:rPr kumimoji="1" lang="zh-CN" altLang="en-US" dirty="0"/>
              <a:t>运行太慢（两次访问内存）</a:t>
            </a:r>
            <a:endParaRPr kumimoji="1" lang="en-US" altLang="zh-CN" dirty="0"/>
          </a:p>
          <a:p>
            <a:pPr lvl="1"/>
            <a:r>
              <a:rPr kumimoji="1" lang="zh-CN" altLang="en-US" dirty="0"/>
              <a:t>占用内存空间太大</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70</a:t>
            </a:fld>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03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E7B7DA43-96DB-7E4A-A97B-E0F2190F5788}" type="slidenum">
              <a:rPr lang="zh-CN" altLang="en-US" sz="1400" b="0">
                <a:latin typeface="Times New Roman" panose="02020603050405020304" charset="0"/>
              </a:rPr>
              <a:t>71</a:t>
            </a:fld>
            <a:endParaRPr lang="en-US" altLang="zh-CN" sz="1400" b="0">
              <a:latin typeface="Times New Roman" panose="02020603050405020304" charset="0"/>
            </a:endParaRPr>
          </a:p>
        </p:txBody>
      </p:sp>
      <p:sp>
        <p:nvSpPr>
          <p:cNvPr id="95234" name="Rectangle 2"/>
          <p:cNvSpPr>
            <a:spLocks noGrp="1" noChangeArrowheads="1"/>
          </p:cNvSpPr>
          <p:nvPr>
            <p:ph type="ctrTitle"/>
          </p:nvPr>
        </p:nvSpPr>
        <p:spPr>
          <a:xfrm>
            <a:off x="685800" y="2133600"/>
            <a:ext cx="7772400" cy="1828800"/>
          </a:xfrm>
        </p:spPr>
        <p:txBody>
          <a:bodyPr/>
          <a:lstStyle/>
          <a:p>
            <a:r>
              <a:rPr lang="en-US" altLang="zh-CN" sz="3200" dirty="0">
                <a:ea typeface="宋体" charset="-122"/>
              </a:rPr>
              <a:t>Paging: Faster Translations (TLBs)</a:t>
            </a:r>
            <a:br>
              <a:rPr lang="en-US" altLang="zh-CN" sz="3200" dirty="0">
                <a:ea typeface="宋体" charset="-122"/>
              </a:rPr>
            </a:br>
            <a:br>
              <a:rPr lang="en-US" altLang="zh-CN" sz="3200" dirty="0">
                <a:ea typeface="宋体" charset="-122"/>
              </a:rPr>
            </a:br>
            <a:r>
              <a:rPr lang="en-US" altLang="zh-CN" sz="3200" dirty="0">
                <a:ea typeface="宋体" charset="-122"/>
              </a:rPr>
              <a:t>(</a:t>
            </a:r>
            <a:r>
              <a:rPr lang="en-US" altLang="zh-CN" sz="3200" b="0" dirty="0"/>
              <a:t>Translation Lookaside Buffer)</a:t>
            </a:r>
            <a:endParaRPr lang="en-US" altLang="zh-CN" sz="3200" dirty="0">
              <a:ea typeface="宋体"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Paging: Faster Translations (TLBs)</a:t>
            </a:r>
            <a:endParaRPr kumimoji="1" lang="zh-CN" altLang="en-US" dirty="0"/>
          </a:p>
        </p:txBody>
      </p:sp>
      <p:sp>
        <p:nvSpPr>
          <p:cNvPr id="3" name="内容占位符 2"/>
          <p:cNvSpPr>
            <a:spLocks noGrp="1"/>
          </p:cNvSpPr>
          <p:nvPr>
            <p:ph idx="1"/>
          </p:nvPr>
        </p:nvSpPr>
        <p:spPr/>
        <p:txBody>
          <a:bodyPr/>
          <a:lstStyle/>
          <a:p>
            <a:r>
              <a:rPr kumimoji="1" lang="zh-CN" altLang="en-US" dirty="0"/>
              <a:t>目标：</a:t>
            </a:r>
            <a:endParaRPr kumimoji="1" lang="en-US" altLang="zh-CN" dirty="0"/>
          </a:p>
          <a:p>
            <a:pPr lvl="1"/>
            <a:r>
              <a:rPr lang="zh-CN" altLang="en-US" dirty="0"/>
              <a:t>怎么加速</a:t>
            </a:r>
            <a:r>
              <a:rPr lang="en-US" altLang="zh-CN" dirty="0"/>
              <a:t>paging</a:t>
            </a:r>
            <a:r>
              <a:rPr lang="zh-CN" altLang="en-US" dirty="0"/>
              <a:t>方案的内存访问？</a:t>
            </a:r>
            <a:endParaRPr lang="en-US" altLang="zh-CN" dirty="0"/>
          </a:p>
          <a:p>
            <a:r>
              <a:rPr kumimoji="1" lang="zh-CN" altLang="en-US" dirty="0"/>
              <a:t>思考：</a:t>
            </a:r>
            <a:endParaRPr kumimoji="1" lang="en-US" altLang="zh-CN" dirty="0"/>
          </a:p>
          <a:p>
            <a:pPr lvl="1"/>
            <a:r>
              <a:rPr lang="zh-CN" altLang="en-US" dirty="0"/>
              <a:t>用什么思路来加速？</a:t>
            </a:r>
            <a:endParaRPr lang="en-US" altLang="zh-CN" dirty="0"/>
          </a:p>
          <a:p>
            <a:pPr lvl="1"/>
            <a:r>
              <a:rPr kumimoji="1" lang="zh-CN" altLang="en-US" dirty="0"/>
              <a:t>需要</a:t>
            </a:r>
            <a:r>
              <a:rPr kumimoji="1" lang="en-US" altLang="zh-CN" dirty="0"/>
              <a:t>hardware</a:t>
            </a:r>
            <a:r>
              <a:rPr kumimoji="1" lang="zh-CN" altLang="en-US" dirty="0"/>
              <a:t>提供什么支持？</a:t>
            </a:r>
            <a:endParaRPr kumimoji="1" lang="en-US" altLang="zh-CN" dirty="0"/>
          </a:p>
          <a:p>
            <a:pPr lvl="1"/>
            <a:r>
              <a:rPr lang="zh-CN" altLang="en-US" dirty="0"/>
              <a:t>需要</a:t>
            </a:r>
            <a:r>
              <a:rPr lang="en-US" altLang="zh-CN" dirty="0"/>
              <a:t>OS</a:t>
            </a:r>
            <a:r>
              <a:rPr lang="zh-CN" altLang="en-US" dirty="0"/>
              <a:t>提供什么支持？</a:t>
            </a:r>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72</a:t>
            </a:fld>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Paging: Faster Translations (TLBs)</a:t>
            </a:r>
            <a:endParaRPr kumimoji="1" lang="zh-CN" altLang="en-US" dirty="0"/>
          </a:p>
        </p:txBody>
      </p:sp>
      <p:sp>
        <p:nvSpPr>
          <p:cNvPr id="3" name="内容占位符 2"/>
          <p:cNvSpPr>
            <a:spLocks noGrp="1"/>
          </p:cNvSpPr>
          <p:nvPr>
            <p:ph idx="1"/>
          </p:nvPr>
        </p:nvSpPr>
        <p:spPr/>
        <p:txBody>
          <a:bodyPr/>
          <a:lstStyle/>
          <a:p>
            <a:r>
              <a:rPr lang="en-US" altLang="zh-CN" b="1" dirty="0"/>
              <a:t>Translation-Lookaside Buffer</a:t>
            </a:r>
            <a:r>
              <a:rPr lang="zh-CN" altLang="en-US" dirty="0"/>
              <a:t> </a:t>
            </a:r>
            <a:r>
              <a:rPr lang="en-US" altLang="zh-CN" dirty="0"/>
              <a:t>(TLB)</a:t>
            </a:r>
          </a:p>
          <a:p>
            <a:pPr lvl="1"/>
            <a:r>
              <a:rPr lang="en-US" altLang="zh-CN" dirty="0"/>
              <a:t>Hardware support (old friend of OS)</a:t>
            </a:r>
          </a:p>
          <a:p>
            <a:pPr lvl="1"/>
            <a:r>
              <a:rPr lang="en-US" altLang="zh-CN" dirty="0"/>
              <a:t>Part of </a:t>
            </a:r>
            <a:r>
              <a:rPr lang="en-US" altLang="zh-CN" b="1" dirty="0"/>
              <a:t>memory-management unit </a:t>
            </a:r>
            <a:r>
              <a:rPr lang="en-US" altLang="zh-CN" dirty="0"/>
              <a:t>(</a:t>
            </a:r>
            <a:r>
              <a:rPr lang="en-US" altLang="zh-CN" b="1" dirty="0"/>
              <a:t>MMU</a:t>
            </a:r>
            <a:r>
              <a:rPr lang="en-US" altLang="zh-CN" dirty="0"/>
              <a:t>) </a:t>
            </a:r>
          </a:p>
          <a:p>
            <a:pPr lvl="1"/>
            <a:r>
              <a:rPr lang="en-US" altLang="zh-CN" dirty="0"/>
              <a:t>hardware </a:t>
            </a:r>
            <a:r>
              <a:rPr lang="en-US" altLang="zh-CN" b="1" dirty="0"/>
              <a:t>cache </a:t>
            </a:r>
            <a:r>
              <a:rPr lang="en-US" altLang="zh-CN" dirty="0"/>
              <a:t>of popular virtual-to-physical address translations (VPN-&gt;PPN) (</a:t>
            </a:r>
            <a:r>
              <a:rPr lang="en-US" altLang="zh-CN" b="1" dirty="0"/>
              <a:t>address-translation cache</a:t>
            </a:r>
            <a:r>
              <a:rPr lang="en-US" altLang="zh-CN" dirty="0"/>
              <a:t>)</a:t>
            </a:r>
          </a:p>
          <a:p>
            <a:pPr lvl="1"/>
            <a:r>
              <a:rPr lang="zh-CN" altLang="en-US" dirty="0"/>
              <a:t>没有</a:t>
            </a:r>
            <a:r>
              <a:rPr lang="en-US" altLang="zh-CN" dirty="0"/>
              <a:t>TLB</a:t>
            </a:r>
            <a:r>
              <a:rPr lang="zh-CN" altLang="en-US" dirty="0"/>
              <a:t>，</a:t>
            </a:r>
            <a:r>
              <a:rPr lang="en-US" altLang="zh-CN" dirty="0"/>
              <a:t>paging</a:t>
            </a:r>
            <a:r>
              <a:rPr lang="zh-CN" altLang="en-US" dirty="0"/>
              <a:t>的</a:t>
            </a:r>
            <a:r>
              <a:rPr lang="en-US" altLang="zh-CN" dirty="0"/>
              <a:t>virtual address</a:t>
            </a:r>
            <a:r>
              <a:rPr lang="zh-CN" altLang="en-US" dirty="0"/>
              <a:t>方案就是不实用的</a:t>
            </a:r>
            <a:endParaRPr lang="en-US" altLang="zh-CN" dirty="0"/>
          </a:p>
          <a:p>
            <a:pPr lvl="1"/>
            <a:endParaRPr lang="en-US" altLang="zh-CN" dirty="0"/>
          </a:p>
          <a:p>
            <a:pPr lvl="1"/>
            <a:endParaRPr lang="en-US" altLang="zh-CN"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73</a:t>
            </a:fld>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F41984A2-E0B8-3A4D-B8BB-66F005C14673}" type="slidenum">
              <a:rPr lang="zh-CN" altLang="en-US" sz="1400" b="0">
                <a:latin typeface="Times New Roman" panose="02020603050405020304" charset="0"/>
              </a:rPr>
              <a:t>74</a:t>
            </a:fld>
            <a:endParaRPr lang="en-US" altLang="zh-CN" sz="1400" b="0">
              <a:latin typeface="Times New Roman" panose="02020603050405020304" charset="0"/>
            </a:endParaRPr>
          </a:p>
        </p:txBody>
      </p:sp>
      <p:sp>
        <p:nvSpPr>
          <p:cNvPr id="138242" name="Rectangle 3"/>
          <p:cNvSpPr>
            <a:spLocks noChangeArrowheads="1"/>
          </p:cNvSpPr>
          <p:nvPr/>
        </p:nvSpPr>
        <p:spPr bwMode="auto">
          <a:xfrm>
            <a:off x="1384300" y="1752600"/>
            <a:ext cx="3749675" cy="2695575"/>
          </a:xfrm>
          <a:prstGeom prst="rect">
            <a:avLst/>
          </a:prstGeom>
          <a:solidFill>
            <a:srgbClr val="FFFFCC"/>
          </a:solidFill>
          <a:ln>
            <a:noFill/>
          </a:ln>
          <a:extLst>
            <a:ext uri="{91240B29-F687-4F45-9708-019B960494DF}">
              <a14:hiddenLine xmlns:a14="http://schemas.microsoft.com/office/drawing/2010/main" w="25400">
                <a:solidFill>
                  <a:srgbClr val="000000"/>
                </a:solidFill>
                <a:round/>
                <a:tailEnd type="arrow" w="med" len="med"/>
              </a14:hiddenLine>
            </a:ext>
          </a:extLst>
        </p:spPr>
        <p:txBody>
          <a:bodyPr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en-US" altLang="zh-CN"/>
          </a:p>
        </p:txBody>
      </p:sp>
      <p:sp>
        <p:nvSpPr>
          <p:cNvPr id="138243" name="Rectangle 10"/>
          <p:cNvSpPr>
            <a:spLocks noChangeArrowheads="1"/>
          </p:cNvSpPr>
          <p:nvPr/>
        </p:nvSpPr>
        <p:spPr bwMode="auto">
          <a:xfrm>
            <a:off x="3963988" y="3006725"/>
            <a:ext cx="1066800" cy="1238250"/>
          </a:xfrm>
          <a:prstGeom prst="rect">
            <a:avLst/>
          </a:prstGeom>
          <a:solidFill>
            <a:srgbClr val="DBF2DA"/>
          </a:solidFill>
          <a:ln w="12600">
            <a:solidFill>
              <a:schemeClr val="tx1"/>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alibri" charset="0"/>
              </a:rPr>
              <a:t>MMU</a:t>
            </a:r>
          </a:p>
        </p:txBody>
      </p:sp>
      <p:sp>
        <p:nvSpPr>
          <p:cNvPr id="138244" name="Rectangle 17"/>
          <p:cNvSpPr>
            <a:spLocks noChangeArrowheads="1"/>
          </p:cNvSpPr>
          <p:nvPr/>
        </p:nvSpPr>
        <p:spPr bwMode="auto">
          <a:xfrm>
            <a:off x="6553200" y="2722563"/>
            <a:ext cx="914400" cy="2284412"/>
          </a:xfrm>
          <a:prstGeom prst="rect">
            <a:avLst/>
          </a:prstGeom>
          <a:solidFill>
            <a:srgbClr val="EBEBEB"/>
          </a:solidFill>
          <a:ln w="1908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600">
                <a:latin typeface="Calibri" charset="0"/>
              </a:rPr>
              <a:t>Cache/</a:t>
            </a:r>
          </a:p>
          <a:p>
            <a:r>
              <a:rPr lang="en-US" altLang="zh-CN" sz="1600">
                <a:latin typeface="Calibri" charset="0"/>
              </a:rPr>
              <a:t>Memory</a:t>
            </a:r>
          </a:p>
        </p:txBody>
      </p:sp>
      <p:sp>
        <p:nvSpPr>
          <p:cNvPr id="7" name="Text Box 9"/>
          <p:cNvSpPr txBox="1">
            <a:spLocks noChangeArrowheads="1"/>
          </p:cNvSpPr>
          <p:nvPr/>
        </p:nvSpPr>
        <p:spPr bwMode="auto">
          <a:xfrm>
            <a:off x="5580063" y="3338513"/>
            <a:ext cx="4286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PA</a:t>
            </a:r>
          </a:p>
        </p:txBody>
      </p:sp>
      <p:sp>
        <p:nvSpPr>
          <p:cNvPr id="8" name="Text Box 32"/>
          <p:cNvSpPr txBox="1">
            <a:spLocks noChangeArrowheads="1"/>
          </p:cNvSpPr>
          <p:nvPr/>
        </p:nvSpPr>
        <p:spPr bwMode="auto">
          <a:xfrm>
            <a:off x="3814763" y="4762500"/>
            <a:ext cx="676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Data</a:t>
            </a:r>
          </a:p>
        </p:txBody>
      </p:sp>
      <p:cxnSp>
        <p:nvCxnSpPr>
          <p:cNvPr id="9" name="Straight Arrow Connector 8"/>
          <p:cNvCxnSpPr>
            <a:cxnSpLocks noChangeShapeType="1"/>
          </p:cNvCxnSpPr>
          <p:nvPr/>
        </p:nvCxnSpPr>
        <p:spPr bwMode="auto">
          <a:xfrm flipV="1">
            <a:off x="5030788" y="3605213"/>
            <a:ext cx="1522412"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38248" name="Rectangle 10"/>
          <p:cNvSpPr>
            <a:spLocks noChangeArrowheads="1"/>
          </p:cNvSpPr>
          <p:nvPr/>
        </p:nvSpPr>
        <p:spPr bwMode="auto">
          <a:xfrm>
            <a:off x="1525588" y="3359150"/>
            <a:ext cx="1066800" cy="533400"/>
          </a:xfrm>
          <a:prstGeom prst="rect">
            <a:avLst/>
          </a:prstGeom>
          <a:solidFill>
            <a:srgbClr val="F6D2D2"/>
          </a:solidFill>
          <a:ln w="12600">
            <a:solidFill>
              <a:schemeClr val="tx1"/>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alibri" charset="0"/>
              </a:rPr>
              <a:t>CPU</a:t>
            </a:r>
          </a:p>
        </p:txBody>
      </p:sp>
      <p:cxnSp>
        <p:nvCxnSpPr>
          <p:cNvPr id="138249" name="Straight Arrow Connector 10"/>
          <p:cNvCxnSpPr>
            <a:cxnSpLocks noChangeShapeType="1"/>
            <a:stCxn id="138248" idx="3"/>
            <a:endCxn id="138243" idx="1"/>
          </p:cNvCxnSpPr>
          <p:nvPr/>
        </p:nvCxnSpPr>
        <p:spPr bwMode="auto">
          <a:xfrm flipV="1">
            <a:off x="2592388" y="3625850"/>
            <a:ext cx="1371600" cy="0"/>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38250" name="Text Box 9"/>
          <p:cNvSpPr txBox="1">
            <a:spLocks noChangeArrowheads="1"/>
          </p:cNvSpPr>
          <p:nvPr/>
        </p:nvSpPr>
        <p:spPr bwMode="auto">
          <a:xfrm>
            <a:off x="3028950" y="3340100"/>
            <a:ext cx="428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VA</a:t>
            </a:r>
          </a:p>
        </p:txBody>
      </p:sp>
      <p:sp>
        <p:nvSpPr>
          <p:cNvPr id="13" name="TextBox 12"/>
          <p:cNvSpPr txBox="1"/>
          <p:nvPr/>
        </p:nvSpPr>
        <p:spPr>
          <a:xfrm>
            <a:off x="1390650" y="1752600"/>
            <a:ext cx="1155700" cy="400050"/>
          </a:xfrm>
          <a:prstGeom prst="rect">
            <a:avLst/>
          </a:prstGeom>
          <a:noFill/>
        </p:spPr>
        <p:txBody>
          <a:bodyPr wrap="none">
            <a:spAutoFit/>
          </a:bodyPr>
          <a:lstStyle/>
          <a:p>
            <a:pPr>
              <a:defRPr/>
            </a:pPr>
            <a:r>
              <a:rPr lang="en-US" dirty="0">
                <a:solidFill>
                  <a:schemeClr val="tx1">
                    <a:lumMod val="50000"/>
                    <a:lumOff val="50000"/>
                  </a:schemeClr>
                </a:solidFill>
                <a:latin typeface="Calibri" charset="0"/>
                <a:ea typeface="宋体" charset="-122"/>
              </a:rPr>
              <a:t>CPU Chip</a:t>
            </a:r>
          </a:p>
        </p:txBody>
      </p:sp>
      <p:sp>
        <p:nvSpPr>
          <p:cNvPr id="14" name="Text Box 9"/>
          <p:cNvSpPr txBox="1">
            <a:spLocks noChangeArrowheads="1"/>
          </p:cNvSpPr>
          <p:nvPr/>
        </p:nvSpPr>
        <p:spPr bwMode="auto">
          <a:xfrm>
            <a:off x="4598988" y="2297113"/>
            <a:ext cx="5524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PTE</a:t>
            </a:r>
          </a:p>
        </p:txBody>
      </p:sp>
      <p:cxnSp>
        <p:nvCxnSpPr>
          <p:cNvPr id="15" name="Shape 49"/>
          <p:cNvCxnSpPr>
            <a:cxnSpLocks noChangeShapeType="1"/>
            <a:endCxn id="138248" idx="2"/>
          </p:cNvCxnSpPr>
          <p:nvPr/>
        </p:nvCxnSpPr>
        <p:spPr bwMode="auto">
          <a:xfrm rot="10800000">
            <a:off x="2058988" y="3892550"/>
            <a:ext cx="4494212" cy="885825"/>
          </a:xfrm>
          <a:prstGeom prst="bentConnector2">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6" name="Oval 4"/>
          <p:cNvSpPr>
            <a:spLocks noChangeArrowheads="1"/>
          </p:cNvSpPr>
          <p:nvPr/>
        </p:nvSpPr>
        <p:spPr bwMode="auto">
          <a:xfrm>
            <a:off x="3106738" y="3119438"/>
            <a:ext cx="274637"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1</a:t>
            </a:r>
          </a:p>
        </p:txBody>
      </p:sp>
      <p:sp>
        <p:nvSpPr>
          <p:cNvPr id="17" name="Oval 18"/>
          <p:cNvSpPr>
            <a:spLocks noChangeArrowheads="1"/>
          </p:cNvSpPr>
          <p:nvPr/>
        </p:nvSpPr>
        <p:spPr bwMode="auto">
          <a:xfrm>
            <a:off x="4038600" y="2362200"/>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2</a:t>
            </a:r>
          </a:p>
        </p:txBody>
      </p:sp>
      <p:sp>
        <p:nvSpPr>
          <p:cNvPr id="18" name="Oval 20"/>
          <p:cNvSpPr>
            <a:spLocks noChangeArrowheads="1"/>
          </p:cNvSpPr>
          <p:nvPr/>
        </p:nvSpPr>
        <p:spPr bwMode="auto">
          <a:xfrm>
            <a:off x="5656263" y="3671888"/>
            <a:ext cx="274637"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4</a:t>
            </a:r>
          </a:p>
        </p:txBody>
      </p:sp>
      <p:sp>
        <p:nvSpPr>
          <p:cNvPr id="19" name="Oval 21"/>
          <p:cNvSpPr>
            <a:spLocks noChangeArrowheads="1"/>
          </p:cNvSpPr>
          <p:nvPr/>
        </p:nvSpPr>
        <p:spPr bwMode="auto">
          <a:xfrm>
            <a:off x="4021138" y="5062538"/>
            <a:ext cx="274637"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5</a:t>
            </a:r>
          </a:p>
        </p:txBody>
      </p:sp>
      <p:sp>
        <p:nvSpPr>
          <p:cNvPr id="20" name="Rectangle 10"/>
          <p:cNvSpPr>
            <a:spLocks noChangeArrowheads="1"/>
          </p:cNvSpPr>
          <p:nvPr/>
        </p:nvSpPr>
        <p:spPr bwMode="auto">
          <a:xfrm>
            <a:off x="3962400" y="1905000"/>
            <a:ext cx="1066800" cy="381000"/>
          </a:xfrm>
          <a:prstGeom prst="rect">
            <a:avLst/>
          </a:prstGeom>
          <a:solidFill>
            <a:schemeClr val="accent2">
              <a:lumMod val="20000"/>
              <a:lumOff val="80000"/>
            </a:schemeClr>
          </a:solidFill>
          <a:ln w="12600">
            <a:solidFill>
              <a:schemeClr val="tx1"/>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600" dirty="0">
                <a:latin typeface="Calibri" charset="0"/>
                <a:ea typeface="宋体" charset="-122"/>
              </a:rPr>
              <a:t>TLB</a:t>
            </a:r>
          </a:p>
        </p:txBody>
      </p:sp>
      <p:cxnSp>
        <p:nvCxnSpPr>
          <p:cNvPr id="21" name="Straight Arrow Connector 20"/>
          <p:cNvCxnSpPr>
            <a:cxnSpLocks noChangeShapeType="1"/>
          </p:cNvCxnSpPr>
          <p:nvPr/>
        </p:nvCxnSpPr>
        <p:spPr bwMode="auto">
          <a:xfrm rot="16200000" flipV="1">
            <a:off x="4058444" y="2645569"/>
            <a:ext cx="720725"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cxnSp>
        <p:nvCxnSpPr>
          <p:cNvPr id="22" name="Straight Arrow Connector 21"/>
          <p:cNvCxnSpPr>
            <a:cxnSpLocks noChangeShapeType="1"/>
          </p:cNvCxnSpPr>
          <p:nvPr/>
        </p:nvCxnSpPr>
        <p:spPr bwMode="auto">
          <a:xfrm rot="5400000">
            <a:off x="4287044" y="2645569"/>
            <a:ext cx="720725"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23" name="Text Box 9"/>
          <p:cNvSpPr txBox="1">
            <a:spLocks noChangeArrowheads="1"/>
          </p:cNvSpPr>
          <p:nvPr/>
        </p:nvSpPr>
        <p:spPr bwMode="auto">
          <a:xfrm>
            <a:off x="3903663" y="2651125"/>
            <a:ext cx="552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VPN</a:t>
            </a:r>
          </a:p>
        </p:txBody>
      </p:sp>
      <p:sp>
        <p:nvSpPr>
          <p:cNvPr id="24" name="Oval 19"/>
          <p:cNvSpPr>
            <a:spLocks noChangeArrowheads="1"/>
          </p:cNvSpPr>
          <p:nvPr/>
        </p:nvSpPr>
        <p:spPr bwMode="auto">
          <a:xfrm>
            <a:off x="4737100" y="2633663"/>
            <a:ext cx="274638"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3</a:t>
            </a:r>
          </a:p>
        </p:txBody>
      </p:sp>
      <p:sp>
        <p:nvSpPr>
          <p:cNvPr id="138263" name="Rectangle 2"/>
          <p:cNvSpPr txBox="1">
            <a:spLocks noChangeArrowheads="1"/>
          </p:cNvSpPr>
          <p:nvPr/>
        </p:nvSpPr>
        <p:spPr bwMode="auto">
          <a:xfrm>
            <a:off x="457200" y="4572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2800">
                <a:solidFill>
                  <a:schemeClr val="tx2"/>
                </a:solidFill>
              </a:rPr>
              <a:t>TLB Hit</a:t>
            </a:r>
          </a:p>
        </p:txBody>
      </p:sp>
      <p:sp>
        <p:nvSpPr>
          <p:cNvPr id="27" name="Rectangle 2"/>
          <p:cNvSpPr txBox="1">
            <a:spLocks noChangeArrowheads="1"/>
          </p:cNvSpPr>
          <p:nvPr/>
        </p:nvSpPr>
        <p:spPr bwMode="auto">
          <a:xfrm>
            <a:off x="506413" y="5822950"/>
            <a:ext cx="7189787" cy="577850"/>
          </a:xfrm>
          <a:prstGeom prst="rect">
            <a:avLst/>
          </a:prstGeom>
          <a:noFill/>
          <a:ln w="9525">
            <a:noFill/>
            <a:miter lim="800000"/>
          </a:ln>
        </p:spPr>
        <p:txBody>
          <a:bodyPr/>
          <a:lstStyle/>
          <a:p>
            <a:pPr marL="342900" indent="-342900" eaLnBrk="1" hangingPunct="1">
              <a:spcBef>
                <a:spcPct val="20000"/>
              </a:spcBef>
              <a:buClr>
                <a:srgbClr val="990000"/>
              </a:buClr>
              <a:buSzPct val="60000"/>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defRPr/>
            </a:pPr>
            <a:r>
              <a:rPr lang="en-GB" sz="2400" kern="0" dirty="0">
                <a:latin typeface="+mj-lt"/>
                <a:ea typeface="+mn-ea"/>
              </a:rPr>
              <a:t>A TLB hit eliminates a memory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7" grpId="0" animBg="1"/>
      <p:bldP spid="18" grpId="0" animBg="1"/>
      <p:bldP spid="19" grpId="0" animBg="1"/>
      <p:bldP spid="23" grpId="0"/>
      <p:bldP spid="2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13633230-2529-6049-965A-091C10B5E791}" type="slidenum">
              <a:rPr lang="zh-CN" altLang="en-US" sz="1400" b="0">
                <a:latin typeface="Times New Roman" panose="02020603050405020304" charset="0"/>
              </a:rPr>
              <a:t>75</a:t>
            </a:fld>
            <a:endParaRPr lang="en-US" altLang="zh-CN" sz="1400" b="0">
              <a:latin typeface="Times New Roman" panose="02020603050405020304" charset="0"/>
            </a:endParaRPr>
          </a:p>
        </p:txBody>
      </p:sp>
      <p:sp>
        <p:nvSpPr>
          <p:cNvPr id="140290" name="Rectangle 2"/>
          <p:cNvSpPr txBox="1">
            <a:spLocks noChangeArrowheads="1"/>
          </p:cNvSpPr>
          <p:nvPr/>
        </p:nvSpPr>
        <p:spPr bwMode="auto">
          <a:xfrm>
            <a:off x="457200" y="4572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2800">
                <a:solidFill>
                  <a:schemeClr val="tx2"/>
                </a:solidFill>
              </a:rPr>
              <a:t>TLB Miss</a:t>
            </a:r>
          </a:p>
        </p:txBody>
      </p:sp>
      <p:sp>
        <p:nvSpPr>
          <p:cNvPr id="140291" name="Rectangle 27"/>
          <p:cNvSpPr>
            <a:spLocks noChangeArrowheads="1"/>
          </p:cNvSpPr>
          <p:nvPr/>
        </p:nvSpPr>
        <p:spPr bwMode="auto">
          <a:xfrm>
            <a:off x="1384300" y="1724025"/>
            <a:ext cx="3749675" cy="2695575"/>
          </a:xfrm>
          <a:prstGeom prst="rect">
            <a:avLst/>
          </a:prstGeom>
          <a:solidFill>
            <a:srgbClr val="FFFFCC"/>
          </a:solidFill>
          <a:ln>
            <a:noFill/>
          </a:ln>
          <a:extLst>
            <a:ext uri="{91240B29-F687-4F45-9708-019B960494DF}">
              <a14:hiddenLine xmlns:a14="http://schemas.microsoft.com/office/drawing/2010/main" w="25400">
                <a:solidFill>
                  <a:srgbClr val="000000"/>
                </a:solidFill>
                <a:round/>
                <a:tailEnd type="arrow" w="med" len="med"/>
              </a14:hiddenLine>
            </a:ext>
          </a:extLst>
        </p:spPr>
        <p:txBody>
          <a:bodyPr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en-US" altLang="zh-CN"/>
          </a:p>
        </p:txBody>
      </p:sp>
      <p:sp>
        <p:nvSpPr>
          <p:cNvPr id="140292" name="Rectangle 10"/>
          <p:cNvSpPr>
            <a:spLocks noChangeArrowheads="1"/>
          </p:cNvSpPr>
          <p:nvPr/>
        </p:nvSpPr>
        <p:spPr bwMode="auto">
          <a:xfrm>
            <a:off x="3963988" y="3006725"/>
            <a:ext cx="1066800" cy="1238250"/>
          </a:xfrm>
          <a:prstGeom prst="rect">
            <a:avLst/>
          </a:prstGeom>
          <a:solidFill>
            <a:srgbClr val="D5F1CF"/>
          </a:solidFill>
          <a:ln w="12600">
            <a:solidFill>
              <a:schemeClr val="tx1"/>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alibri" charset="0"/>
              </a:rPr>
              <a:t>MMU</a:t>
            </a:r>
          </a:p>
        </p:txBody>
      </p:sp>
      <p:sp>
        <p:nvSpPr>
          <p:cNvPr id="140293" name="Rectangle 17"/>
          <p:cNvSpPr>
            <a:spLocks noChangeArrowheads="1"/>
          </p:cNvSpPr>
          <p:nvPr/>
        </p:nvSpPr>
        <p:spPr bwMode="auto">
          <a:xfrm>
            <a:off x="6553200" y="2722563"/>
            <a:ext cx="914400" cy="2284412"/>
          </a:xfrm>
          <a:prstGeom prst="rect">
            <a:avLst/>
          </a:prstGeom>
          <a:solidFill>
            <a:srgbClr val="EBEBEB"/>
          </a:solidFill>
          <a:ln w="1908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600">
                <a:latin typeface="Calibri" charset="0"/>
              </a:rPr>
              <a:t>Cache/</a:t>
            </a:r>
          </a:p>
          <a:p>
            <a:r>
              <a:rPr lang="en-US" altLang="zh-CN" sz="1600">
                <a:latin typeface="Calibri" charset="0"/>
              </a:rPr>
              <a:t>Memory</a:t>
            </a:r>
          </a:p>
        </p:txBody>
      </p:sp>
      <p:sp>
        <p:nvSpPr>
          <p:cNvPr id="31" name="Text Box 9"/>
          <p:cNvSpPr txBox="1">
            <a:spLocks noChangeArrowheads="1"/>
          </p:cNvSpPr>
          <p:nvPr/>
        </p:nvSpPr>
        <p:spPr bwMode="auto">
          <a:xfrm>
            <a:off x="5549900" y="3795713"/>
            <a:ext cx="4286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PA</a:t>
            </a:r>
          </a:p>
        </p:txBody>
      </p:sp>
      <p:sp>
        <p:nvSpPr>
          <p:cNvPr id="32" name="Text Box 32"/>
          <p:cNvSpPr txBox="1">
            <a:spLocks noChangeArrowheads="1"/>
          </p:cNvSpPr>
          <p:nvPr/>
        </p:nvSpPr>
        <p:spPr bwMode="auto">
          <a:xfrm>
            <a:off x="3814763" y="4762500"/>
            <a:ext cx="676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Data</a:t>
            </a:r>
          </a:p>
        </p:txBody>
      </p:sp>
      <p:cxnSp>
        <p:nvCxnSpPr>
          <p:cNvPr id="33" name="Straight Arrow Connector 32"/>
          <p:cNvCxnSpPr>
            <a:cxnSpLocks noChangeShapeType="1"/>
          </p:cNvCxnSpPr>
          <p:nvPr/>
        </p:nvCxnSpPr>
        <p:spPr bwMode="auto">
          <a:xfrm flipV="1">
            <a:off x="5030788" y="4062413"/>
            <a:ext cx="1522412"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40297" name="Rectangle 10"/>
          <p:cNvSpPr>
            <a:spLocks noChangeArrowheads="1"/>
          </p:cNvSpPr>
          <p:nvPr/>
        </p:nvSpPr>
        <p:spPr bwMode="auto">
          <a:xfrm>
            <a:off x="1525588" y="3359150"/>
            <a:ext cx="1066800" cy="533400"/>
          </a:xfrm>
          <a:prstGeom prst="rect">
            <a:avLst/>
          </a:prstGeom>
          <a:solidFill>
            <a:srgbClr val="F1C7C7"/>
          </a:solidFill>
          <a:ln w="12600">
            <a:solidFill>
              <a:schemeClr val="tx1"/>
            </a:solidFill>
            <a:miter lim="800000"/>
          </a:ln>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alibri" charset="0"/>
              </a:rPr>
              <a:t>CPU</a:t>
            </a:r>
          </a:p>
        </p:txBody>
      </p:sp>
      <p:cxnSp>
        <p:nvCxnSpPr>
          <p:cNvPr id="140298" name="Straight Arrow Connector 34"/>
          <p:cNvCxnSpPr>
            <a:cxnSpLocks noChangeShapeType="1"/>
            <a:stCxn id="140297" idx="3"/>
          </p:cNvCxnSpPr>
          <p:nvPr/>
        </p:nvCxnSpPr>
        <p:spPr bwMode="auto">
          <a:xfrm flipV="1">
            <a:off x="2592388" y="3621088"/>
            <a:ext cx="1370012" cy="4762"/>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40299" name="Text Box 9"/>
          <p:cNvSpPr txBox="1">
            <a:spLocks noChangeArrowheads="1"/>
          </p:cNvSpPr>
          <p:nvPr/>
        </p:nvSpPr>
        <p:spPr bwMode="auto">
          <a:xfrm>
            <a:off x="3028950" y="3340100"/>
            <a:ext cx="428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VA</a:t>
            </a:r>
          </a:p>
        </p:txBody>
      </p:sp>
      <p:sp>
        <p:nvSpPr>
          <p:cNvPr id="37" name="TextBox 36"/>
          <p:cNvSpPr txBox="1"/>
          <p:nvPr/>
        </p:nvSpPr>
        <p:spPr>
          <a:xfrm>
            <a:off x="1390650" y="1752600"/>
            <a:ext cx="1155700" cy="400050"/>
          </a:xfrm>
          <a:prstGeom prst="rect">
            <a:avLst/>
          </a:prstGeom>
          <a:noFill/>
        </p:spPr>
        <p:txBody>
          <a:bodyPr wrap="none">
            <a:spAutoFit/>
          </a:bodyPr>
          <a:lstStyle/>
          <a:p>
            <a:pPr>
              <a:defRPr/>
            </a:pPr>
            <a:r>
              <a:rPr lang="en-US" dirty="0">
                <a:solidFill>
                  <a:schemeClr val="tx1">
                    <a:lumMod val="50000"/>
                    <a:lumOff val="50000"/>
                  </a:schemeClr>
                </a:solidFill>
                <a:latin typeface="Calibri" charset="0"/>
                <a:ea typeface="宋体" charset="-122"/>
              </a:rPr>
              <a:t>CPU Chip</a:t>
            </a:r>
          </a:p>
        </p:txBody>
      </p:sp>
      <p:sp>
        <p:nvSpPr>
          <p:cNvPr id="38" name="Text Box 9"/>
          <p:cNvSpPr txBox="1">
            <a:spLocks noChangeArrowheads="1"/>
          </p:cNvSpPr>
          <p:nvPr/>
        </p:nvSpPr>
        <p:spPr bwMode="auto">
          <a:xfrm>
            <a:off x="5487988" y="2346325"/>
            <a:ext cx="5524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PTE</a:t>
            </a:r>
          </a:p>
        </p:txBody>
      </p:sp>
      <p:cxnSp>
        <p:nvCxnSpPr>
          <p:cNvPr id="39" name="Shape 49"/>
          <p:cNvCxnSpPr>
            <a:cxnSpLocks noChangeShapeType="1"/>
            <a:endCxn id="140297" idx="2"/>
          </p:cNvCxnSpPr>
          <p:nvPr/>
        </p:nvCxnSpPr>
        <p:spPr bwMode="auto">
          <a:xfrm rot="10800000">
            <a:off x="2058988" y="3892550"/>
            <a:ext cx="4494212" cy="885825"/>
          </a:xfrm>
          <a:prstGeom prst="bentConnector2">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40" name="Oval 4"/>
          <p:cNvSpPr>
            <a:spLocks noChangeArrowheads="1"/>
          </p:cNvSpPr>
          <p:nvPr/>
        </p:nvSpPr>
        <p:spPr bwMode="auto">
          <a:xfrm>
            <a:off x="3106738" y="3119438"/>
            <a:ext cx="274637"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1</a:t>
            </a:r>
          </a:p>
        </p:txBody>
      </p:sp>
      <p:sp>
        <p:nvSpPr>
          <p:cNvPr id="41" name="Oval 18"/>
          <p:cNvSpPr>
            <a:spLocks noChangeArrowheads="1"/>
          </p:cNvSpPr>
          <p:nvPr/>
        </p:nvSpPr>
        <p:spPr bwMode="auto">
          <a:xfrm>
            <a:off x="4038600" y="2362200"/>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2</a:t>
            </a:r>
          </a:p>
        </p:txBody>
      </p:sp>
      <p:sp>
        <p:nvSpPr>
          <p:cNvPr id="42" name="Oval 20"/>
          <p:cNvSpPr>
            <a:spLocks noChangeArrowheads="1"/>
          </p:cNvSpPr>
          <p:nvPr/>
        </p:nvSpPr>
        <p:spPr bwMode="auto">
          <a:xfrm>
            <a:off x="5626100" y="4129088"/>
            <a:ext cx="274638"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5</a:t>
            </a:r>
          </a:p>
        </p:txBody>
      </p:sp>
      <p:sp>
        <p:nvSpPr>
          <p:cNvPr id="43" name="Oval 21"/>
          <p:cNvSpPr>
            <a:spLocks noChangeArrowheads="1"/>
          </p:cNvSpPr>
          <p:nvPr/>
        </p:nvSpPr>
        <p:spPr bwMode="auto">
          <a:xfrm>
            <a:off x="4021138" y="5062538"/>
            <a:ext cx="274637" cy="274637"/>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6</a:t>
            </a:r>
          </a:p>
        </p:txBody>
      </p:sp>
      <p:sp>
        <p:nvSpPr>
          <p:cNvPr id="44" name="Rectangle 10"/>
          <p:cNvSpPr>
            <a:spLocks noChangeArrowheads="1"/>
          </p:cNvSpPr>
          <p:nvPr/>
        </p:nvSpPr>
        <p:spPr bwMode="auto">
          <a:xfrm>
            <a:off x="3962400" y="1905000"/>
            <a:ext cx="1066800" cy="381000"/>
          </a:xfrm>
          <a:prstGeom prst="rect">
            <a:avLst/>
          </a:prstGeom>
          <a:solidFill>
            <a:schemeClr val="accent2">
              <a:lumMod val="20000"/>
              <a:lumOff val="80000"/>
            </a:schemeClr>
          </a:solidFill>
          <a:ln w="12600">
            <a:solidFill>
              <a:schemeClr val="tx1"/>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600" dirty="0">
                <a:latin typeface="Calibri" charset="0"/>
                <a:ea typeface="宋体" charset="-122"/>
              </a:rPr>
              <a:t>TLB</a:t>
            </a:r>
          </a:p>
        </p:txBody>
      </p:sp>
      <p:cxnSp>
        <p:nvCxnSpPr>
          <p:cNvPr id="140308" name="Straight Arrow Connector 44"/>
          <p:cNvCxnSpPr>
            <a:cxnSpLocks noChangeShapeType="1"/>
          </p:cNvCxnSpPr>
          <p:nvPr/>
        </p:nvCxnSpPr>
        <p:spPr bwMode="auto">
          <a:xfrm rot="16200000" flipV="1">
            <a:off x="4058444" y="2645569"/>
            <a:ext cx="720725"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cxnSp>
        <p:nvCxnSpPr>
          <p:cNvPr id="46" name="Straight Arrow Connector 45"/>
          <p:cNvCxnSpPr>
            <a:cxnSpLocks noChangeShapeType="1"/>
          </p:cNvCxnSpPr>
          <p:nvPr/>
        </p:nvCxnSpPr>
        <p:spPr bwMode="auto">
          <a:xfrm rot="5400000">
            <a:off x="4287044" y="2645569"/>
            <a:ext cx="720725" cy="1587"/>
          </a:xfrm>
          <a:prstGeom prst="straightConnector1">
            <a:avLst/>
          </a:prstGeom>
          <a:noFill/>
          <a:ln w="254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40310" name="Text Box 9"/>
          <p:cNvSpPr txBox="1">
            <a:spLocks noChangeArrowheads="1"/>
          </p:cNvSpPr>
          <p:nvPr/>
        </p:nvSpPr>
        <p:spPr bwMode="auto">
          <a:xfrm>
            <a:off x="3903663" y="2651125"/>
            <a:ext cx="552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VPN</a:t>
            </a:r>
          </a:p>
        </p:txBody>
      </p:sp>
      <p:sp>
        <p:nvSpPr>
          <p:cNvPr id="48" name="Oval 19"/>
          <p:cNvSpPr>
            <a:spLocks noChangeArrowheads="1"/>
          </p:cNvSpPr>
          <p:nvPr/>
        </p:nvSpPr>
        <p:spPr bwMode="auto">
          <a:xfrm>
            <a:off x="5626100" y="2120900"/>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4</a:t>
            </a:r>
          </a:p>
        </p:txBody>
      </p:sp>
      <p:sp>
        <p:nvSpPr>
          <p:cNvPr id="49" name="Text Box 9"/>
          <p:cNvSpPr txBox="1">
            <a:spLocks noChangeArrowheads="1"/>
          </p:cNvSpPr>
          <p:nvPr/>
        </p:nvSpPr>
        <p:spPr bwMode="auto">
          <a:xfrm>
            <a:off x="5456238" y="3355975"/>
            <a:ext cx="674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chemeClr val="tx1"/>
                </a:solidFill>
                <a:latin typeface="Comic Sans MS" panose="030F0902030302020204" charset="0"/>
                <a:ea typeface="宋体" charset="-122"/>
              </a:defRPr>
            </a:lvl9pPr>
          </a:lstStyle>
          <a:p>
            <a:pPr algn="ctr">
              <a:lnSpc>
                <a:spcPct val="98000"/>
              </a:lnSpc>
            </a:pPr>
            <a:r>
              <a:rPr lang="en-GB" altLang="zh-CN" sz="1600">
                <a:latin typeface="Courier New" panose="02070609020205090404" charset="0"/>
              </a:rPr>
              <a:t>PTEA</a:t>
            </a:r>
          </a:p>
        </p:txBody>
      </p:sp>
      <p:cxnSp>
        <p:nvCxnSpPr>
          <p:cNvPr id="50" name="Straight Arrow Connector 49"/>
          <p:cNvCxnSpPr>
            <a:cxnSpLocks noChangeShapeType="1"/>
          </p:cNvCxnSpPr>
          <p:nvPr/>
        </p:nvCxnSpPr>
        <p:spPr bwMode="auto">
          <a:xfrm flipV="1">
            <a:off x="5030788" y="3624263"/>
            <a:ext cx="1522412" cy="1587"/>
          </a:xfrm>
          <a:prstGeom prst="straightConnector1">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51" name="Oval 18"/>
          <p:cNvSpPr>
            <a:spLocks noChangeArrowheads="1"/>
          </p:cNvSpPr>
          <p:nvPr/>
        </p:nvSpPr>
        <p:spPr bwMode="auto">
          <a:xfrm>
            <a:off x="5626100" y="3124200"/>
            <a:ext cx="274638" cy="274638"/>
          </a:xfrm>
          <a:prstGeom prst="ellipse">
            <a:avLst/>
          </a:prstGeom>
          <a:solidFill>
            <a:schemeClr val="tx1">
              <a:lumMod val="50000"/>
              <a:lumOff val="50000"/>
            </a:schemeClr>
          </a:solidFill>
          <a:ln w="28440">
            <a:no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chemeClr val="bg1"/>
                </a:solidFill>
                <a:latin typeface="Calibri" charset="0"/>
                <a:ea typeface="宋体" charset="-122"/>
              </a:rPr>
              <a:t>3</a:t>
            </a:r>
          </a:p>
        </p:txBody>
      </p:sp>
      <p:cxnSp>
        <p:nvCxnSpPr>
          <p:cNvPr id="52" name="Elbow Connector 51"/>
          <p:cNvCxnSpPr>
            <a:cxnSpLocks noChangeShapeType="1"/>
          </p:cNvCxnSpPr>
          <p:nvPr/>
        </p:nvCxnSpPr>
        <p:spPr bwMode="auto">
          <a:xfrm rot="10800000">
            <a:off x="4648200" y="2636838"/>
            <a:ext cx="1905000" cy="482600"/>
          </a:xfrm>
          <a:prstGeom prst="bentConnector3">
            <a:avLst>
              <a:gd name="adj1" fmla="val 21556"/>
            </a:avLst>
          </a:prstGeom>
          <a:noFill/>
          <a:ln w="25400">
            <a:solidFill>
              <a:schemeClr val="tx1"/>
            </a:solidFill>
            <a:round/>
            <a:tailEnd type="arrow" w="med" len="med"/>
          </a:ln>
          <a:extLst>
            <a:ext uri="{909E8E84-426E-40DD-AFC4-6F175D3DCCD1}">
              <a14:hiddenFill xmlns:a14="http://schemas.microsoft.com/office/drawing/2010/main">
                <a:noFill/>
              </a14:hiddenFill>
            </a:ext>
          </a:extLst>
        </p:spPr>
      </p:cxnSp>
      <p:sp>
        <p:nvSpPr>
          <p:cNvPr id="140316" name="Rectangle 2"/>
          <p:cNvSpPr txBox="1">
            <a:spLocks noChangeArrowheads="1"/>
          </p:cNvSpPr>
          <p:nvPr/>
        </p:nvSpPr>
        <p:spPr bwMode="auto">
          <a:xfrm>
            <a:off x="519113" y="5715000"/>
            <a:ext cx="8396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1pPr>
            <a:lvl2pPr marL="742950" indent="-285750">
              <a:tabLst>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2pPr>
            <a:lvl3pPr marL="1143000" indent="-228600">
              <a:tabLst>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3pPr>
            <a:lvl4pPr marL="1600200" indent="-228600">
              <a:tabLst>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4pPr>
            <a:lvl5pPr marL="2057400" indent="-228600">
              <a:tabLst>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tabLst>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tabLst>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tabLst>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tabLst>
                <a:tab pos="845820" algn="l"/>
                <a:tab pos="1760220" algn="l"/>
                <a:tab pos="2674620" algn="l"/>
                <a:tab pos="3589020" algn="l"/>
                <a:tab pos="4503420" algn="l"/>
                <a:tab pos="5417820" algn="l"/>
                <a:tab pos="6332220" algn="l"/>
                <a:tab pos="7246620" algn="l"/>
                <a:tab pos="8161020" algn="l"/>
                <a:tab pos="9075420" algn="l"/>
                <a:tab pos="9989820" algn="l"/>
              </a:tabLst>
              <a:defRPr sz="2000" b="1">
                <a:solidFill>
                  <a:schemeClr val="tx1"/>
                </a:solidFill>
                <a:latin typeface="Comic Sans MS" panose="030F0902030302020204" charset="0"/>
                <a:ea typeface="宋体" charset="-122"/>
              </a:defRPr>
            </a:lvl9pPr>
          </a:lstStyle>
          <a:p>
            <a:pPr eaLnBrk="1" hangingPunct="1">
              <a:spcBef>
                <a:spcPct val="20000"/>
              </a:spcBef>
              <a:buClr>
                <a:srgbClr val="990000"/>
              </a:buClr>
              <a:buSzPct val="60000"/>
              <a:buFont typeface="Wingdings" panose="05000000000000000000" pitchFamily="2" charset="2"/>
              <a:buNone/>
            </a:pPr>
            <a:r>
              <a:rPr lang="en-GB" altLang="zh-CN" sz="2400"/>
              <a:t>A TLB miss incurs an additional memory access (PTE)</a:t>
            </a:r>
            <a:br>
              <a:rPr lang="en-US" altLang="zh-CN" sz="2400"/>
            </a:br>
            <a:r>
              <a:rPr lang="en-GB" altLang="zh-CN" b="0"/>
              <a:t>Fortunately, TLB misses are rare. Why?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8" grpId="0"/>
      <p:bldP spid="42" grpId="0" animBg="1"/>
      <p:bldP spid="43" grpId="0" animBg="1"/>
      <p:bldP spid="48" grpId="0" animBg="1"/>
      <p:bldP spid="49" grpId="0"/>
      <p:bldP spid="5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Paging: Faster Translations (TLBs)</a:t>
            </a:r>
            <a:endParaRPr kumimoji="1" lang="zh-CN" altLang="en-US" dirty="0"/>
          </a:p>
        </p:txBody>
      </p:sp>
      <p:sp>
        <p:nvSpPr>
          <p:cNvPr id="3" name="内容占位符 2"/>
          <p:cNvSpPr>
            <a:spLocks noGrp="1"/>
          </p:cNvSpPr>
          <p:nvPr>
            <p:ph idx="1"/>
          </p:nvPr>
        </p:nvSpPr>
        <p:spPr/>
        <p:txBody>
          <a:bodyPr/>
          <a:lstStyle/>
          <a:p>
            <a:r>
              <a:rPr lang="en-US" altLang="zh-CN" sz="2400" dirty="0"/>
              <a:t>TLB</a:t>
            </a:r>
            <a:r>
              <a:rPr lang="zh-CN" altLang="en-US" sz="2400" dirty="0"/>
              <a:t> </a:t>
            </a:r>
            <a:r>
              <a:rPr lang="en-US" altLang="zh-CN" sz="2400" dirty="0"/>
              <a:t>Control Flow Algorithm</a:t>
            </a:r>
          </a:p>
          <a:p>
            <a:pPr lvl="1"/>
            <a:r>
              <a:rPr lang="en-US" altLang="zh-CN" sz="2000" dirty="0"/>
              <a:t>hardware-managed TLB, linear page table </a:t>
            </a:r>
          </a:p>
          <a:p>
            <a:endParaRPr lang="en-US" altLang="zh-CN" sz="2400"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76</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421466"/>
            <a:ext cx="6477000" cy="4360334"/>
          </a:xfrm>
          <a:prstGeom prst="rect">
            <a:avLst/>
          </a:prstGeom>
        </p:spPr>
      </p:pic>
      <p:sp>
        <p:nvSpPr>
          <p:cNvPr id="7" name="矩形 6"/>
          <p:cNvSpPr/>
          <p:nvPr/>
        </p:nvSpPr>
        <p:spPr bwMode="auto">
          <a:xfrm>
            <a:off x="1905000" y="6477000"/>
            <a:ext cx="2362200" cy="2286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Comic Sans MS" panose="030F0902030302020204" charset="0"/>
              <a:ea typeface="宋体" charset="-122"/>
            </a:endParaRPr>
          </a:p>
        </p:txBody>
      </p:sp>
      <p:sp>
        <p:nvSpPr>
          <p:cNvPr id="8" name="矩形 7"/>
          <p:cNvSpPr/>
          <p:nvPr/>
        </p:nvSpPr>
        <p:spPr>
          <a:xfrm>
            <a:off x="4403826" y="6457890"/>
            <a:ext cx="2911374" cy="400110"/>
          </a:xfrm>
          <a:prstGeom prst="rect">
            <a:avLst/>
          </a:prstGeom>
        </p:spPr>
        <p:txBody>
          <a:bodyPr wrap="none">
            <a:spAutoFit/>
          </a:bodyPr>
          <a:lstStyle/>
          <a:p>
            <a:r>
              <a:rPr lang="zh-CN" altLang="en-US" dirty="0"/>
              <a:t>重试指令，总会</a:t>
            </a:r>
            <a:r>
              <a:rPr lang="en-US" altLang="zh-CN" dirty="0"/>
              <a:t>TLB</a:t>
            </a:r>
            <a:r>
              <a:rPr lang="zh-CN" altLang="en-US" dirty="0"/>
              <a:t> </a:t>
            </a:r>
            <a:r>
              <a:rPr lang="en-US" altLang="zh-CN" dirty="0"/>
              <a:t>hit</a:t>
            </a: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709" y="2438400"/>
            <a:ext cx="3121591" cy="4419600"/>
          </a:xfrm>
          <a:prstGeom prst="rect">
            <a:avLst/>
          </a:prstGeom>
        </p:spPr>
      </p:pic>
      <p:sp>
        <p:nvSpPr>
          <p:cNvPr id="2" name="标题 1"/>
          <p:cNvSpPr>
            <a:spLocks noGrp="1"/>
          </p:cNvSpPr>
          <p:nvPr>
            <p:ph type="title"/>
          </p:nvPr>
        </p:nvSpPr>
        <p:spPr/>
        <p:txBody>
          <a:bodyPr/>
          <a:lstStyle/>
          <a:p>
            <a:r>
              <a:rPr lang="en-US" altLang="zh-CN" dirty="0">
                <a:ea typeface="宋体" charset="-122"/>
              </a:rPr>
              <a:t>Paging: Faster Translations (TLBs)</a:t>
            </a:r>
            <a:endParaRPr kumimoji="1" lang="zh-CN" altLang="en-US" dirty="0"/>
          </a:p>
        </p:txBody>
      </p:sp>
      <p:sp>
        <p:nvSpPr>
          <p:cNvPr id="3" name="内容占位符 2"/>
          <p:cNvSpPr>
            <a:spLocks noGrp="1"/>
          </p:cNvSpPr>
          <p:nvPr>
            <p:ph idx="1"/>
          </p:nvPr>
        </p:nvSpPr>
        <p:spPr/>
        <p:txBody>
          <a:bodyPr/>
          <a:lstStyle/>
          <a:p>
            <a:r>
              <a:rPr lang="en-US" altLang="zh-CN" dirty="0"/>
              <a:t>Tiny Address Space Example</a:t>
            </a:r>
          </a:p>
          <a:p>
            <a:pPr lvl="1"/>
            <a:r>
              <a:rPr kumimoji="1" lang="en-US" altLang="zh-CN" dirty="0"/>
              <a:t>VA space: 8-bit, one page: 16B</a:t>
            </a:r>
          </a:p>
          <a:p>
            <a:pPr lvl="1"/>
            <a:r>
              <a:rPr kumimoji="1" lang="en-US" altLang="zh-CN" dirty="0"/>
              <a:t>Array: starting at VA=100 (VPN=6)</a:t>
            </a:r>
          </a:p>
          <a:p>
            <a:pPr lvl="1"/>
            <a:r>
              <a:rPr lang="en-US" altLang="zh-CN" dirty="0"/>
              <a:t>VPN: 4-bit, VPO: 4-bit</a:t>
            </a:r>
          </a:p>
          <a:p>
            <a:pPr lvl="1"/>
            <a:r>
              <a:rPr lang="zh-CN" altLang="en-US" dirty="0"/>
              <a:t>计算下列代码的</a:t>
            </a:r>
            <a:r>
              <a:rPr lang="en-US" altLang="zh-CN" dirty="0"/>
              <a:t>TLB</a:t>
            </a:r>
            <a:r>
              <a:rPr lang="zh-CN" altLang="en-US" dirty="0"/>
              <a:t>命中率：</a:t>
            </a:r>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77</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114800"/>
            <a:ext cx="4013200" cy="14097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709" y="2438400"/>
            <a:ext cx="3121591" cy="4419600"/>
          </a:xfrm>
          <a:prstGeom prst="rect">
            <a:avLst/>
          </a:prstGeom>
        </p:spPr>
      </p:pic>
      <p:sp>
        <p:nvSpPr>
          <p:cNvPr id="2" name="标题 1"/>
          <p:cNvSpPr>
            <a:spLocks noGrp="1"/>
          </p:cNvSpPr>
          <p:nvPr>
            <p:ph type="title"/>
          </p:nvPr>
        </p:nvSpPr>
        <p:spPr/>
        <p:txBody>
          <a:bodyPr/>
          <a:lstStyle/>
          <a:p>
            <a:r>
              <a:rPr lang="en-US" altLang="zh-CN" dirty="0">
                <a:ea typeface="宋体" charset="-122"/>
              </a:rPr>
              <a:t>Paging: Faster Translations (TLBs)</a:t>
            </a:r>
            <a:endParaRPr kumimoji="1" lang="zh-CN" altLang="en-US" dirty="0"/>
          </a:p>
        </p:txBody>
      </p:sp>
      <p:sp>
        <p:nvSpPr>
          <p:cNvPr id="3" name="内容占位符 2"/>
          <p:cNvSpPr>
            <a:spLocks noGrp="1"/>
          </p:cNvSpPr>
          <p:nvPr>
            <p:ph idx="1"/>
          </p:nvPr>
        </p:nvSpPr>
        <p:spPr>
          <a:xfrm>
            <a:off x="457200" y="1600200"/>
            <a:ext cx="8305800" cy="2743200"/>
          </a:xfrm>
        </p:spPr>
        <p:txBody>
          <a:bodyPr/>
          <a:lstStyle/>
          <a:p>
            <a:r>
              <a:rPr lang="en-US" altLang="zh-CN" dirty="0"/>
              <a:t>Tiny Address Space Example</a:t>
            </a:r>
          </a:p>
          <a:p>
            <a:pPr lvl="1"/>
            <a:r>
              <a:rPr kumimoji="1" lang="en-US" altLang="zh-CN" dirty="0"/>
              <a:t>VA space: 8-bit, one page: 16B</a:t>
            </a:r>
          </a:p>
          <a:p>
            <a:pPr lvl="1"/>
            <a:r>
              <a:rPr kumimoji="1" lang="en-US" altLang="zh-CN" dirty="0"/>
              <a:t>Array: starting at VA=100 (VPN=6)</a:t>
            </a:r>
          </a:p>
          <a:p>
            <a:pPr lvl="1"/>
            <a:r>
              <a:rPr lang="en-US" altLang="zh-CN" dirty="0"/>
              <a:t>VPN: 4-bit, VPO: 4-bit</a:t>
            </a:r>
          </a:p>
          <a:p>
            <a:pPr lvl="1"/>
            <a:r>
              <a:rPr lang="zh-CN" altLang="en-US" dirty="0"/>
              <a:t>计算下列代码的</a:t>
            </a:r>
            <a:r>
              <a:rPr lang="en-US" altLang="zh-CN" dirty="0"/>
              <a:t>TLB</a:t>
            </a:r>
            <a:r>
              <a:rPr lang="zh-CN" altLang="en-US" dirty="0"/>
              <a:t>命中率：</a:t>
            </a:r>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78</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114800"/>
            <a:ext cx="4013200" cy="1409700"/>
          </a:xfrm>
          <a:prstGeom prst="rect">
            <a:avLst/>
          </a:prstGeom>
        </p:spPr>
      </p:pic>
      <p:sp>
        <p:nvSpPr>
          <p:cNvPr id="6" name="矩形 5"/>
          <p:cNvSpPr/>
          <p:nvPr/>
        </p:nvSpPr>
        <p:spPr>
          <a:xfrm>
            <a:off x="444500" y="5524500"/>
            <a:ext cx="2845651" cy="1015663"/>
          </a:xfrm>
          <a:prstGeom prst="rect">
            <a:avLst/>
          </a:prstGeom>
        </p:spPr>
        <p:txBody>
          <a:bodyPr wrap="none">
            <a:spAutoFit/>
          </a:bodyPr>
          <a:lstStyle/>
          <a:p>
            <a:r>
              <a:rPr lang="en-US" altLang="zh-CN" dirty="0"/>
              <a:t>a[0], a[3], a[7] miss;</a:t>
            </a:r>
          </a:p>
          <a:p>
            <a:r>
              <a:rPr lang="zh-CN" altLang="en-US" dirty="0"/>
              <a:t>其余</a:t>
            </a:r>
            <a:r>
              <a:rPr lang="en-US" altLang="zh-CN" dirty="0"/>
              <a:t>hit</a:t>
            </a:r>
            <a:r>
              <a:rPr lang="zh-CN" altLang="en-US" dirty="0"/>
              <a:t>。命中率</a:t>
            </a:r>
            <a:r>
              <a:rPr lang="en-US" altLang="zh-CN" dirty="0"/>
              <a:t>=70%</a:t>
            </a:r>
          </a:p>
          <a:p>
            <a:r>
              <a:rPr lang="zh-CN" altLang="en-US" dirty="0"/>
              <a:t>即使</a:t>
            </a:r>
            <a:r>
              <a:rPr lang="en-US" altLang="zh-CN" dirty="0"/>
              <a:t>TLB</a:t>
            </a:r>
            <a:r>
              <a:rPr lang="zh-CN" altLang="en-US" dirty="0"/>
              <a:t>大小为</a:t>
            </a:r>
            <a:r>
              <a:rPr lang="en-US" altLang="zh-CN" dirty="0"/>
              <a:t>1</a:t>
            </a:r>
            <a:endParaRPr lang="zh-CN" altLang="en-US" dirty="0"/>
          </a:p>
        </p:txBody>
      </p:sp>
      <p:sp>
        <p:nvSpPr>
          <p:cNvPr id="8" name="矩形 7"/>
          <p:cNvSpPr/>
          <p:nvPr/>
        </p:nvSpPr>
        <p:spPr>
          <a:xfrm>
            <a:off x="3497317" y="5664368"/>
            <a:ext cx="2370083" cy="1015663"/>
          </a:xfrm>
          <a:prstGeom prst="rect">
            <a:avLst/>
          </a:prstGeom>
        </p:spPr>
        <p:txBody>
          <a:bodyPr wrap="square">
            <a:spAutoFit/>
          </a:bodyPr>
          <a:lstStyle/>
          <a:p>
            <a:r>
              <a:rPr lang="en-US" altLang="zh-CN" dirty="0"/>
              <a:t>(Spatial locality)</a:t>
            </a:r>
          </a:p>
          <a:p>
            <a:r>
              <a:rPr lang="en-US" altLang="zh-CN" dirty="0"/>
              <a:t>Page</a:t>
            </a:r>
            <a:r>
              <a:rPr lang="zh-CN" altLang="en-US" dirty="0"/>
              <a:t>增大，命中率进一步提升</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Paging: Faster Translations (TLBs)</a:t>
            </a:r>
            <a:endParaRPr kumimoji="1" lang="zh-CN" altLang="en-US"/>
          </a:p>
        </p:txBody>
      </p:sp>
      <p:sp>
        <p:nvSpPr>
          <p:cNvPr id="3" name="内容占位符 2"/>
          <p:cNvSpPr>
            <a:spLocks noGrp="1"/>
          </p:cNvSpPr>
          <p:nvPr>
            <p:ph idx="1"/>
          </p:nvPr>
        </p:nvSpPr>
        <p:spPr/>
        <p:txBody>
          <a:bodyPr/>
          <a:lstStyle/>
          <a:p>
            <a:r>
              <a:rPr lang="en-US" altLang="zh-CN" dirty="0"/>
              <a:t>Who Handles The TLB Miss? </a:t>
            </a:r>
          </a:p>
          <a:p>
            <a:pPr lvl="1"/>
            <a:r>
              <a:rPr kumimoji="1" lang="en-US" altLang="zh-CN" dirty="0"/>
              <a:t>Hardware, or OS?</a:t>
            </a:r>
          </a:p>
          <a:p>
            <a:pPr lvl="1"/>
            <a:r>
              <a:rPr lang="zh-CN" altLang="en-US" dirty="0"/>
              <a:t>早期，都是</a:t>
            </a:r>
            <a:r>
              <a:rPr lang="en-US" altLang="zh-CN" dirty="0"/>
              <a:t>hardware</a:t>
            </a:r>
            <a:r>
              <a:rPr lang="zh-CN" altLang="en-US" dirty="0"/>
              <a:t>处理（不信任</a:t>
            </a:r>
            <a:r>
              <a:rPr lang="en-US" altLang="zh-CN" dirty="0"/>
              <a:t>OS</a:t>
            </a:r>
            <a:r>
              <a:rPr lang="zh-CN" altLang="en-US" dirty="0"/>
              <a:t>），</a:t>
            </a:r>
            <a:r>
              <a:rPr lang="en-US" altLang="zh-CN" dirty="0"/>
              <a:t>TLB</a:t>
            </a:r>
            <a:r>
              <a:rPr lang="zh-CN" altLang="en-US" dirty="0"/>
              <a:t>需要知道</a:t>
            </a:r>
            <a:r>
              <a:rPr lang="en-US" altLang="zh-CN" dirty="0"/>
              <a:t>page table</a:t>
            </a:r>
            <a:r>
              <a:rPr lang="zh-CN" altLang="en-US" dirty="0"/>
              <a:t>的物理地址</a:t>
            </a:r>
            <a:endParaRPr lang="en-US" altLang="zh-CN" dirty="0"/>
          </a:p>
          <a:p>
            <a:pPr lvl="2"/>
            <a:r>
              <a:rPr kumimoji="1" lang="en-US" altLang="zh-CN" dirty="0"/>
              <a:t>E.g., intel x86 architecture</a:t>
            </a:r>
          </a:p>
          <a:p>
            <a:pPr lvl="1"/>
            <a:r>
              <a:rPr lang="zh-CN" altLang="en-US" dirty="0"/>
              <a:t>现代，</a:t>
            </a:r>
            <a:r>
              <a:rPr lang="en-US" altLang="zh-CN" dirty="0"/>
              <a:t>software-managed TLB </a:t>
            </a:r>
          </a:p>
          <a:p>
            <a:pPr lvl="2"/>
            <a:r>
              <a:rPr lang="zh-CN" altLang="en-US" dirty="0"/>
              <a:t>当</a:t>
            </a:r>
            <a:r>
              <a:rPr lang="en-US" altLang="zh-CN" dirty="0"/>
              <a:t>TLB miss</a:t>
            </a:r>
            <a:r>
              <a:rPr lang="zh-CN" altLang="en-US" dirty="0"/>
              <a:t>时，抛出一个</a:t>
            </a:r>
            <a:r>
              <a:rPr lang="en-US" altLang="zh-CN" dirty="0"/>
              <a:t>exception</a:t>
            </a:r>
          </a:p>
          <a:p>
            <a:pPr lvl="2"/>
            <a:r>
              <a:rPr lang="zh-CN" altLang="en-US" dirty="0"/>
              <a:t>陷入</a:t>
            </a:r>
            <a:r>
              <a:rPr lang="en-US" altLang="zh-CN" dirty="0"/>
              <a:t>kernel mode</a:t>
            </a:r>
            <a:r>
              <a:rPr lang="zh-CN" altLang="en-US" dirty="0"/>
              <a:t>，在</a:t>
            </a:r>
            <a:r>
              <a:rPr lang="en-US" altLang="zh-CN" dirty="0"/>
              <a:t>handler</a:t>
            </a:r>
            <a:r>
              <a:rPr lang="zh-CN" altLang="en-US" dirty="0"/>
              <a:t>处理</a:t>
            </a:r>
            <a:r>
              <a:rPr lang="en-US" altLang="zh-CN" dirty="0"/>
              <a:t>TLB</a:t>
            </a:r>
            <a:r>
              <a:rPr lang="zh-CN" altLang="en-US" dirty="0"/>
              <a:t> </a:t>
            </a:r>
            <a:r>
              <a:rPr lang="en-US" altLang="zh-CN" dirty="0"/>
              <a:t>miss</a:t>
            </a:r>
          </a:p>
          <a:p>
            <a:pPr lvl="2"/>
            <a:r>
              <a:rPr lang="zh-CN" altLang="en-US" dirty="0"/>
              <a:t>之后回到原指令流，重试指令，</a:t>
            </a:r>
            <a:r>
              <a:rPr lang="en-US" altLang="zh-CN" dirty="0"/>
              <a:t>TLB hit</a:t>
            </a:r>
          </a:p>
          <a:p>
            <a:pPr lvl="2"/>
            <a:r>
              <a:rPr kumimoji="1" lang="en-US" altLang="zh-CN" dirty="0"/>
              <a:t>E.g., MIPS R10k, Sun SPARK v9 (RISC)</a:t>
            </a:r>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79</a:t>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Overview</a:t>
            </a:r>
            <a:endParaRPr kumimoji="1" lang="zh-CN" altLang="en-US" dirty="0"/>
          </a:p>
        </p:txBody>
      </p:sp>
      <p:sp>
        <p:nvSpPr>
          <p:cNvPr id="3" name="内容占位符 2"/>
          <p:cNvSpPr>
            <a:spLocks noGrp="1"/>
          </p:cNvSpPr>
          <p:nvPr>
            <p:ph idx="1"/>
          </p:nvPr>
        </p:nvSpPr>
        <p:spPr/>
        <p:txBody>
          <a:bodyPr/>
          <a:lstStyle/>
          <a:p>
            <a:r>
              <a:rPr kumimoji="1" lang="en-US" altLang="zh-CN" dirty="0"/>
              <a:t>An example</a:t>
            </a:r>
          </a:p>
          <a:p>
            <a:endParaRPr lang="en-US" altLang="zh-CN" dirty="0"/>
          </a:p>
          <a:p>
            <a:endParaRPr kumimoji="1" lang="en-US" altLang="zh-CN" dirty="0"/>
          </a:p>
          <a:p>
            <a:pPr lvl="1"/>
            <a:r>
              <a:rPr lang="en-US" altLang="zh-CN" dirty="0"/>
              <a:t>PC=128</a:t>
            </a:r>
          </a:p>
          <a:p>
            <a:pPr lvl="1"/>
            <a:r>
              <a:rPr lang="zh-CN" altLang="en-US" dirty="0"/>
              <a:t>取指令：</a:t>
            </a:r>
            <a:r>
              <a:rPr lang="en-US" altLang="zh-CN" dirty="0"/>
              <a:t>PA=</a:t>
            </a:r>
            <a:r>
              <a:rPr lang="en-US" altLang="zh-CN" dirty="0" err="1"/>
              <a:t>PC+base</a:t>
            </a:r>
            <a:r>
              <a:rPr lang="en-US" altLang="zh-CN" dirty="0"/>
              <a:t> = 128+32K = 32896</a:t>
            </a:r>
          </a:p>
          <a:p>
            <a:pPr lvl="1"/>
            <a:r>
              <a:rPr kumimoji="1" lang="zh-CN" altLang="en-US" dirty="0"/>
              <a:t>硬件按照</a:t>
            </a:r>
            <a:r>
              <a:rPr kumimoji="1" lang="en-US" altLang="zh-CN" dirty="0"/>
              <a:t>P</a:t>
            </a:r>
            <a:r>
              <a:rPr lang="en-US" altLang="zh-CN" dirty="0"/>
              <a:t>A</a:t>
            </a:r>
            <a:r>
              <a:rPr lang="zh-CN" altLang="en-US" dirty="0"/>
              <a:t>去取指令，放到</a:t>
            </a:r>
            <a:r>
              <a:rPr lang="en-US" altLang="zh-CN" dirty="0"/>
              <a:t>CPU</a:t>
            </a:r>
            <a:r>
              <a:rPr lang="zh-CN" altLang="en-US" dirty="0"/>
              <a:t>里的指令寄存器</a:t>
            </a:r>
            <a:endParaRPr lang="en-US" altLang="zh-CN" dirty="0"/>
          </a:p>
          <a:p>
            <a:pPr lvl="1"/>
            <a:r>
              <a:rPr kumimoji="1" lang="en-US" altLang="zh-CN" dirty="0"/>
              <a:t>CPU</a:t>
            </a:r>
            <a:r>
              <a:rPr kumimoji="1" lang="zh-CN" altLang="en-US" dirty="0"/>
              <a:t>执行该指令</a:t>
            </a:r>
            <a:endParaRPr kumimoji="1" lang="en-US" altLang="zh-CN" dirty="0"/>
          </a:p>
          <a:p>
            <a:pPr lvl="1"/>
            <a:r>
              <a:rPr lang="zh-CN" altLang="en-US" dirty="0"/>
              <a:t>取</a:t>
            </a:r>
            <a:r>
              <a:rPr kumimoji="1" lang="zh-CN" altLang="en-US" dirty="0"/>
              <a:t>数字的地址</a:t>
            </a:r>
            <a:r>
              <a:rPr kumimoji="1" lang="en-US" altLang="zh-CN" dirty="0"/>
              <a:t>=0+%</a:t>
            </a:r>
            <a:r>
              <a:rPr kumimoji="1" lang="en-US" altLang="zh-CN" dirty="0" err="1"/>
              <a:t>ebx+base</a:t>
            </a:r>
            <a:endParaRPr kumimoji="1" lang="en-US" altLang="zh-CN" dirty="0"/>
          </a:p>
          <a:p>
            <a:pPr lvl="1"/>
            <a:r>
              <a:rPr lang="en-US" altLang="zh-CN" dirty="0"/>
              <a:t>…</a:t>
            </a:r>
            <a:endParaRPr kumimoji="1"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8</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286000"/>
            <a:ext cx="3670300" cy="533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Paging: Faster Translations (TLBs)</a:t>
            </a:r>
            <a:endParaRPr kumimoji="1" lang="zh-CN" altLang="en-US"/>
          </a:p>
        </p:txBody>
      </p:sp>
      <p:sp>
        <p:nvSpPr>
          <p:cNvPr id="3" name="内容占位符 2"/>
          <p:cNvSpPr>
            <a:spLocks noGrp="1"/>
          </p:cNvSpPr>
          <p:nvPr>
            <p:ph idx="1"/>
          </p:nvPr>
        </p:nvSpPr>
        <p:spPr/>
        <p:txBody>
          <a:bodyPr/>
          <a:lstStyle/>
          <a:p>
            <a:r>
              <a:rPr lang="en-US" altLang="zh-CN" sz="2400" dirty="0"/>
              <a:t>TLB Control Flow Algorithm (OS Handled) </a:t>
            </a:r>
          </a:p>
          <a:p>
            <a:endParaRPr kumimoji="1" lang="zh-CN" altLang="en-US" sz="2400"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80</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2438400"/>
            <a:ext cx="7899400" cy="31115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Paging: Faster Translations (TLBs)</a:t>
            </a:r>
            <a:endParaRPr kumimoji="1" lang="zh-CN" altLang="en-US"/>
          </a:p>
        </p:txBody>
      </p:sp>
      <p:sp>
        <p:nvSpPr>
          <p:cNvPr id="3" name="内容占位符 2"/>
          <p:cNvSpPr>
            <a:spLocks noGrp="1"/>
          </p:cNvSpPr>
          <p:nvPr>
            <p:ph idx="1"/>
          </p:nvPr>
        </p:nvSpPr>
        <p:spPr/>
        <p:txBody>
          <a:bodyPr/>
          <a:lstStyle/>
          <a:p>
            <a:r>
              <a:rPr lang="zh-CN" altLang="en-US" dirty="0"/>
              <a:t>软件处理</a:t>
            </a:r>
            <a:r>
              <a:rPr lang="en-US" altLang="zh-CN" dirty="0"/>
              <a:t>TLB</a:t>
            </a:r>
            <a:r>
              <a:rPr lang="zh-CN" altLang="en-US" dirty="0"/>
              <a:t> </a:t>
            </a:r>
            <a:r>
              <a:rPr lang="en-US" altLang="zh-CN" dirty="0"/>
              <a:t>miss</a:t>
            </a:r>
            <a:r>
              <a:rPr lang="zh-CN" altLang="en-US" dirty="0"/>
              <a:t>方式的优点：</a:t>
            </a:r>
            <a:endParaRPr lang="en-US" altLang="zh-CN" dirty="0"/>
          </a:p>
          <a:p>
            <a:pPr lvl="1"/>
            <a:r>
              <a:rPr lang="en-US" altLang="zh-CN" b="1" dirty="0"/>
              <a:t>Flexibility</a:t>
            </a:r>
            <a:r>
              <a:rPr lang="en-US" altLang="zh-CN" dirty="0"/>
              <a:t>: OS can use any data structure it wants to implement the page table, without necessitating hardware change. </a:t>
            </a:r>
          </a:p>
          <a:p>
            <a:pPr lvl="1"/>
            <a:r>
              <a:rPr lang="en-US" altLang="zh-CN" b="1" dirty="0"/>
              <a:t>Simplicity</a:t>
            </a:r>
            <a:r>
              <a:rPr lang="en-US" altLang="zh-CN" dirty="0"/>
              <a:t>: hardware doesn’t have to do much on a miss </a:t>
            </a:r>
          </a:p>
          <a:p>
            <a:pPr lvl="2"/>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81</a:t>
            </a:fld>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Paging: Faster Translations (TLBs)</a:t>
            </a:r>
            <a:endParaRPr kumimoji="1" lang="zh-CN" altLang="en-US"/>
          </a:p>
        </p:txBody>
      </p:sp>
      <p:sp>
        <p:nvSpPr>
          <p:cNvPr id="3" name="内容占位符 2"/>
          <p:cNvSpPr>
            <a:spLocks noGrp="1"/>
          </p:cNvSpPr>
          <p:nvPr>
            <p:ph idx="1"/>
          </p:nvPr>
        </p:nvSpPr>
        <p:spPr/>
        <p:txBody>
          <a:bodyPr/>
          <a:lstStyle/>
          <a:p>
            <a:r>
              <a:rPr lang="en-US" altLang="zh-CN" dirty="0"/>
              <a:t>TLB Contents: What’s In There? </a:t>
            </a:r>
          </a:p>
          <a:p>
            <a:pPr lvl="1"/>
            <a:r>
              <a:rPr lang="zh-CN" altLang="en-US" dirty="0"/>
              <a:t>典型</a:t>
            </a:r>
            <a:r>
              <a:rPr lang="en-US" altLang="zh-CN" dirty="0"/>
              <a:t>TLB</a:t>
            </a:r>
            <a:r>
              <a:rPr lang="zh-CN" altLang="en-US" dirty="0"/>
              <a:t>：</a:t>
            </a:r>
            <a:r>
              <a:rPr lang="en-US" altLang="zh-CN" dirty="0"/>
              <a:t>32, 64</a:t>
            </a:r>
            <a:r>
              <a:rPr lang="zh-CN" altLang="en-US" dirty="0"/>
              <a:t>或</a:t>
            </a:r>
            <a:r>
              <a:rPr lang="en-US" altLang="zh-CN" dirty="0"/>
              <a:t>128</a:t>
            </a:r>
            <a:r>
              <a:rPr lang="zh-CN" altLang="en-US" dirty="0"/>
              <a:t> </a:t>
            </a:r>
            <a:r>
              <a:rPr lang="en-US" altLang="zh-CN" dirty="0"/>
              <a:t>entries</a:t>
            </a:r>
            <a:r>
              <a:rPr lang="zh-CN" altLang="en-US" dirty="0"/>
              <a:t>，</a:t>
            </a:r>
            <a:r>
              <a:rPr lang="en-US" altLang="zh-CN" dirty="0"/>
              <a:t>fully associative (</a:t>
            </a:r>
            <a:r>
              <a:rPr lang="zh-CN" altLang="en-US" dirty="0"/>
              <a:t>全相连</a:t>
            </a:r>
            <a:r>
              <a:rPr lang="en-US" altLang="zh-CN" dirty="0"/>
              <a:t>)</a:t>
            </a:r>
            <a:r>
              <a:rPr lang="zh-CN" altLang="en-US" dirty="0"/>
              <a:t> </a:t>
            </a:r>
            <a:endParaRPr lang="en-US" altLang="zh-CN" dirty="0"/>
          </a:p>
          <a:p>
            <a:pPr lvl="1"/>
            <a:r>
              <a:rPr lang="zh-CN" altLang="en-US" dirty="0"/>
              <a:t>格式：</a:t>
            </a:r>
            <a:endParaRPr lang="en-US" altLang="zh-CN" dirty="0"/>
          </a:p>
          <a:p>
            <a:pPr lvl="2"/>
            <a:r>
              <a:rPr lang="en-US" altLang="zh-CN" dirty="0"/>
              <a:t>VPN |</a:t>
            </a:r>
            <a:r>
              <a:rPr lang="zh-CN" altLang="en-US" dirty="0"/>
              <a:t> </a:t>
            </a:r>
            <a:r>
              <a:rPr lang="en-US" altLang="zh-CN" dirty="0"/>
              <a:t>PFN |</a:t>
            </a:r>
            <a:r>
              <a:rPr lang="zh-CN" altLang="en-US" dirty="0"/>
              <a:t> </a:t>
            </a:r>
            <a:r>
              <a:rPr lang="en-US" altLang="zh-CN" dirty="0"/>
              <a:t>other bits </a:t>
            </a:r>
          </a:p>
          <a:p>
            <a:pPr lvl="1"/>
            <a:r>
              <a:rPr lang="en-US" altLang="zh-CN" dirty="0"/>
              <a:t>Other bits:</a:t>
            </a:r>
          </a:p>
          <a:p>
            <a:pPr lvl="2"/>
            <a:r>
              <a:rPr lang="en-US" altLang="zh-CN" dirty="0"/>
              <a:t>A Valid bit: </a:t>
            </a:r>
            <a:r>
              <a:rPr lang="zh-CN" altLang="en-US" dirty="0"/>
              <a:t>该</a:t>
            </a:r>
            <a:r>
              <a:rPr lang="en-US" altLang="zh-CN" dirty="0"/>
              <a:t>entry</a:t>
            </a:r>
            <a:r>
              <a:rPr lang="zh-CN" altLang="en-US" dirty="0"/>
              <a:t>是否为有效的地址翻译</a:t>
            </a:r>
            <a:endParaRPr lang="en-US" altLang="zh-CN" dirty="0"/>
          </a:p>
          <a:p>
            <a:pPr lvl="3"/>
            <a:r>
              <a:rPr lang="zh-CN" altLang="en-US" dirty="0"/>
              <a:t>暂未使用的</a:t>
            </a:r>
            <a:r>
              <a:rPr lang="en-US" altLang="zh-CN" dirty="0"/>
              <a:t>TLB</a:t>
            </a:r>
            <a:r>
              <a:rPr lang="zh-CN" altLang="en-US" dirty="0"/>
              <a:t> </a:t>
            </a:r>
            <a:r>
              <a:rPr lang="en-US" altLang="zh-CN" dirty="0"/>
              <a:t>entries</a:t>
            </a:r>
          </a:p>
          <a:p>
            <a:pPr lvl="3"/>
            <a:r>
              <a:rPr lang="zh-CN" altLang="en-US" dirty="0"/>
              <a:t>例如进程切换时，上一个进程的</a:t>
            </a:r>
            <a:r>
              <a:rPr lang="en-US" altLang="zh-CN" dirty="0"/>
              <a:t>TLB entries</a:t>
            </a:r>
            <a:r>
              <a:rPr lang="zh-CN" altLang="en-US" dirty="0"/>
              <a:t>被</a:t>
            </a:r>
            <a:r>
              <a:rPr lang="en-US" altLang="zh-CN" dirty="0"/>
              <a:t>invalidate</a:t>
            </a:r>
          </a:p>
          <a:p>
            <a:pPr lvl="4"/>
            <a:r>
              <a:rPr lang="zh-CN" altLang="en-US" dirty="0"/>
              <a:t>或者</a:t>
            </a:r>
            <a:r>
              <a:rPr lang="en-US" altLang="zh-CN" dirty="0"/>
              <a:t>TLB</a:t>
            </a:r>
            <a:r>
              <a:rPr lang="zh-CN" altLang="en-US" dirty="0"/>
              <a:t> </a:t>
            </a:r>
            <a:r>
              <a:rPr lang="en-US" altLang="zh-CN" dirty="0"/>
              <a:t>entries</a:t>
            </a:r>
            <a:r>
              <a:rPr lang="zh-CN" altLang="en-US" dirty="0"/>
              <a:t>中含有进程标记（</a:t>
            </a:r>
            <a:r>
              <a:rPr lang="en-US" altLang="zh-CN" dirty="0"/>
              <a:t>ASID</a:t>
            </a:r>
            <a:r>
              <a:rPr lang="zh-CN" altLang="en-US" dirty="0"/>
              <a:t>）</a:t>
            </a:r>
            <a:endParaRPr lang="en-US" altLang="zh-CN" dirty="0"/>
          </a:p>
          <a:p>
            <a:pPr lvl="2"/>
            <a:r>
              <a:rPr lang="en-US" altLang="zh-CN" dirty="0"/>
              <a:t>Protection bits</a:t>
            </a:r>
          </a:p>
          <a:p>
            <a:pPr lvl="2"/>
            <a:r>
              <a:rPr lang="en-US" altLang="zh-CN" dirty="0"/>
              <a:t>A Dirty bit</a:t>
            </a:r>
          </a:p>
          <a:p>
            <a:pPr lvl="3"/>
            <a:r>
              <a:rPr lang="en-US" altLang="zh-CN" dirty="0"/>
              <a:t>page fault-&gt;</a:t>
            </a:r>
            <a:r>
              <a:rPr lang="zh-CN" altLang="en-US" dirty="0"/>
              <a:t>新的映射</a:t>
            </a:r>
            <a:r>
              <a:rPr lang="en-US" altLang="zh-CN" dirty="0"/>
              <a:t>-&gt;</a:t>
            </a:r>
            <a:r>
              <a:rPr lang="zh-CN" altLang="en-US" dirty="0"/>
              <a:t>应修改</a:t>
            </a:r>
            <a:r>
              <a:rPr lang="en-US" altLang="zh-CN" dirty="0"/>
              <a:t>page table-&gt;</a:t>
            </a:r>
            <a:r>
              <a:rPr lang="zh-CN" altLang="en-US" dirty="0"/>
              <a:t>先写入</a:t>
            </a:r>
            <a:r>
              <a:rPr lang="en-US" altLang="zh-CN" dirty="0"/>
              <a:t>TLB</a:t>
            </a:r>
          </a:p>
          <a:p>
            <a:pPr lvl="1"/>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82</a:t>
            </a:fld>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3A5A9046-9F83-354D-9FBA-AE3330FC9D73}" type="slidenum">
              <a:rPr lang="zh-CN" altLang="en-US" sz="1400" b="0">
                <a:latin typeface="Times New Roman" panose="02020603050405020304" charset="0"/>
              </a:rPr>
              <a:t>83</a:t>
            </a:fld>
            <a:endParaRPr lang="en-US" altLang="zh-CN" sz="1400" b="0">
              <a:latin typeface="Times New Roman" panose="02020603050405020304" charset="0"/>
            </a:endParaRPr>
          </a:p>
        </p:txBody>
      </p:sp>
      <p:sp>
        <p:nvSpPr>
          <p:cNvPr id="142338" name="Rectangle 2"/>
          <p:cNvSpPr>
            <a:spLocks noGrp="1" noChangeArrowheads="1"/>
          </p:cNvSpPr>
          <p:nvPr>
            <p:ph type="title"/>
          </p:nvPr>
        </p:nvSpPr>
        <p:spPr/>
        <p:txBody>
          <a:bodyPr/>
          <a:lstStyle/>
          <a:p>
            <a:r>
              <a:rPr lang="en-US" altLang="zh-CN" dirty="0">
                <a:ea typeface="宋体" charset="-122"/>
              </a:rPr>
              <a:t>Paging: Faster Translations (TLBs)</a:t>
            </a:r>
          </a:p>
        </p:txBody>
      </p:sp>
      <p:sp>
        <p:nvSpPr>
          <p:cNvPr id="142339" name="Rectangle 5"/>
          <p:cNvSpPr>
            <a:spLocks noChangeArrowheads="1"/>
          </p:cNvSpPr>
          <p:nvPr/>
        </p:nvSpPr>
        <p:spPr bwMode="auto">
          <a:xfrm>
            <a:off x="692150" y="2012950"/>
            <a:ext cx="3200400" cy="422275"/>
          </a:xfrm>
          <a:prstGeom prst="rect">
            <a:avLst/>
          </a:prstGeom>
          <a:solidFill>
            <a:srgbClr val="FF99CC"/>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virtual page number</a:t>
            </a:r>
          </a:p>
        </p:txBody>
      </p:sp>
      <p:sp>
        <p:nvSpPr>
          <p:cNvPr id="142340" name="Rectangle 6"/>
          <p:cNvSpPr>
            <a:spLocks noChangeArrowheads="1"/>
          </p:cNvSpPr>
          <p:nvPr/>
        </p:nvSpPr>
        <p:spPr bwMode="auto">
          <a:xfrm>
            <a:off x="3892550" y="2012950"/>
            <a:ext cx="2197100" cy="422275"/>
          </a:xfrm>
          <a:prstGeom prst="rect">
            <a:avLst/>
          </a:prstGeom>
          <a:solidFill>
            <a:srgbClr val="66FF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page offset</a:t>
            </a:r>
          </a:p>
        </p:txBody>
      </p:sp>
      <p:sp>
        <p:nvSpPr>
          <p:cNvPr id="142341" name="Rectangle 7"/>
          <p:cNvSpPr>
            <a:spLocks noChangeArrowheads="1"/>
          </p:cNvSpPr>
          <p:nvPr/>
        </p:nvSpPr>
        <p:spPr bwMode="auto">
          <a:xfrm>
            <a:off x="6183313" y="1979613"/>
            <a:ext cx="1824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solidFill>
                  <a:srgbClr val="FF0000"/>
                </a:solidFill>
                <a:latin typeface="Helvetica" pitchFamily="34" charset="0"/>
              </a:rPr>
              <a:t>virtual address</a:t>
            </a:r>
          </a:p>
        </p:txBody>
      </p:sp>
      <p:sp>
        <p:nvSpPr>
          <p:cNvPr id="142342" name="Rectangle 8"/>
          <p:cNvSpPr>
            <a:spLocks noChangeArrowheads="1"/>
          </p:cNvSpPr>
          <p:nvPr/>
        </p:nvSpPr>
        <p:spPr bwMode="auto">
          <a:xfrm>
            <a:off x="996950" y="5022850"/>
            <a:ext cx="2895600" cy="422275"/>
          </a:xfrm>
          <a:prstGeom prst="rect">
            <a:avLst/>
          </a:prstGeom>
          <a:solidFill>
            <a:srgbClr val="CC99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physical page number</a:t>
            </a:r>
          </a:p>
        </p:txBody>
      </p:sp>
      <p:sp>
        <p:nvSpPr>
          <p:cNvPr id="142343" name="Rectangle 9"/>
          <p:cNvSpPr>
            <a:spLocks noChangeArrowheads="1"/>
          </p:cNvSpPr>
          <p:nvPr/>
        </p:nvSpPr>
        <p:spPr bwMode="auto">
          <a:xfrm>
            <a:off x="3892550" y="5022850"/>
            <a:ext cx="2197100" cy="422275"/>
          </a:xfrm>
          <a:prstGeom prst="rect">
            <a:avLst/>
          </a:prstGeom>
          <a:solidFill>
            <a:srgbClr val="66FF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page offset</a:t>
            </a:r>
          </a:p>
        </p:txBody>
      </p:sp>
      <p:sp>
        <p:nvSpPr>
          <p:cNvPr id="142344" name="Rectangle 10"/>
          <p:cNvSpPr>
            <a:spLocks noChangeArrowheads="1"/>
          </p:cNvSpPr>
          <p:nvPr/>
        </p:nvSpPr>
        <p:spPr bwMode="auto">
          <a:xfrm>
            <a:off x="6259513" y="4989513"/>
            <a:ext cx="20558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solidFill>
                  <a:srgbClr val="9900CC"/>
                </a:solidFill>
                <a:latin typeface="Helvetica" pitchFamily="34" charset="0"/>
              </a:rPr>
              <a:t>physical address</a:t>
            </a:r>
          </a:p>
        </p:txBody>
      </p:sp>
      <p:sp>
        <p:nvSpPr>
          <p:cNvPr id="142345" name="Line 11"/>
          <p:cNvSpPr>
            <a:spLocks noChangeShapeType="1"/>
          </p:cNvSpPr>
          <p:nvPr/>
        </p:nvSpPr>
        <p:spPr bwMode="auto">
          <a:xfrm>
            <a:off x="5105400" y="2590800"/>
            <a:ext cx="0" cy="219868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6" name="Rectangle 12"/>
          <p:cNvSpPr>
            <a:spLocks noChangeArrowheads="1"/>
          </p:cNvSpPr>
          <p:nvPr/>
        </p:nvSpPr>
        <p:spPr bwMode="auto">
          <a:xfrm>
            <a:off x="5929313" y="460692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0</a:t>
            </a:r>
          </a:p>
        </p:txBody>
      </p:sp>
      <p:sp>
        <p:nvSpPr>
          <p:cNvPr id="142347" name="Rectangle 13"/>
          <p:cNvSpPr>
            <a:spLocks noChangeArrowheads="1"/>
          </p:cNvSpPr>
          <p:nvPr/>
        </p:nvSpPr>
        <p:spPr bwMode="auto">
          <a:xfrm>
            <a:off x="3871913" y="4606925"/>
            <a:ext cx="561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p–1</a:t>
            </a:r>
          </a:p>
        </p:txBody>
      </p:sp>
      <p:sp>
        <p:nvSpPr>
          <p:cNvPr id="142348" name="Oval 14"/>
          <p:cNvSpPr>
            <a:spLocks noChangeArrowheads="1"/>
          </p:cNvSpPr>
          <p:nvPr/>
        </p:nvSpPr>
        <p:spPr bwMode="auto">
          <a:xfrm>
            <a:off x="1301750" y="3698875"/>
            <a:ext cx="2425700" cy="509588"/>
          </a:xfrm>
          <a:prstGeom prst="ellipse">
            <a:avLst/>
          </a:prstGeom>
          <a:solidFill>
            <a:srgbClr val="FFFF00">
              <a:alpha val="50195"/>
            </a:srgbClr>
          </a:solidFill>
          <a:ln w="12700">
            <a:solidFill>
              <a:schemeClr val="tx1"/>
            </a:solidFill>
            <a:round/>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address translation</a:t>
            </a:r>
          </a:p>
        </p:txBody>
      </p:sp>
      <p:sp>
        <p:nvSpPr>
          <p:cNvPr id="142349" name="Rectangle 15"/>
          <p:cNvSpPr>
            <a:spLocks noChangeArrowheads="1"/>
          </p:cNvSpPr>
          <p:nvPr/>
        </p:nvSpPr>
        <p:spPr bwMode="auto">
          <a:xfrm>
            <a:off x="3567113" y="460692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p</a:t>
            </a:r>
          </a:p>
        </p:txBody>
      </p:sp>
      <p:sp>
        <p:nvSpPr>
          <p:cNvPr id="142350" name="Rectangle 16"/>
          <p:cNvSpPr>
            <a:spLocks noChangeArrowheads="1"/>
          </p:cNvSpPr>
          <p:nvPr/>
        </p:nvSpPr>
        <p:spPr bwMode="auto">
          <a:xfrm>
            <a:off x="976313" y="4606925"/>
            <a:ext cx="6254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m–1</a:t>
            </a:r>
          </a:p>
        </p:txBody>
      </p:sp>
      <p:sp>
        <p:nvSpPr>
          <p:cNvPr id="142351" name="Rectangle 17"/>
          <p:cNvSpPr>
            <a:spLocks noChangeArrowheads="1"/>
          </p:cNvSpPr>
          <p:nvPr/>
        </p:nvSpPr>
        <p:spPr bwMode="auto">
          <a:xfrm>
            <a:off x="671513" y="1630363"/>
            <a:ext cx="561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n–1</a:t>
            </a:r>
          </a:p>
        </p:txBody>
      </p:sp>
      <p:sp>
        <p:nvSpPr>
          <p:cNvPr id="142352" name="Rectangle 18"/>
          <p:cNvSpPr>
            <a:spLocks noChangeArrowheads="1"/>
          </p:cNvSpPr>
          <p:nvPr/>
        </p:nvSpPr>
        <p:spPr bwMode="auto">
          <a:xfrm>
            <a:off x="5786438" y="1630363"/>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0</a:t>
            </a:r>
          </a:p>
        </p:txBody>
      </p:sp>
      <p:sp>
        <p:nvSpPr>
          <p:cNvPr id="142353" name="Rectangle 19"/>
          <p:cNvSpPr>
            <a:spLocks noChangeArrowheads="1"/>
          </p:cNvSpPr>
          <p:nvPr/>
        </p:nvSpPr>
        <p:spPr bwMode="auto">
          <a:xfrm>
            <a:off x="3805238" y="1630363"/>
            <a:ext cx="561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p–1</a:t>
            </a:r>
          </a:p>
        </p:txBody>
      </p:sp>
      <p:sp>
        <p:nvSpPr>
          <p:cNvPr id="142354" name="Rectangle 20"/>
          <p:cNvSpPr>
            <a:spLocks noChangeArrowheads="1"/>
          </p:cNvSpPr>
          <p:nvPr/>
        </p:nvSpPr>
        <p:spPr bwMode="auto">
          <a:xfrm>
            <a:off x="3490913" y="1630363"/>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b="0">
                <a:latin typeface="Helvetica" pitchFamily="34" charset="0"/>
              </a:rPr>
              <a:t>p</a:t>
            </a:r>
          </a:p>
        </p:txBody>
      </p:sp>
      <p:sp>
        <p:nvSpPr>
          <p:cNvPr id="142355" name="Line 21"/>
          <p:cNvSpPr>
            <a:spLocks noChangeShapeType="1"/>
          </p:cNvSpPr>
          <p:nvPr/>
        </p:nvSpPr>
        <p:spPr bwMode="auto">
          <a:xfrm>
            <a:off x="2514600" y="2909888"/>
            <a:ext cx="0" cy="76517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56" name="Line 22"/>
          <p:cNvSpPr>
            <a:spLocks noChangeShapeType="1"/>
          </p:cNvSpPr>
          <p:nvPr/>
        </p:nvSpPr>
        <p:spPr bwMode="auto">
          <a:xfrm>
            <a:off x="2514600" y="4225925"/>
            <a:ext cx="0" cy="7620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57" name="Rectangle 5"/>
          <p:cNvSpPr>
            <a:spLocks noChangeArrowheads="1"/>
          </p:cNvSpPr>
          <p:nvPr/>
        </p:nvSpPr>
        <p:spPr bwMode="auto">
          <a:xfrm>
            <a:off x="692150" y="2435225"/>
            <a:ext cx="1898650" cy="422275"/>
          </a:xfrm>
          <a:prstGeom prst="rect">
            <a:avLst/>
          </a:prstGeom>
          <a:solidFill>
            <a:srgbClr val="FFCC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TLBT (tag)</a:t>
            </a:r>
          </a:p>
        </p:txBody>
      </p:sp>
      <p:sp>
        <p:nvSpPr>
          <p:cNvPr id="142358" name="Rectangle 5"/>
          <p:cNvSpPr>
            <a:spLocks noChangeArrowheads="1"/>
          </p:cNvSpPr>
          <p:nvPr/>
        </p:nvSpPr>
        <p:spPr bwMode="auto">
          <a:xfrm>
            <a:off x="2590800" y="2435225"/>
            <a:ext cx="1301750" cy="422275"/>
          </a:xfrm>
          <a:prstGeom prst="rect">
            <a:avLst/>
          </a:prstGeom>
          <a:solidFill>
            <a:srgbClr val="FFCCFF"/>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TLBI (index) </a:t>
            </a:r>
          </a:p>
        </p:txBody>
      </p:sp>
      <p:sp>
        <p:nvSpPr>
          <p:cNvPr id="142359" name="Rectangle 5"/>
          <p:cNvSpPr>
            <a:spLocks noChangeArrowheads="1"/>
          </p:cNvSpPr>
          <p:nvPr/>
        </p:nvSpPr>
        <p:spPr bwMode="auto">
          <a:xfrm>
            <a:off x="1003300" y="5445125"/>
            <a:ext cx="1587500" cy="422275"/>
          </a:xfrm>
          <a:prstGeom prst="rect">
            <a:avLst/>
          </a:prstGeom>
          <a:solidFill>
            <a:srgbClr val="CCFFCC"/>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Cache tag</a:t>
            </a:r>
          </a:p>
        </p:txBody>
      </p:sp>
      <p:sp>
        <p:nvSpPr>
          <p:cNvPr id="142360" name="Rectangle 5"/>
          <p:cNvSpPr>
            <a:spLocks noChangeArrowheads="1"/>
          </p:cNvSpPr>
          <p:nvPr/>
        </p:nvSpPr>
        <p:spPr bwMode="auto">
          <a:xfrm>
            <a:off x="2597150" y="5445125"/>
            <a:ext cx="1836738" cy="422275"/>
          </a:xfrm>
          <a:prstGeom prst="rect">
            <a:avLst/>
          </a:prstGeom>
          <a:solidFill>
            <a:srgbClr val="CCFFCC"/>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Cache index </a:t>
            </a:r>
          </a:p>
        </p:txBody>
      </p:sp>
      <p:sp>
        <p:nvSpPr>
          <p:cNvPr id="142361" name="Rectangle 5"/>
          <p:cNvSpPr>
            <a:spLocks noChangeArrowheads="1"/>
          </p:cNvSpPr>
          <p:nvPr/>
        </p:nvSpPr>
        <p:spPr bwMode="auto">
          <a:xfrm>
            <a:off x="4433888" y="5445125"/>
            <a:ext cx="1660525" cy="422275"/>
          </a:xfrm>
          <a:prstGeom prst="rect">
            <a:avLst/>
          </a:prstGeom>
          <a:solidFill>
            <a:srgbClr val="CCFFCC"/>
          </a:solidFill>
          <a:ln w="12700">
            <a:solidFill>
              <a:schemeClr val="tx1"/>
            </a:solidFill>
            <a:miter lim="800000"/>
          </a:ln>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800" b="0">
                <a:latin typeface="Helvetica" pitchFamily="34" charset="0"/>
              </a:rPr>
              <a:t>Cache offset </a:t>
            </a:r>
          </a:p>
        </p:txBody>
      </p:sp>
      <p:sp>
        <p:nvSpPr>
          <p:cNvPr id="2" name="矩形 1"/>
          <p:cNvSpPr/>
          <p:nvPr/>
        </p:nvSpPr>
        <p:spPr>
          <a:xfrm>
            <a:off x="5786437" y="2808357"/>
            <a:ext cx="2900363" cy="707886"/>
          </a:xfrm>
          <a:prstGeom prst="rect">
            <a:avLst/>
          </a:prstGeom>
        </p:spPr>
        <p:txBody>
          <a:bodyPr wrap="square">
            <a:spAutoFit/>
          </a:bodyPr>
          <a:lstStyle/>
          <a:p>
            <a:r>
              <a:rPr lang="zh-CN" altLang="en-US" dirty="0"/>
              <a:t>组相连</a:t>
            </a:r>
            <a:r>
              <a:rPr lang="en-US" altLang="zh-CN" dirty="0"/>
              <a:t>TLB</a:t>
            </a:r>
            <a:r>
              <a:rPr lang="zh-CN" altLang="en-US" dirty="0"/>
              <a:t>：</a:t>
            </a:r>
            <a:endParaRPr lang="en-US" altLang="zh-CN" dirty="0"/>
          </a:p>
          <a:p>
            <a:r>
              <a:rPr lang="zh-CN" altLang="en-US" dirty="0"/>
              <a:t>    </a:t>
            </a:r>
            <a:r>
              <a:rPr lang="en-US" altLang="zh-CN" dirty="0"/>
              <a:t>TLBT</a:t>
            </a:r>
            <a:r>
              <a:rPr lang="zh-CN" altLang="en-US" dirty="0"/>
              <a:t>为组编号</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646F7A26-7416-7547-9528-F4E20B7AD800}" type="slidenum">
              <a:rPr lang="zh-CN" altLang="en-US" sz="1400" b="0">
                <a:latin typeface="Times New Roman" panose="02020603050405020304" charset="0"/>
              </a:rPr>
              <a:t>84</a:t>
            </a:fld>
            <a:endParaRPr lang="en-US" altLang="zh-CN" sz="1400" b="0">
              <a:latin typeface="Times New Roman" panose="02020603050405020304" charset="0"/>
            </a:endParaRPr>
          </a:p>
        </p:txBody>
      </p:sp>
      <p:sp>
        <p:nvSpPr>
          <p:cNvPr id="144386" name="Rectangle 2"/>
          <p:cNvSpPr>
            <a:spLocks noGrp="1" noChangeArrowheads="1"/>
          </p:cNvSpPr>
          <p:nvPr>
            <p:ph type="title"/>
          </p:nvPr>
        </p:nvSpPr>
        <p:spPr/>
        <p:txBody>
          <a:bodyPr/>
          <a:lstStyle/>
          <a:p>
            <a:r>
              <a:rPr lang="en-US" altLang="zh-CN">
                <a:ea typeface="宋体" charset="-122"/>
              </a:rPr>
              <a:t>Address Translation</a:t>
            </a:r>
          </a:p>
        </p:txBody>
      </p:sp>
      <p:sp>
        <p:nvSpPr>
          <p:cNvPr id="144387" name="Rectangle 3"/>
          <p:cNvSpPr>
            <a:spLocks noGrp="1" noChangeArrowheads="1"/>
          </p:cNvSpPr>
          <p:nvPr>
            <p:ph type="body" idx="1"/>
          </p:nvPr>
        </p:nvSpPr>
        <p:spPr>
          <a:xfrm>
            <a:off x="457200" y="1600200"/>
            <a:ext cx="8305800" cy="5029200"/>
          </a:xfrm>
        </p:spPr>
        <p:txBody>
          <a:bodyPr/>
          <a:lstStyle/>
          <a:p>
            <a:r>
              <a:rPr kumimoji="0" lang="en-US" altLang="zh-CN">
                <a:ea typeface="宋体" charset="-122"/>
              </a:rPr>
              <a:t>Components of the virtual address (VA)</a:t>
            </a:r>
          </a:p>
          <a:p>
            <a:pPr lvl="1"/>
            <a:r>
              <a:rPr kumimoji="0" lang="en-US" altLang="zh-CN" b="1">
                <a:ea typeface="宋体" charset="-122"/>
              </a:rPr>
              <a:t>VPO</a:t>
            </a:r>
            <a:r>
              <a:rPr kumimoji="0" lang="en-US" altLang="zh-CN">
                <a:ea typeface="宋体" charset="-122"/>
              </a:rPr>
              <a:t>: Virtual page offset </a:t>
            </a:r>
          </a:p>
          <a:p>
            <a:pPr lvl="1"/>
            <a:r>
              <a:rPr kumimoji="0" lang="en-US" altLang="zh-CN" b="1">
                <a:ea typeface="宋体" charset="-122"/>
              </a:rPr>
              <a:t>VPN</a:t>
            </a:r>
            <a:r>
              <a:rPr kumimoji="0" lang="en-US" altLang="zh-CN">
                <a:ea typeface="宋体" charset="-122"/>
              </a:rPr>
              <a:t>: Virtual page number </a:t>
            </a:r>
          </a:p>
          <a:p>
            <a:pPr lvl="1"/>
            <a:r>
              <a:rPr kumimoji="0" lang="en-US" altLang="zh-CN" b="1">
                <a:ea typeface="宋体" charset="-122"/>
              </a:rPr>
              <a:t>TLBI</a:t>
            </a:r>
            <a:r>
              <a:rPr kumimoji="0" lang="en-US" altLang="zh-CN">
                <a:ea typeface="宋体" charset="-122"/>
              </a:rPr>
              <a:t>: TLB index</a:t>
            </a:r>
          </a:p>
          <a:p>
            <a:pPr lvl="1"/>
            <a:r>
              <a:rPr kumimoji="0" lang="en-US" altLang="zh-CN" b="1">
                <a:ea typeface="宋体" charset="-122"/>
              </a:rPr>
              <a:t>TLBT</a:t>
            </a:r>
            <a:r>
              <a:rPr kumimoji="0" lang="en-US" altLang="zh-CN">
                <a:ea typeface="宋体" charset="-122"/>
              </a:rPr>
              <a:t>: TLB tag</a:t>
            </a:r>
          </a:p>
          <a:p>
            <a:r>
              <a:rPr kumimoji="0" lang="en-US" altLang="zh-CN">
                <a:ea typeface="宋体" charset="-122"/>
              </a:rPr>
              <a:t>Components of the physical address (PA)</a:t>
            </a:r>
          </a:p>
          <a:p>
            <a:pPr lvl="1"/>
            <a:r>
              <a:rPr kumimoji="0" lang="en-US" altLang="zh-CN" b="1">
                <a:ea typeface="宋体" charset="-122"/>
              </a:rPr>
              <a:t>PPO</a:t>
            </a:r>
            <a:r>
              <a:rPr kumimoji="0" lang="en-US" altLang="zh-CN">
                <a:ea typeface="宋体" charset="-122"/>
              </a:rPr>
              <a:t>: Physical page offset (same as VPO)</a:t>
            </a:r>
          </a:p>
          <a:p>
            <a:pPr lvl="1"/>
            <a:r>
              <a:rPr kumimoji="0" lang="en-US" altLang="zh-CN" b="1">
                <a:ea typeface="宋体" charset="-122"/>
              </a:rPr>
              <a:t>PPN:</a:t>
            </a:r>
            <a:r>
              <a:rPr kumimoji="0" lang="en-US" altLang="zh-CN">
                <a:ea typeface="宋体" charset="-122"/>
              </a:rPr>
              <a:t> Physical page number</a:t>
            </a:r>
          </a:p>
          <a:p>
            <a:pPr lvl="1"/>
            <a:r>
              <a:rPr kumimoji="0" lang="en-US" altLang="zh-CN" b="1">
                <a:ea typeface="宋体" charset="-122"/>
              </a:rPr>
              <a:t>CO</a:t>
            </a:r>
            <a:r>
              <a:rPr kumimoji="0" lang="en-US" altLang="zh-CN">
                <a:ea typeface="宋体" charset="-122"/>
              </a:rPr>
              <a:t>: Byte offset within cache line</a:t>
            </a:r>
          </a:p>
          <a:p>
            <a:pPr lvl="1"/>
            <a:r>
              <a:rPr kumimoji="0" lang="en-US" altLang="zh-CN" b="1">
                <a:ea typeface="宋体" charset="-122"/>
              </a:rPr>
              <a:t>CI:</a:t>
            </a:r>
            <a:r>
              <a:rPr kumimoji="0" lang="en-US" altLang="zh-CN">
                <a:ea typeface="宋体" charset="-122"/>
              </a:rPr>
              <a:t> Cache index</a:t>
            </a:r>
          </a:p>
          <a:p>
            <a:pPr lvl="1"/>
            <a:r>
              <a:rPr kumimoji="0" lang="en-US" altLang="zh-CN" b="1">
                <a:ea typeface="宋体" charset="-122"/>
              </a:rPr>
              <a:t>CT</a:t>
            </a:r>
            <a:r>
              <a:rPr kumimoji="0" lang="en-US" altLang="zh-CN">
                <a:ea typeface="宋体" charset="-122"/>
              </a:rPr>
              <a:t>: Cache tag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27F513BC-77C6-5B47-9F5F-9E4D3AF35FE6}" type="slidenum">
              <a:rPr lang="zh-CN" altLang="en-US" sz="1400" b="0">
                <a:latin typeface="Times New Roman" panose="02020603050405020304" charset="0"/>
              </a:rPr>
              <a:t>85</a:t>
            </a:fld>
            <a:endParaRPr lang="en-US" altLang="zh-CN" sz="1400" b="0">
              <a:latin typeface="Times New Roman" panose="02020603050405020304" charset="0"/>
            </a:endParaRPr>
          </a:p>
        </p:txBody>
      </p:sp>
      <p:sp>
        <p:nvSpPr>
          <p:cNvPr id="146434" name="Rectangle 2"/>
          <p:cNvSpPr>
            <a:spLocks noGrp="1" noChangeArrowheads="1"/>
          </p:cNvSpPr>
          <p:nvPr>
            <p:ph type="title"/>
          </p:nvPr>
        </p:nvSpPr>
        <p:spPr/>
        <p:txBody>
          <a:bodyPr/>
          <a:lstStyle/>
          <a:p>
            <a:r>
              <a:rPr lang="en-US" altLang="zh-CN" dirty="0">
                <a:ea typeface="宋体" charset="-122"/>
              </a:rPr>
              <a:t>Paging: Faster Translations (TLBs)</a:t>
            </a:r>
          </a:p>
        </p:txBody>
      </p:sp>
      <p:sp>
        <p:nvSpPr>
          <p:cNvPr id="146435" name="Rectangle 101"/>
          <p:cNvSpPr>
            <a:spLocks noChangeArrowheads="1"/>
          </p:cNvSpPr>
          <p:nvPr/>
        </p:nvSpPr>
        <p:spPr bwMode="auto">
          <a:xfrm>
            <a:off x="5618163" y="1711325"/>
            <a:ext cx="1550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virtual address</a:t>
            </a:r>
          </a:p>
        </p:txBody>
      </p:sp>
      <p:sp>
        <p:nvSpPr>
          <p:cNvPr id="146436" name="Rectangle 102"/>
          <p:cNvSpPr>
            <a:spLocks noChangeArrowheads="1"/>
          </p:cNvSpPr>
          <p:nvPr/>
        </p:nvSpPr>
        <p:spPr bwMode="auto">
          <a:xfrm>
            <a:off x="2451100" y="1752600"/>
            <a:ext cx="1936750" cy="228600"/>
          </a:xfrm>
          <a:prstGeom prst="rect">
            <a:avLst/>
          </a:prstGeom>
          <a:solidFill>
            <a:srgbClr val="FF99CC"/>
          </a:solidFill>
          <a:ln w="12700">
            <a:solidFill>
              <a:schemeClr val="tx1"/>
            </a:solidFill>
            <a:miter lim="800000"/>
          </a:ln>
        </p:spPr>
        <p:txBody>
          <a:bodyPr wrap="none" lIns="46037" tIns="23812" rIns="46037" bIns="23812" anchor="ct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latin typeface="Helvetica" pitchFamily="34" charset="0"/>
              </a:rPr>
              <a:t>virtual page number</a:t>
            </a:r>
          </a:p>
        </p:txBody>
      </p:sp>
      <p:sp>
        <p:nvSpPr>
          <p:cNvPr id="146437" name="Rectangle 103"/>
          <p:cNvSpPr>
            <a:spLocks noChangeArrowheads="1"/>
          </p:cNvSpPr>
          <p:nvPr/>
        </p:nvSpPr>
        <p:spPr bwMode="auto">
          <a:xfrm>
            <a:off x="4387850" y="1752600"/>
            <a:ext cx="1100138" cy="223838"/>
          </a:xfrm>
          <a:prstGeom prst="rect">
            <a:avLst/>
          </a:prstGeom>
          <a:solidFill>
            <a:srgbClr val="66FFFF"/>
          </a:solidFill>
          <a:ln w="12700">
            <a:solidFill>
              <a:schemeClr val="tx1"/>
            </a:solidFill>
            <a:miter lim="800000"/>
          </a:ln>
        </p:spPr>
        <p:txBody>
          <a:bodyPr wrap="none" lIns="46037" tIns="23812" rIns="46037" bIns="23812" anchor="ct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latin typeface="Helvetica" pitchFamily="34" charset="0"/>
              </a:rPr>
              <a:t>page offset</a:t>
            </a:r>
          </a:p>
        </p:txBody>
      </p:sp>
      <p:sp>
        <p:nvSpPr>
          <p:cNvPr id="146438" name="Line 105"/>
          <p:cNvSpPr>
            <a:spLocks noChangeShapeType="1"/>
          </p:cNvSpPr>
          <p:nvPr/>
        </p:nvSpPr>
        <p:spPr bwMode="auto">
          <a:xfrm>
            <a:off x="5029200" y="1981200"/>
            <a:ext cx="0" cy="201453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9" name="Rectangle 106"/>
          <p:cNvSpPr>
            <a:spLocks noChangeArrowheads="1"/>
          </p:cNvSpPr>
          <p:nvPr/>
        </p:nvSpPr>
        <p:spPr bwMode="auto">
          <a:xfrm>
            <a:off x="2362200" y="1524000"/>
            <a:ext cx="3968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n–1</a:t>
            </a:r>
          </a:p>
        </p:txBody>
      </p:sp>
      <p:sp>
        <p:nvSpPr>
          <p:cNvPr id="146440" name="Rectangle 107"/>
          <p:cNvSpPr>
            <a:spLocks noChangeArrowheads="1"/>
          </p:cNvSpPr>
          <p:nvPr/>
        </p:nvSpPr>
        <p:spPr bwMode="auto">
          <a:xfrm>
            <a:off x="5330825" y="1524000"/>
            <a:ext cx="190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0</a:t>
            </a:r>
          </a:p>
        </p:txBody>
      </p:sp>
      <p:sp>
        <p:nvSpPr>
          <p:cNvPr id="146441" name="Rectangle 108"/>
          <p:cNvSpPr>
            <a:spLocks noChangeArrowheads="1"/>
          </p:cNvSpPr>
          <p:nvPr/>
        </p:nvSpPr>
        <p:spPr bwMode="auto">
          <a:xfrm>
            <a:off x="4340225" y="1524000"/>
            <a:ext cx="3968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p–1</a:t>
            </a:r>
          </a:p>
        </p:txBody>
      </p:sp>
      <p:sp>
        <p:nvSpPr>
          <p:cNvPr id="146442" name="Rectangle 109"/>
          <p:cNvSpPr>
            <a:spLocks noChangeArrowheads="1"/>
          </p:cNvSpPr>
          <p:nvPr/>
        </p:nvSpPr>
        <p:spPr bwMode="auto">
          <a:xfrm>
            <a:off x="4106863" y="1524000"/>
            <a:ext cx="200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p</a:t>
            </a:r>
          </a:p>
        </p:txBody>
      </p:sp>
      <p:sp>
        <p:nvSpPr>
          <p:cNvPr id="146443" name="Rectangle 110"/>
          <p:cNvSpPr>
            <a:spLocks noChangeArrowheads="1"/>
          </p:cNvSpPr>
          <p:nvPr/>
        </p:nvSpPr>
        <p:spPr bwMode="auto">
          <a:xfrm>
            <a:off x="3016250" y="2552700"/>
            <a:ext cx="1708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44" name="Line 111"/>
          <p:cNvSpPr>
            <a:spLocks noChangeShapeType="1"/>
          </p:cNvSpPr>
          <p:nvPr/>
        </p:nvSpPr>
        <p:spPr bwMode="auto">
          <a:xfrm>
            <a:off x="3429000" y="1905000"/>
            <a:ext cx="0" cy="381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5" name="Rectangle 112"/>
          <p:cNvSpPr>
            <a:spLocks noChangeArrowheads="1"/>
          </p:cNvSpPr>
          <p:nvPr/>
        </p:nvSpPr>
        <p:spPr bwMode="auto">
          <a:xfrm>
            <a:off x="2049463" y="2324100"/>
            <a:ext cx="492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valid</a:t>
            </a:r>
          </a:p>
        </p:txBody>
      </p:sp>
      <p:sp>
        <p:nvSpPr>
          <p:cNvPr id="146446" name="Rectangle 113"/>
          <p:cNvSpPr>
            <a:spLocks noChangeArrowheads="1"/>
          </p:cNvSpPr>
          <p:nvPr/>
        </p:nvSpPr>
        <p:spPr bwMode="auto">
          <a:xfrm>
            <a:off x="3065463" y="2324100"/>
            <a:ext cx="1962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physical page number</a:t>
            </a:r>
          </a:p>
        </p:txBody>
      </p:sp>
      <p:sp>
        <p:nvSpPr>
          <p:cNvPr id="146447" name="Rectangle 114"/>
          <p:cNvSpPr>
            <a:spLocks noChangeArrowheads="1"/>
          </p:cNvSpPr>
          <p:nvPr/>
        </p:nvSpPr>
        <p:spPr bwMode="auto">
          <a:xfrm>
            <a:off x="2482850" y="2552700"/>
            <a:ext cx="565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48" name="Rectangle 115"/>
          <p:cNvSpPr>
            <a:spLocks noChangeArrowheads="1"/>
          </p:cNvSpPr>
          <p:nvPr/>
        </p:nvSpPr>
        <p:spPr bwMode="auto">
          <a:xfrm>
            <a:off x="2101850" y="2552700"/>
            <a:ext cx="4127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49" name="Rectangle 116"/>
          <p:cNvSpPr>
            <a:spLocks noChangeArrowheads="1"/>
          </p:cNvSpPr>
          <p:nvPr/>
        </p:nvSpPr>
        <p:spPr bwMode="auto">
          <a:xfrm>
            <a:off x="2659063" y="2324100"/>
            <a:ext cx="3571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7" tIns="23812" rIns="46037" bIns="23812">
            <a:spAutoFit/>
          </a:bodyP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tag</a:t>
            </a:r>
          </a:p>
        </p:txBody>
      </p:sp>
      <p:sp>
        <p:nvSpPr>
          <p:cNvPr id="146450" name="Rectangle 117"/>
          <p:cNvSpPr>
            <a:spLocks noChangeArrowheads="1"/>
          </p:cNvSpPr>
          <p:nvPr/>
        </p:nvSpPr>
        <p:spPr bwMode="auto">
          <a:xfrm>
            <a:off x="3016250" y="2705100"/>
            <a:ext cx="1708150" cy="142875"/>
          </a:xfrm>
          <a:prstGeom prst="rect">
            <a:avLst/>
          </a:prstGeom>
          <a:solidFill>
            <a:srgbClr val="FFFF0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1" name="Rectangle 118"/>
          <p:cNvSpPr>
            <a:spLocks noChangeArrowheads="1"/>
          </p:cNvSpPr>
          <p:nvPr/>
        </p:nvSpPr>
        <p:spPr bwMode="auto">
          <a:xfrm>
            <a:off x="2482850" y="2705100"/>
            <a:ext cx="565150" cy="142875"/>
          </a:xfrm>
          <a:prstGeom prst="rect">
            <a:avLst/>
          </a:prstGeom>
          <a:solidFill>
            <a:srgbClr val="FFFF0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2" name="Rectangle 119"/>
          <p:cNvSpPr>
            <a:spLocks noChangeArrowheads="1"/>
          </p:cNvSpPr>
          <p:nvPr/>
        </p:nvSpPr>
        <p:spPr bwMode="auto">
          <a:xfrm>
            <a:off x="2101850" y="2705100"/>
            <a:ext cx="412750" cy="142875"/>
          </a:xfrm>
          <a:prstGeom prst="rect">
            <a:avLst/>
          </a:prstGeom>
          <a:solidFill>
            <a:srgbClr val="FFFF0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3" name="Rectangle 120"/>
          <p:cNvSpPr>
            <a:spLocks noChangeArrowheads="1"/>
          </p:cNvSpPr>
          <p:nvPr/>
        </p:nvSpPr>
        <p:spPr bwMode="auto">
          <a:xfrm>
            <a:off x="3016250" y="2857500"/>
            <a:ext cx="1708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4" name="Rectangle 121"/>
          <p:cNvSpPr>
            <a:spLocks noChangeArrowheads="1"/>
          </p:cNvSpPr>
          <p:nvPr/>
        </p:nvSpPr>
        <p:spPr bwMode="auto">
          <a:xfrm>
            <a:off x="2482850" y="2857500"/>
            <a:ext cx="565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5" name="Rectangle 122"/>
          <p:cNvSpPr>
            <a:spLocks noChangeArrowheads="1"/>
          </p:cNvSpPr>
          <p:nvPr/>
        </p:nvSpPr>
        <p:spPr bwMode="auto">
          <a:xfrm>
            <a:off x="2101850" y="2857500"/>
            <a:ext cx="4127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6" name="Rectangle 123"/>
          <p:cNvSpPr>
            <a:spLocks noChangeArrowheads="1"/>
          </p:cNvSpPr>
          <p:nvPr/>
        </p:nvSpPr>
        <p:spPr bwMode="auto">
          <a:xfrm>
            <a:off x="3016250" y="3009900"/>
            <a:ext cx="1708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7" name="Rectangle 124"/>
          <p:cNvSpPr>
            <a:spLocks noChangeArrowheads="1"/>
          </p:cNvSpPr>
          <p:nvPr/>
        </p:nvSpPr>
        <p:spPr bwMode="auto">
          <a:xfrm>
            <a:off x="2482850" y="3009900"/>
            <a:ext cx="5651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8" name="Rectangle 125"/>
          <p:cNvSpPr>
            <a:spLocks noChangeArrowheads="1"/>
          </p:cNvSpPr>
          <p:nvPr/>
        </p:nvSpPr>
        <p:spPr bwMode="auto">
          <a:xfrm>
            <a:off x="2101850" y="3009900"/>
            <a:ext cx="412750" cy="142875"/>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59" name="Line 126"/>
          <p:cNvSpPr>
            <a:spLocks noChangeShapeType="1"/>
          </p:cNvSpPr>
          <p:nvPr/>
        </p:nvSpPr>
        <p:spPr bwMode="auto">
          <a:xfrm flipH="1">
            <a:off x="1301750" y="2286000"/>
            <a:ext cx="21336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0" name="Line 127"/>
          <p:cNvSpPr>
            <a:spLocks noChangeShapeType="1"/>
          </p:cNvSpPr>
          <p:nvPr/>
        </p:nvSpPr>
        <p:spPr bwMode="auto">
          <a:xfrm flipH="1">
            <a:off x="1295400" y="2286000"/>
            <a:ext cx="0" cy="11699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1" name="Oval 128"/>
          <p:cNvSpPr>
            <a:spLocks noChangeArrowheads="1"/>
          </p:cNvSpPr>
          <p:nvPr/>
        </p:nvSpPr>
        <p:spPr bwMode="auto">
          <a:xfrm>
            <a:off x="1916113" y="6178550"/>
            <a:ext cx="279400" cy="196850"/>
          </a:xfrm>
          <a:prstGeom prst="ellipse">
            <a:avLst/>
          </a:prstGeom>
          <a:solidFill>
            <a:schemeClr val="bg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2" name="Rectangle 129"/>
          <p:cNvSpPr>
            <a:spLocks noChangeArrowheads="1"/>
          </p:cNvSpPr>
          <p:nvPr/>
        </p:nvSpPr>
        <p:spPr bwMode="auto">
          <a:xfrm>
            <a:off x="2076450" y="6172200"/>
            <a:ext cx="168275" cy="2095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3" name="Line 130"/>
          <p:cNvSpPr>
            <a:spLocks noChangeShapeType="1"/>
          </p:cNvSpPr>
          <p:nvPr/>
        </p:nvSpPr>
        <p:spPr bwMode="auto">
          <a:xfrm flipV="1">
            <a:off x="2076450" y="6172200"/>
            <a:ext cx="0" cy="2095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4" name="Rectangle 131"/>
          <p:cNvSpPr>
            <a:spLocks noChangeArrowheads="1"/>
          </p:cNvSpPr>
          <p:nvPr/>
        </p:nvSpPr>
        <p:spPr bwMode="auto">
          <a:xfrm>
            <a:off x="3505200" y="4972050"/>
            <a:ext cx="1497013"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5" name="Rectangle 132"/>
          <p:cNvSpPr>
            <a:spLocks noChangeArrowheads="1"/>
          </p:cNvSpPr>
          <p:nvPr/>
        </p:nvSpPr>
        <p:spPr bwMode="auto">
          <a:xfrm>
            <a:off x="3505200" y="5097463"/>
            <a:ext cx="1497013"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6" name="Rectangle 133"/>
          <p:cNvSpPr>
            <a:spLocks noChangeArrowheads="1"/>
          </p:cNvSpPr>
          <p:nvPr/>
        </p:nvSpPr>
        <p:spPr bwMode="auto">
          <a:xfrm>
            <a:off x="3505200" y="5222875"/>
            <a:ext cx="1497013" cy="114300"/>
          </a:xfrm>
          <a:prstGeom prst="rect">
            <a:avLst/>
          </a:prstGeom>
          <a:solidFill>
            <a:srgbClr val="7030A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7" name="Rectangle 134"/>
          <p:cNvSpPr>
            <a:spLocks noChangeArrowheads="1"/>
          </p:cNvSpPr>
          <p:nvPr/>
        </p:nvSpPr>
        <p:spPr bwMode="auto">
          <a:xfrm>
            <a:off x="3505200" y="5475288"/>
            <a:ext cx="1497013"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8" name="Rectangle 135"/>
          <p:cNvSpPr>
            <a:spLocks noChangeArrowheads="1"/>
          </p:cNvSpPr>
          <p:nvPr/>
        </p:nvSpPr>
        <p:spPr bwMode="auto">
          <a:xfrm>
            <a:off x="3505200" y="5349875"/>
            <a:ext cx="1497013"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69" name="Rectangle 136"/>
          <p:cNvSpPr>
            <a:spLocks noChangeArrowheads="1"/>
          </p:cNvSpPr>
          <p:nvPr/>
        </p:nvSpPr>
        <p:spPr bwMode="auto">
          <a:xfrm>
            <a:off x="3505200" y="5600700"/>
            <a:ext cx="1497013"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0" name="Rectangle 137"/>
          <p:cNvSpPr>
            <a:spLocks noChangeArrowheads="1"/>
          </p:cNvSpPr>
          <p:nvPr/>
        </p:nvSpPr>
        <p:spPr bwMode="auto">
          <a:xfrm>
            <a:off x="2751138" y="4972050"/>
            <a:ext cx="741362"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1" name="Rectangle 138"/>
          <p:cNvSpPr>
            <a:spLocks noChangeArrowheads="1"/>
          </p:cNvSpPr>
          <p:nvPr/>
        </p:nvSpPr>
        <p:spPr bwMode="auto">
          <a:xfrm>
            <a:off x="2751138" y="5097463"/>
            <a:ext cx="741362"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2" name="Rectangle 139"/>
          <p:cNvSpPr>
            <a:spLocks noChangeArrowheads="1"/>
          </p:cNvSpPr>
          <p:nvPr/>
        </p:nvSpPr>
        <p:spPr bwMode="auto">
          <a:xfrm>
            <a:off x="2751138" y="5222875"/>
            <a:ext cx="741362" cy="114300"/>
          </a:xfrm>
          <a:prstGeom prst="rect">
            <a:avLst/>
          </a:prstGeom>
          <a:solidFill>
            <a:srgbClr val="7030A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3" name="Rectangle 140"/>
          <p:cNvSpPr>
            <a:spLocks noChangeArrowheads="1"/>
          </p:cNvSpPr>
          <p:nvPr/>
        </p:nvSpPr>
        <p:spPr bwMode="auto">
          <a:xfrm>
            <a:off x="2751138" y="5349875"/>
            <a:ext cx="741362"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4" name="Rectangle 141"/>
          <p:cNvSpPr>
            <a:spLocks noChangeArrowheads="1"/>
          </p:cNvSpPr>
          <p:nvPr/>
        </p:nvSpPr>
        <p:spPr bwMode="auto">
          <a:xfrm>
            <a:off x="2751138" y="5475288"/>
            <a:ext cx="741362"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5" name="Rectangle 142"/>
          <p:cNvSpPr>
            <a:spLocks noChangeArrowheads="1"/>
          </p:cNvSpPr>
          <p:nvPr/>
        </p:nvSpPr>
        <p:spPr bwMode="auto">
          <a:xfrm>
            <a:off x="2751138" y="5600700"/>
            <a:ext cx="741362"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6" name="Rectangle 143"/>
          <p:cNvSpPr>
            <a:spLocks noChangeArrowheads="1"/>
          </p:cNvSpPr>
          <p:nvPr/>
        </p:nvSpPr>
        <p:spPr bwMode="auto">
          <a:xfrm>
            <a:off x="2457450" y="4972050"/>
            <a:ext cx="280988"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7" name="Rectangle 144"/>
          <p:cNvSpPr>
            <a:spLocks noChangeArrowheads="1"/>
          </p:cNvSpPr>
          <p:nvPr/>
        </p:nvSpPr>
        <p:spPr bwMode="auto">
          <a:xfrm>
            <a:off x="2457450" y="5097463"/>
            <a:ext cx="280988"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8" name="Rectangle 145"/>
          <p:cNvSpPr>
            <a:spLocks noChangeArrowheads="1"/>
          </p:cNvSpPr>
          <p:nvPr/>
        </p:nvSpPr>
        <p:spPr bwMode="auto">
          <a:xfrm>
            <a:off x="2457450" y="5222875"/>
            <a:ext cx="280988" cy="114300"/>
          </a:xfrm>
          <a:prstGeom prst="rect">
            <a:avLst/>
          </a:prstGeom>
          <a:solidFill>
            <a:srgbClr val="7030A0"/>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79" name="Rectangle 146"/>
          <p:cNvSpPr>
            <a:spLocks noChangeArrowheads="1"/>
          </p:cNvSpPr>
          <p:nvPr/>
        </p:nvSpPr>
        <p:spPr bwMode="auto">
          <a:xfrm>
            <a:off x="2457450" y="5349875"/>
            <a:ext cx="280988"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80" name="Rectangle 147"/>
          <p:cNvSpPr>
            <a:spLocks noChangeArrowheads="1"/>
          </p:cNvSpPr>
          <p:nvPr/>
        </p:nvSpPr>
        <p:spPr bwMode="auto">
          <a:xfrm>
            <a:off x="2457450" y="5475288"/>
            <a:ext cx="280988" cy="112712"/>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81" name="Rectangle 148"/>
          <p:cNvSpPr>
            <a:spLocks noChangeArrowheads="1"/>
          </p:cNvSpPr>
          <p:nvPr/>
        </p:nvSpPr>
        <p:spPr bwMode="auto">
          <a:xfrm>
            <a:off x="2457450" y="5600700"/>
            <a:ext cx="280988" cy="112713"/>
          </a:xfrm>
          <a:prstGeom prst="rect">
            <a:avLst/>
          </a:prstGeom>
          <a:solidFill>
            <a:schemeClr val="bg1"/>
          </a:solidFill>
          <a:ln w="12700">
            <a:solidFill>
              <a:schemeClr val="tx1"/>
            </a:solidFill>
            <a:miter lim="800000"/>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82" name="Rectangle 149"/>
          <p:cNvSpPr>
            <a:spLocks noChangeArrowheads="1"/>
          </p:cNvSpPr>
          <p:nvPr/>
        </p:nvSpPr>
        <p:spPr bwMode="auto">
          <a:xfrm>
            <a:off x="2362200" y="4737100"/>
            <a:ext cx="5016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26987" rIns="50800" bIns="26987">
            <a:spAutoFit/>
          </a:bodyP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valid</a:t>
            </a:r>
          </a:p>
        </p:txBody>
      </p:sp>
      <p:sp>
        <p:nvSpPr>
          <p:cNvPr id="146483" name="Rectangle 150"/>
          <p:cNvSpPr>
            <a:spLocks noChangeArrowheads="1"/>
          </p:cNvSpPr>
          <p:nvPr/>
        </p:nvSpPr>
        <p:spPr bwMode="auto">
          <a:xfrm>
            <a:off x="2916238" y="4737100"/>
            <a:ext cx="3667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26987" rIns="50800" bIns="26987">
            <a:spAutoFit/>
          </a:bodyP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tag</a:t>
            </a:r>
          </a:p>
        </p:txBody>
      </p:sp>
      <p:sp>
        <p:nvSpPr>
          <p:cNvPr id="146484" name="Rectangle 151"/>
          <p:cNvSpPr>
            <a:spLocks noChangeArrowheads="1"/>
          </p:cNvSpPr>
          <p:nvPr/>
        </p:nvSpPr>
        <p:spPr bwMode="auto">
          <a:xfrm>
            <a:off x="3895725" y="4737100"/>
            <a:ext cx="4651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26987" rIns="50800" bIns="26987">
            <a:spAutoFit/>
          </a:bodyP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data</a:t>
            </a:r>
          </a:p>
        </p:txBody>
      </p:sp>
      <p:sp>
        <p:nvSpPr>
          <p:cNvPr id="146485" name="Line 152"/>
          <p:cNvSpPr>
            <a:spLocks noChangeShapeType="1"/>
          </p:cNvSpPr>
          <p:nvPr/>
        </p:nvSpPr>
        <p:spPr bwMode="auto">
          <a:xfrm flipH="1">
            <a:off x="5035550" y="5292725"/>
            <a:ext cx="5334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86" name="Line 153"/>
          <p:cNvSpPr>
            <a:spLocks noChangeShapeType="1"/>
          </p:cNvSpPr>
          <p:nvPr/>
        </p:nvSpPr>
        <p:spPr bwMode="auto">
          <a:xfrm>
            <a:off x="4273550" y="5299075"/>
            <a:ext cx="0" cy="9779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87" name="Rectangle 154"/>
          <p:cNvSpPr>
            <a:spLocks noChangeArrowheads="1"/>
          </p:cNvSpPr>
          <p:nvPr/>
        </p:nvSpPr>
        <p:spPr bwMode="auto">
          <a:xfrm>
            <a:off x="4362450" y="6049963"/>
            <a:ext cx="5715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26987" rIns="50800" bIns="26987">
            <a:spAutoFit/>
          </a:bodyP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data</a:t>
            </a:r>
          </a:p>
        </p:txBody>
      </p:sp>
      <p:sp>
        <p:nvSpPr>
          <p:cNvPr id="146488" name="Line 155"/>
          <p:cNvSpPr>
            <a:spLocks noChangeShapeType="1"/>
          </p:cNvSpPr>
          <p:nvPr/>
        </p:nvSpPr>
        <p:spPr bwMode="auto">
          <a:xfrm>
            <a:off x="2589213" y="5299075"/>
            <a:ext cx="0" cy="9191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89" name="Line 156"/>
          <p:cNvSpPr>
            <a:spLocks noChangeShapeType="1"/>
          </p:cNvSpPr>
          <p:nvPr/>
        </p:nvSpPr>
        <p:spPr bwMode="auto">
          <a:xfrm>
            <a:off x="3003550" y="5307013"/>
            <a:ext cx="0" cy="61595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0" name="Line 157"/>
          <p:cNvSpPr>
            <a:spLocks noChangeShapeType="1"/>
          </p:cNvSpPr>
          <p:nvPr/>
        </p:nvSpPr>
        <p:spPr bwMode="auto">
          <a:xfrm>
            <a:off x="2146300" y="5978525"/>
            <a:ext cx="7493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1" name="Oval 158"/>
          <p:cNvSpPr>
            <a:spLocks noChangeArrowheads="1"/>
          </p:cNvSpPr>
          <p:nvPr/>
        </p:nvSpPr>
        <p:spPr bwMode="auto">
          <a:xfrm>
            <a:off x="2917825" y="5935663"/>
            <a:ext cx="155575" cy="155575"/>
          </a:xfrm>
          <a:prstGeom prst="ellipse">
            <a:avLst/>
          </a:prstGeom>
          <a:solidFill>
            <a:schemeClr val="bg1"/>
          </a:solidFill>
          <a:ln w="12700">
            <a:solidFill>
              <a:schemeClr val="tx1"/>
            </a:solidFill>
            <a:round/>
          </a:ln>
        </p:spPr>
        <p:txBody>
          <a:bodyPr wrap="none" lIns="50800" tIns="26987" rIns="50800" bIns="26987" anchor="ct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000">
                <a:latin typeface="Helvetica" pitchFamily="34" charset="0"/>
              </a:rPr>
              <a:t>=</a:t>
            </a:r>
          </a:p>
        </p:txBody>
      </p:sp>
      <p:sp>
        <p:nvSpPr>
          <p:cNvPr id="146492" name="Line 159"/>
          <p:cNvSpPr>
            <a:spLocks noChangeShapeType="1"/>
          </p:cNvSpPr>
          <p:nvPr/>
        </p:nvSpPr>
        <p:spPr bwMode="auto">
          <a:xfrm>
            <a:off x="2995613" y="6103938"/>
            <a:ext cx="0" cy="22383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3" name="Line 160"/>
          <p:cNvSpPr>
            <a:spLocks noChangeShapeType="1"/>
          </p:cNvSpPr>
          <p:nvPr/>
        </p:nvSpPr>
        <p:spPr bwMode="auto">
          <a:xfrm flipH="1">
            <a:off x="2097088" y="6334125"/>
            <a:ext cx="89852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4" name="Oval 161"/>
          <p:cNvSpPr>
            <a:spLocks noChangeArrowheads="1"/>
          </p:cNvSpPr>
          <p:nvPr/>
        </p:nvSpPr>
        <p:spPr bwMode="auto">
          <a:xfrm>
            <a:off x="2576513" y="5272088"/>
            <a:ext cx="30162" cy="30162"/>
          </a:xfrm>
          <a:prstGeom prst="ellipse">
            <a:avLst/>
          </a:prstGeom>
          <a:solidFill>
            <a:schemeClr val="tx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95" name="Oval 162"/>
          <p:cNvSpPr>
            <a:spLocks noChangeArrowheads="1"/>
          </p:cNvSpPr>
          <p:nvPr/>
        </p:nvSpPr>
        <p:spPr bwMode="auto">
          <a:xfrm>
            <a:off x="2987675" y="5272088"/>
            <a:ext cx="30163" cy="30162"/>
          </a:xfrm>
          <a:prstGeom prst="ellipse">
            <a:avLst/>
          </a:prstGeom>
          <a:solidFill>
            <a:schemeClr val="tx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96" name="Oval 163"/>
          <p:cNvSpPr>
            <a:spLocks noChangeArrowheads="1"/>
          </p:cNvSpPr>
          <p:nvPr/>
        </p:nvSpPr>
        <p:spPr bwMode="auto">
          <a:xfrm>
            <a:off x="4257675" y="5272088"/>
            <a:ext cx="30163" cy="30162"/>
          </a:xfrm>
          <a:prstGeom prst="ellipse">
            <a:avLst/>
          </a:prstGeom>
          <a:solidFill>
            <a:schemeClr val="tx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497" name="Line 164"/>
          <p:cNvSpPr>
            <a:spLocks noChangeShapeType="1"/>
          </p:cNvSpPr>
          <p:nvPr/>
        </p:nvSpPr>
        <p:spPr bwMode="auto">
          <a:xfrm flipH="1">
            <a:off x="2089150" y="6224588"/>
            <a:ext cx="5000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8" name="Line 165"/>
          <p:cNvSpPr>
            <a:spLocks noChangeShapeType="1"/>
          </p:cNvSpPr>
          <p:nvPr/>
        </p:nvSpPr>
        <p:spPr bwMode="auto">
          <a:xfrm flipH="1">
            <a:off x="1403350" y="6291263"/>
            <a:ext cx="490538"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9" name="Rectangle 166"/>
          <p:cNvSpPr>
            <a:spLocks noChangeArrowheads="1"/>
          </p:cNvSpPr>
          <p:nvPr/>
        </p:nvSpPr>
        <p:spPr bwMode="auto">
          <a:xfrm>
            <a:off x="292100" y="6096000"/>
            <a:ext cx="1171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cache hit</a:t>
            </a:r>
          </a:p>
        </p:txBody>
      </p:sp>
      <p:sp>
        <p:nvSpPr>
          <p:cNvPr id="146500" name="Line 167"/>
          <p:cNvSpPr>
            <a:spLocks noChangeShapeType="1"/>
          </p:cNvSpPr>
          <p:nvPr/>
        </p:nvSpPr>
        <p:spPr bwMode="auto">
          <a:xfrm>
            <a:off x="4044950" y="4232275"/>
            <a:ext cx="0" cy="368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1" name="Line 168"/>
          <p:cNvSpPr>
            <a:spLocks noChangeShapeType="1"/>
          </p:cNvSpPr>
          <p:nvPr/>
        </p:nvSpPr>
        <p:spPr bwMode="auto">
          <a:xfrm flipH="1">
            <a:off x="2139950" y="4606925"/>
            <a:ext cx="1905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2" name="Line 169"/>
          <p:cNvSpPr>
            <a:spLocks noChangeShapeType="1"/>
          </p:cNvSpPr>
          <p:nvPr/>
        </p:nvSpPr>
        <p:spPr bwMode="auto">
          <a:xfrm>
            <a:off x="2139950" y="4613275"/>
            <a:ext cx="0" cy="13589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3" name="Rectangle 170"/>
          <p:cNvSpPr>
            <a:spLocks noChangeArrowheads="1"/>
          </p:cNvSpPr>
          <p:nvPr/>
        </p:nvSpPr>
        <p:spPr bwMode="auto">
          <a:xfrm>
            <a:off x="2582863" y="4325938"/>
            <a:ext cx="4460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tag</a:t>
            </a:r>
          </a:p>
        </p:txBody>
      </p:sp>
      <p:sp>
        <p:nvSpPr>
          <p:cNvPr id="146504" name="Line 173"/>
          <p:cNvSpPr>
            <a:spLocks noChangeShapeType="1"/>
          </p:cNvSpPr>
          <p:nvPr/>
        </p:nvSpPr>
        <p:spPr bwMode="auto">
          <a:xfrm>
            <a:off x="5568950" y="4232275"/>
            <a:ext cx="0" cy="368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5" name="Line 174"/>
          <p:cNvSpPr>
            <a:spLocks noChangeShapeType="1"/>
          </p:cNvSpPr>
          <p:nvPr/>
        </p:nvSpPr>
        <p:spPr bwMode="auto">
          <a:xfrm>
            <a:off x="5568950" y="4613275"/>
            <a:ext cx="0" cy="6731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6" name="Rectangle 175"/>
          <p:cNvSpPr>
            <a:spLocks noChangeArrowheads="1"/>
          </p:cNvSpPr>
          <p:nvPr/>
        </p:nvSpPr>
        <p:spPr bwMode="auto">
          <a:xfrm>
            <a:off x="4995863" y="4402138"/>
            <a:ext cx="927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400">
                <a:latin typeface="Helvetica" pitchFamily="34" charset="0"/>
              </a:rPr>
              <a:t>index</a:t>
            </a:r>
          </a:p>
        </p:txBody>
      </p:sp>
      <p:sp>
        <p:nvSpPr>
          <p:cNvPr id="146507" name="Oval 176"/>
          <p:cNvSpPr>
            <a:spLocks noChangeArrowheads="1"/>
          </p:cNvSpPr>
          <p:nvPr/>
        </p:nvSpPr>
        <p:spPr bwMode="auto">
          <a:xfrm>
            <a:off x="1687513" y="3663950"/>
            <a:ext cx="279400" cy="196850"/>
          </a:xfrm>
          <a:prstGeom prst="ellipse">
            <a:avLst/>
          </a:prstGeom>
          <a:solidFill>
            <a:schemeClr val="bg1"/>
          </a:solidFill>
          <a:ln w="12700">
            <a:solidFill>
              <a:schemeClr val="tx1"/>
            </a:solidFill>
            <a:round/>
          </a:ln>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508" name="Rectangle 177"/>
          <p:cNvSpPr>
            <a:spLocks noChangeArrowheads="1"/>
          </p:cNvSpPr>
          <p:nvPr/>
        </p:nvSpPr>
        <p:spPr bwMode="auto">
          <a:xfrm>
            <a:off x="1847850" y="3657600"/>
            <a:ext cx="168275" cy="2095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509" name="Line 178"/>
          <p:cNvSpPr>
            <a:spLocks noChangeShapeType="1"/>
          </p:cNvSpPr>
          <p:nvPr/>
        </p:nvSpPr>
        <p:spPr bwMode="auto">
          <a:xfrm flipV="1">
            <a:off x="1847850" y="3657600"/>
            <a:ext cx="0" cy="2095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0" name="Line 179"/>
          <p:cNvSpPr>
            <a:spLocks noChangeShapeType="1"/>
          </p:cNvSpPr>
          <p:nvPr/>
        </p:nvSpPr>
        <p:spPr bwMode="auto">
          <a:xfrm>
            <a:off x="1273175" y="3463925"/>
            <a:ext cx="1393825"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1" name="Oval 180"/>
          <p:cNvSpPr>
            <a:spLocks noChangeArrowheads="1"/>
          </p:cNvSpPr>
          <p:nvPr/>
        </p:nvSpPr>
        <p:spPr bwMode="auto">
          <a:xfrm>
            <a:off x="2689225" y="3421063"/>
            <a:ext cx="155575" cy="155575"/>
          </a:xfrm>
          <a:prstGeom prst="ellipse">
            <a:avLst/>
          </a:prstGeom>
          <a:solidFill>
            <a:schemeClr val="bg1"/>
          </a:solidFill>
          <a:ln w="12700">
            <a:solidFill>
              <a:schemeClr val="tx1"/>
            </a:solidFill>
            <a:round/>
          </a:ln>
        </p:spPr>
        <p:txBody>
          <a:bodyPr wrap="none" lIns="50800" tIns="26987" rIns="50800" bIns="26987" anchor="ctr"/>
          <a:lstStyle>
            <a:lvl1pPr defTabSz="276225">
              <a:defRPr sz="2000" b="1">
                <a:solidFill>
                  <a:schemeClr val="tx1"/>
                </a:solidFill>
                <a:latin typeface="Comic Sans MS" panose="030F0902030302020204" charset="0"/>
                <a:ea typeface="宋体" charset="-122"/>
              </a:defRPr>
            </a:lvl1pPr>
            <a:lvl2pPr marL="742950" indent="-285750" defTabSz="276225">
              <a:defRPr sz="2000" b="1">
                <a:solidFill>
                  <a:schemeClr val="tx1"/>
                </a:solidFill>
                <a:latin typeface="Comic Sans MS" panose="030F0902030302020204" charset="0"/>
                <a:ea typeface="宋体" charset="-122"/>
              </a:defRPr>
            </a:lvl2pPr>
            <a:lvl3pPr marL="1143000" indent="-228600" defTabSz="276225">
              <a:defRPr sz="2000" b="1">
                <a:solidFill>
                  <a:schemeClr val="tx1"/>
                </a:solidFill>
                <a:latin typeface="Comic Sans MS" panose="030F0902030302020204" charset="0"/>
                <a:ea typeface="宋体" charset="-122"/>
              </a:defRPr>
            </a:lvl3pPr>
            <a:lvl4pPr marL="1600200" indent="-228600" defTabSz="276225">
              <a:defRPr sz="2000" b="1">
                <a:solidFill>
                  <a:schemeClr val="tx1"/>
                </a:solidFill>
                <a:latin typeface="Comic Sans MS" panose="030F0902030302020204" charset="0"/>
                <a:ea typeface="宋体" charset="-122"/>
              </a:defRPr>
            </a:lvl4pPr>
            <a:lvl5pPr marL="2057400" indent="-228600" defTabSz="276225">
              <a:defRPr sz="2000" b="1">
                <a:solidFill>
                  <a:schemeClr val="tx1"/>
                </a:solidFill>
                <a:latin typeface="Comic Sans MS" panose="030F0902030302020204" charset="0"/>
                <a:ea typeface="宋体" charset="-122"/>
              </a:defRPr>
            </a:lvl5pPr>
            <a:lvl6pPr marL="25146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76225"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000">
                <a:latin typeface="Helvetica" pitchFamily="34" charset="0"/>
              </a:rPr>
              <a:t>=</a:t>
            </a:r>
          </a:p>
        </p:txBody>
      </p:sp>
      <p:sp>
        <p:nvSpPr>
          <p:cNvPr id="146512" name="Line 181"/>
          <p:cNvSpPr>
            <a:spLocks noChangeShapeType="1"/>
          </p:cNvSpPr>
          <p:nvPr/>
        </p:nvSpPr>
        <p:spPr bwMode="auto">
          <a:xfrm>
            <a:off x="2767013" y="3589338"/>
            <a:ext cx="0" cy="22383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3" name="Line 182"/>
          <p:cNvSpPr>
            <a:spLocks noChangeShapeType="1"/>
          </p:cNvSpPr>
          <p:nvPr/>
        </p:nvSpPr>
        <p:spPr bwMode="auto">
          <a:xfrm flipH="1">
            <a:off x="1868488" y="3819525"/>
            <a:ext cx="89852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4" name="Line 183"/>
          <p:cNvSpPr>
            <a:spLocks noChangeShapeType="1"/>
          </p:cNvSpPr>
          <p:nvPr/>
        </p:nvSpPr>
        <p:spPr bwMode="auto">
          <a:xfrm flipH="1">
            <a:off x="1852613" y="3703638"/>
            <a:ext cx="509587" cy="47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5" name="Line 184"/>
          <p:cNvSpPr>
            <a:spLocks noChangeShapeType="1"/>
          </p:cNvSpPr>
          <p:nvPr/>
        </p:nvSpPr>
        <p:spPr bwMode="auto">
          <a:xfrm flipH="1">
            <a:off x="1174750" y="3776663"/>
            <a:ext cx="490538"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6" name="Rectangle 185"/>
          <p:cNvSpPr>
            <a:spLocks noChangeArrowheads="1"/>
          </p:cNvSpPr>
          <p:nvPr/>
        </p:nvSpPr>
        <p:spPr bwMode="auto">
          <a:xfrm>
            <a:off x="304800" y="3632200"/>
            <a:ext cx="968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TLB hit</a:t>
            </a:r>
          </a:p>
        </p:txBody>
      </p:sp>
      <p:sp>
        <p:nvSpPr>
          <p:cNvPr id="146517" name="Line 186"/>
          <p:cNvSpPr>
            <a:spLocks noChangeShapeType="1"/>
          </p:cNvSpPr>
          <p:nvPr/>
        </p:nvSpPr>
        <p:spPr bwMode="auto">
          <a:xfrm>
            <a:off x="2781300" y="2768600"/>
            <a:ext cx="0" cy="62071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8" name="Line 187"/>
          <p:cNvSpPr>
            <a:spLocks noChangeShapeType="1"/>
          </p:cNvSpPr>
          <p:nvPr/>
        </p:nvSpPr>
        <p:spPr bwMode="auto">
          <a:xfrm>
            <a:off x="2362200" y="2784475"/>
            <a:ext cx="0" cy="9191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19" name="Line 188"/>
          <p:cNvSpPr>
            <a:spLocks noChangeShapeType="1"/>
          </p:cNvSpPr>
          <p:nvPr/>
        </p:nvSpPr>
        <p:spPr bwMode="auto">
          <a:xfrm flipH="1">
            <a:off x="3886200" y="2792413"/>
            <a:ext cx="0" cy="1169987"/>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20" name="AutoShape 189"/>
          <p:cNvSpPr/>
          <p:nvPr/>
        </p:nvSpPr>
        <p:spPr bwMode="auto">
          <a:xfrm>
            <a:off x="7162800" y="1828800"/>
            <a:ext cx="304800" cy="1905000"/>
          </a:xfrm>
          <a:prstGeom prst="rightBrace">
            <a:avLst>
              <a:gd name="adj1" fmla="val 52083"/>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521" name="AutoShape 190"/>
          <p:cNvSpPr/>
          <p:nvPr/>
        </p:nvSpPr>
        <p:spPr bwMode="auto">
          <a:xfrm>
            <a:off x="7620000" y="3962400"/>
            <a:ext cx="228600" cy="2286000"/>
          </a:xfrm>
          <a:prstGeom prst="rightBrace">
            <a:avLst>
              <a:gd name="adj1" fmla="val 83333"/>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6522" name="Text Box 191"/>
          <p:cNvSpPr txBox="1">
            <a:spLocks noChangeArrowheads="1"/>
          </p:cNvSpPr>
          <p:nvPr/>
        </p:nvSpPr>
        <p:spPr bwMode="auto">
          <a:xfrm>
            <a:off x="7467600" y="25288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TLB</a:t>
            </a:r>
          </a:p>
        </p:txBody>
      </p:sp>
      <p:sp>
        <p:nvSpPr>
          <p:cNvPr id="146523" name="Text Box 192"/>
          <p:cNvSpPr txBox="1">
            <a:spLocks noChangeArrowheads="1"/>
          </p:cNvSpPr>
          <p:nvPr/>
        </p:nvSpPr>
        <p:spPr bwMode="auto">
          <a:xfrm>
            <a:off x="7924800" y="48768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1800">
                <a:latin typeface="Helvetica" pitchFamily="34" charset="0"/>
              </a:rPr>
              <a:t>Cache</a:t>
            </a:r>
          </a:p>
        </p:txBody>
      </p:sp>
      <p:sp>
        <p:nvSpPr>
          <p:cNvPr id="146524" name="Text Box 193"/>
          <p:cNvSpPr txBox="1">
            <a:spLocks noChangeArrowheads="1"/>
          </p:cNvSpPr>
          <p:nvPr/>
        </p:nvSpPr>
        <p:spPr bwMode="auto">
          <a:xfrm>
            <a:off x="2230438" y="2490788"/>
            <a:ext cx="2651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2400">
                <a:solidFill>
                  <a:schemeClr val="tx2"/>
                </a:solidFill>
                <a:latin typeface="Helvetica" pitchFamily="34" charset="0"/>
              </a:rPr>
              <a:t>.</a:t>
            </a:r>
          </a:p>
        </p:txBody>
      </p:sp>
      <p:sp>
        <p:nvSpPr>
          <p:cNvPr id="146525" name="Text Box 194"/>
          <p:cNvSpPr txBox="1">
            <a:spLocks noChangeArrowheads="1"/>
          </p:cNvSpPr>
          <p:nvPr/>
        </p:nvSpPr>
        <p:spPr bwMode="auto">
          <a:xfrm>
            <a:off x="3754438" y="2497138"/>
            <a:ext cx="2651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2400">
                <a:solidFill>
                  <a:schemeClr val="tx2"/>
                </a:solidFill>
                <a:latin typeface="Helvetica" pitchFamily="34" charset="0"/>
              </a:rPr>
              <a:t>.</a:t>
            </a:r>
          </a:p>
        </p:txBody>
      </p:sp>
      <p:sp>
        <p:nvSpPr>
          <p:cNvPr id="146526" name="Text Box 195"/>
          <p:cNvSpPr txBox="1">
            <a:spLocks noChangeArrowheads="1"/>
          </p:cNvSpPr>
          <p:nvPr/>
        </p:nvSpPr>
        <p:spPr bwMode="auto">
          <a:xfrm>
            <a:off x="2649538" y="2497138"/>
            <a:ext cx="2651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2400">
                <a:solidFill>
                  <a:schemeClr val="tx2"/>
                </a:solidFill>
                <a:latin typeface="Helvetica" pitchFamily="34" charset="0"/>
              </a:rPr>
              <a:t>.</a:t>
            </a:r>
          </a:p>
        </p:txBody>
      </p:sp>
      <p:sp>
        <p:nvSpPr>
          <p:cNvPr id="146527" name="Rectangle 2"/>
          <p:cNvSpPr>
            <a:spLocks noChangeArrowheads="1"/>
          </p:cNvSpPr>
          <p:nvPr/>
        </p:nvSpPr>
        <p:spPr bwMode="auto">
          <a:xfrm>
            <a:off x="5922963" y="3968750"/>
            <a:ext cx="16351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solidFill>
                  <a:srgbClr val="000000"/>
                </a:solidFill>
                <a:latin typeface="Helvetica" pitchFamily="34" charset="0"/>
              </a:rPr>
              <a:t>physical address</a:t>
            </a:r>
          </a:p>
        </p:txBody>
      </p:sp>
      <p:sp>
        <p:nvSpPr>
          <p:cNvPr id="146528" name="Rectangle 102"/>
          <p:cNvSpPr>
            <a:spLocks noChangeArrowheads="1"/>
          </p:cNvSpPr>
          <p:nvPr/>
        </p:nvSpPr>
        <p:spPr bwMode="auto">
          <a:xfrm>
            <a:off x="2613025" y="4008438"/>
            <a:ext cx="2090738" cy="228600"/>
          </a:xfrm>
          <a:prstGeom prst="rect">
            <a:avLst/>
          </a:prstGeom>
          <a:solidFill>
            <a:srgbClr val="CC99FF"/>
          </a:solidFill>
          <a:ln w="12700">
            <a:solidFill>
              <a:schemeClr val="tx1"/>
            </a:solidFill>
            <a:miter lim="800000"/>
          </a:ln>
        </p:spPr>
        <p:txBody>
          <a:bodyPr wrap="none" lIns="46037" tIns="23812" rIns="46037" bIns="23812" anchor="ct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latin typeface="Helvetica" pitchFamily="34" charset="0"/>
              </a:rPr>
              <a:t>physical page number</a:t>
            </a:r>
          </a:p>
        </p:txBody>
      </p:sp>
      <p:sp>
        <p:nvSpPr>
          <p:cNvPr id="146529" name="Rectangle 103"/>
          <p:cNvSpPr>
            <a:spLocks noChangeArrowheads="1"/>
          </p:cNvSpPr>
          <p:nvPr/>
        </p:nvSpPr>
        <p:spPr bwMode="auto">
          <a:xfrm>
            <a:off x="4703763" y="4008438"/>
            <a:ext cx="1100137" cy="228600"/>
          </a:xfrm>
          <a:prstGeom prst="rect">
            <a:avLst/>
          </a:prstGeom>
          <a:solidFill>
            <a:srgbClr val="66FFFF"/>
          </a:solidFill>
          <a:ln w="12700">
            <a:solidFill>
              <a:schemeClr val="tx1"/>
            </a:solidFill>
            <a:miter lim="800000"/>
          </a:ln>
        </p:spPr>
        <p:txBody>
          <a:bodyPr wrap="none" lIns="46037" tIns="23812" rIns="46037" bIns="23812" anchor="ctr"/>
          <a:lstStyle>
            <a:lvl1pPr defTabSz="228600">
              <a:defRPr sz="2000" b="1">
                <a:solidFill>
                  <a:schemeClr val="tx1"/>
                </a:solidFill>
                <a:latin typeface="Comic Sans MS" panose="030F0902030302020204" charset="0"/>
                <a:ea typeface="宋体" charset="-122"/>
              </a:defRPr>
            </a:lvl1pPr>
            <a:lvl2pPr marL="742950" indent="-285750" defTabSz="228600">
              <a:defRPr sz="2000" b="1">
                <a:solidFill>
                  <a:schemeClr val="tx1"/>
                </a:solidFill>
                <a:latin typeface="Comic Sans MS" panose="030F0902030302020204" charset="0"/>
                <a:ea typeface="宋体" charset="-122"/>
              </a:defRPr>
            </a:lvl2pPr>
            <a:lvl3pPr marL="1143000" indent="-228600" defTabSz="228600">
              <a:defRPr sz="2000" b="1">
                <a:solidFill>
                  <a:schemeClr val="tx1"/>
                </a:solidFill>
                <a:latin typeface="Comic Sans MS" panose="030F0902030302020204" charset="0"/>
                <a:ea typeface="宋体" charset="-122"/>
              </a:defRPr>
            </a:lvl3pPr>
            <a:lvl4pPr marL="1600200" indent="-228600" defTabSz="228600">
              <a:defRPr sz="2000" b="1">
                <a:solidFill>
                  <a:schemeClr val="tx1"/>
                </a:solidFill>
                <a:latin typeface="Comic Sans MS" panose="030F0902030302020204" charset="0"/>
                <a:ea typeface="宋体" charset="-122"/>
              </a:defRPr>
            </a:lvl4pPr>
            <a:lvl5pPr marL="2057400" indent="-228600" defTabSz="228600">
              <a:defRPr sz="2000" b="1">
                <a:solidFill>
                  <a:schemeClr val="tx1"/>
                </a:solidFill>
                <a:latin typeface="Comic Sans MS" panose="030F0902030302020204" charset="0"/>
                <a:ea typeface="宋体" charset="-122"/>
              </a:defRPr>
            </a:lvl5pPr>
            <a:lvl6pPr marL="25146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defTabSz="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en-US" altLang="zh-CN" sz="1400">
                <a:latin typeface="Helvetica" pitchFamily="34" charset="0"/>
              </a:rPr>
              <a:t>page offset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47" name="Group 54"/>
          <p:cNvGrpSpPr/>
          <p:nvPr/>
        </p:nvGrpSpPr>
        <p:grpSpPr bwMode="auto">
          <a:xfrm>
            <a:off x="3911600" y="3028950"/>
            <a:ext cx="992188" cy="309563"/>
            <a:chOff x="2445" y="1645"/>
            <a:chExt cx="625" cy="195"/>
          </a:xfrm>
        </p:grpSpPr>
        <p:sp>
          <p:nvSpPr>
            <p:cNvPr id="148624" name="Line 55"/>
            <p:cNvSpPr>
              <a:spLocks noChangeShapeType="1"/>
            </p:cNvSpPr>
            <p:nvPr/>
          </p:nvSpPr>
          <p:spPr bwMode="auto">
            <a:xfrm>
              <a:off x="2445" y="1705"/>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48625" name="Text Box 56"/>
            <p:cNvSpPr txBox="1">
              <a:spLocks noChangeArrowheads="1"/>
            </p:cNvSpPr>
            <p:nvPr/>
          </p:nvSpPr>
          <p:spPr bwMode="auto">
            <a:xfrm>
              <a:off x="2586" y="1645"/>
              <a:ext cx="398"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TLBI</a:t>
              </a:r>
            </a:p>
          </p:txBody>
        </p:sp>
      </p:grpSp>
      <p:sp>
        <p:nvSpPr>
          <p:cNvPr id="14848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277DE12B-F1DC-1042-8618-F9162CB566DA}" type="slidenum">
              <a:rPr lang="zh-CN" altLang="en-US" sz="1400" b="0">
                <a:latin typeface="Times New Roman" panose="02020603050405020304" charset="0"/>
              </a:rPr>
              <a:t>86</a:t>
            </a:fld>
            <a:endParaRPr lang="en-US" altLang="zh-CN" sz="1400" b="0">
              <a:latin typeface="Times New Roman" panose="02020603050405020304" charset="0"/>
            </a:endParaRPr>
          </a:p>
        </p:txBody>
      </p:sp>
      <p:sp>
        <p:nvSpPr>
          <p:cNvPr id="23555" name="Rectangle 3"/>
          <p:cNvSpPr>
            <a:spLocks noGrp="1" noChangeArrowheads="1"/>
          </p:cNvSpPr>
          <p:nvPr>
            <p:ph type="body" idx="1"/>
          </p:nvPr>
        </p:nvSpPr>
        <p:spPr>
          <a:xfrm>
            <a:off x="533400" y="1524000"/>
            <a:ext cx="4111625" cy="1143000"/>
          </a:xfrm>
        </p:spPr>
        <p:txBody>
          <a:bodyPr/>
          <a:lstStyle/>
          <a:p>
            <a:pPr>
              <a:lnSpc>
                <a:spcPct val="90000"/>
              </a:lnSpc>
            </a:pPr>
            <a:r>
              <a:rPr kumimoji="0" lang="en-US" altLang="zh-CN" sz="2400">
                <a:ea typeface="宋体" charset="-122"/>
              </a:rPr>
              <a:t>TLB</a:t>
            </a:r>
          </a:p>
          <a:p>
            <a:pPr lvl="1">
              <a:lnSpc>
                <a:spcPct val="90000"/>
              </a:lnSpc>
            </a:pPr>
            <a:r>
              <a:rPr kumimoji="0" lang="en-US" altLang="zh-CN" sz="2000">
                <a:ea typeface="宋体" charset="-122"/>
              </a:rPr>
              <a:t>16 entries</a:t>
            </a:r>
          </a:p>
          <a:p>
            <a:pPr lvl="1">
              <a:lnSpc>
                <a:spcPct val="90000"/>
              </a:lnSpc>
            </a:pPr>
            <a:r>
              <a:rPr kumimoji="0" lang="en-US" altLang="zh-CN" sz="2000">
                <a:ea typeface="宋体" charset="-122"/>
              </a:rPr>
              <a:t>4-way associative (2-bit)</a:t>
            </a:r>
            <a:endParaRPr kumimoji="0" lang="zh-CN" altLang="en-US" sz="2000">
              <a:ea typeface="宋体" charset="-122"/>
            </a:endParaRPr>
          </a:p>
        </p:txBody>
      </p:sp>
      <p:grpSp>
        <p:nvGrpSpPr>
          <p:cNvPr id="148484" name="Group 5"/>
          <p:cNvGrpSpPr/>
          <p:nvPr/>
        </p:nvGrpSpPr>
        <p:grpSpPr bwMode="auto">
          <a:xfrm>
            <a:off x="990600" y="3236913"/>
            <a:ext cx="6823075" cy="609600"/>
            <a:chOff x="605" y="1776"/>
            <a:chExt cx="4298" cy="384"/>
          </a:xfrm>
        </p:grpSpPr>
        <p:grpSp>
          <p:nvGrpSpPr>
            <p:cNvPr id="148582" name="Group 6"/>
            <p:cNvGrpSpPr/>
            <p:nvPr/>
          </p:nvGrpSpPr>
          <p:grpSpPr bwMode="auto">
            <a:xfrm>
              <a:off x="605" y="1776"/>
              <a:ext cx="307" cy="384"/>
              <a:chOff x="605" y="1776"/>
              <a:chExt cx="307" cy="384"/>
            </a:xfrm>
          </p:grpSpPr>
          <p:sp>
            <p:nvSpPr>
              <p:cNvPr id="148622" name="Rectangle 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23" name="Rectangle 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13</a:t>
                </a:r>
              </a:p>
            </p:txBody>
          </p:sp>
        </p:grpSp>
        <p:grpSp>
          <p:nvGrpSpPr>
            <p:cNvPr id="148583" name="Group 9"/>
            <p:cNvGrpSpPr/>
            <p:nvPr/>
          </p:nvGrpSpPr>
          <p:grpSpPr bwMode="auto">
            <a:xfrm>
              <a:off x="912" y="1776"/>
              <a:ext cx="307" cy="384"/>
              <a:chOff x="605" y="1776"/>
              <a:chExt cx="307" cy="384"/>
            </a:xfrm>
          </p:grpSpPr>
          <p:sp>
            <p:nvSpPr>
              <p:cNvPr id="148620" name="Rectangle 1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21" name="Rectangle 1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12</a:t>
                </a:r>
              </a:p>
            </p:txBody>
          </p:sp>
        </p:grpSp>
        <p:grpSp>
          <p:nvGrpSpPr>
            <p:cNvPr id="148584" name="Group 12"/>
            <p:cNvGrpSpPr/>
            <p:nvPr/>
          </p:nvGrpSpPr>
          <p:grpSpPr bwMode="auto">
            <a:xfrm>
              <a:off x="1219" y="1776"/>
              <a:ext cx="307" cy="384"/>
              <a:chOff x="605" y="1776"/>
              <a:chExt cx="307" cy="384"/>
            </a:xfrm>
          </p:grpSpPr>
          <p:sp>
            <p:nvSpPr>
              <p:cNvPr id="148618" name="Rectangle 1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19" name="Rectangle 1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48585" name="Group 15"/>
            <p:cNvGrpSpPr/>
            <p:nvPr/>
          </p:nvGrpSpPr>
          <p:grpSpPr bwMode="auto">
            <a:xfrm>
              <a:off x="1526" y="1776"/>
              <a:ext cx="307" cy="384"/>
              <a:chOff x="605" y="1776"/>
              <a:chExt cx="307" cy="384"/>
            </a:xfrm>
          </p:grpSpPr>
          <p:sp>
            <p:nvSpPr>
              <p:cNvPr id="148616" name="Rectangle 1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17" name="Rectangle 1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48586" name="Group 18"/>
            <p:cNvGrpSpPr/>
            <p:nvPr/>
          </p:nvGrpSpPr>
          <p:grpSpPr bwMode="auto">
            <a:xfrm>
              <a:off x="1833" y="1776"/>
              <a:ext cx="307" cy="384"/>
              <a:chOff x="605" y="1776"/>
              <a:chExt cx="307" cy="384"/>
            </a:xfrm>
          </p:grpSpPr>
          <p:sp>
            <p:nvSpPr>
              <p:cNvPr id="148614" name="Rectangle 1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15" name="Rectangle 2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48587" name="Group 21"/>
            <p:cNvGrpSpPr/>
            <p:nvPr/>
          </p:nvGrpSpPr>
          <p:grpSpPr bwMode="auto">
            <a:xfrm>
              <a:off x="2140" y="1776"/>
              <a:ext cx="307" cy="384"/>
              <a:chOff x="605" y="1776"/>
              <a:chExt cx="307" cy="384"/>
            </a:xfrm>
          </p:grpSpPr>
          <p:sp>
            <p:nvSpPr>
              <p:cNvPr id="148612" name="Rectangle 2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13" name="Rectangle 2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48588" name="Group 24"/>
            <p:cNvGrpSpPr/>
            <p:nvPr/>
          </p:nvGrpSpPr>
          <p:grpSpPr bwMode="auto">
            <a:xfrm>
              <a:off x="2447" y="1776"/>
              <a:ext cx="307" cy="384"/>
              <a:chOff x="605" y="1776"/>
              <a:chExt cx="307" cy="384"/>
            </a:xfrm>
          </p:grpSpPr>
          <p:sp>
            <p:nvSpPr>
              <p:cNvPr id="148610" name="Rectangle 2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11" name="Rectangle 2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48589" name="Group 27"/>
            <p:cNvGrpSpPr/>
            <p:nvPr/>
          </p:nvGrpSpPr>
          <p:grpSpPr bwMode="auto">
            <a:xfrm>
              <a:off x="2754" y="1776"/>
              <a:ext cx="307" cy="384"/>
              <a:chOff x="605" y="1776"/>
              <a:chExt cx="307" cy="384"/>
            </a:xfrm>
          </p:grpSpPr>
          <p:sp>
            <p:nvSpPr>
              <p:cNvPr id="148608" name="Rectangle 2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09" name="Rectangle 2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48590" name="Group 30"/>
            <p:cNvGrpSpPr/>
            <p:nvPr/>
          </p:nvGrpSpPr>
          <p:grpSpPr bwMode="auto">
            <a:xfrm>
              <a:off x="3061" y="1776"/>
              <a:ext cx="307" cy="384"/>
              <a:chOff x="605" y="1776"/>
              <a:chExt cx="307" cy="384"/>
            </a:xfrm>
          </p:grpSpPr>
          <p:sp>
            <p:nvSpPr>
              <p:cNvPr id="148606" name="Rectangle 3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07" name="Rectangle 3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48591" name="Group 33"/>
            <p:cNvGrpSpPr/>
            <p:nvPr/>
          </p:nvGrpSpPr>
          <p:grpSpPr bwMode="auto">
            <a:xfrm>
              <a:off x="3368" y="1776"/>
              <a:ext cx="307" cy="384"/>
              <a:chOff x="605" y="1776"/>
              <a:chExt cx="307" cy="384"/>
            </a:xfrm>
          </p:grpSpPr>
          <p:sp>
            <p:nvSpPr>
              <p:cNvPr id="148604" name="Rectangle 3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05" name="Rectangle 3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48592" name="Group 36"/>
            <p:cNvGrpSpPr/>
            <p:nvPr/>
          </p:nvGrpSpPr>
          <p:grpSpPr bwMode="auto">
            <a:xfrm>
              <a:off x="3675" y="1776"/>
              <a:ext cx="307" cy="384"/>
              <a:chOff x="605" y="1776"/>
              <a:chExt cx="307" cy="384"/>
            </a:xfrm>
          </p:grpSpPr>
          <p:sp>
            <p:nvSpPr>
              <p:cNvPr id="148602" name="Rectangle 3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03" name="Rectangle 3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48593" name="Group 39"/>
            <p:cNvGrpSpPr/>
            <p:nvPr/>
          </p:nvGrpSpPr>
          <p:grpSpPr bwMode="auto">
            <a:xfrm>
              <a:off x="3982" y="1776"/>
              <a:ext cx="307" cy="384"/>
              <a:chOff x="605" y="1776"/>
              <a:chExt cx="307" cy="384"/>
            </a:xfrm>
          </p:grpSpPr>
          <p:sp>
            <p:nvSpPr>
              <p:cNvPr id="148600" name="Rectangle 4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601" name="Rectangle 4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48594" name="Group 42"/>
            <p:cNvGrpSpPr/>
            <p:nvPr/>
          </p:nvGrpSpPr>
          <p:grpSpPr bwMode="auto">
            <a:xfrm>
              <a:off x="4289" y="1776"/>
              <a:ext cx="307" cy="384"/>
              <a:chOff x="605" y="1776"/>
              <a:chExt cx="307" cy="384"/>
            </a:xfrm>
          </p:grpSpPr>
          <p:sp>
            <p:nvSpPr>
              <p:cNvPr id="148598" name="Rectangle 4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599" name="Rectangle 4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48595" name="Group 45"/>
            <p:cNvGrpSpPr/>
            <p:nvPr/>
          </p:nvGrpSpPr>
          <p:grpSpPr bwMode="auto">
            <a:xfrm>
              <a:off x="4596" y="1776"/>
              <a:ext cx="307" cy="384"/>
              <a:chOff x="605" y="1776"/>
              <a:chExt cx="307" cy="384"/>
            </a:xfrm>
          </p:grpSpPr>
          <p:sp>
            <p:nvSpPr>
              <p:cNvPr id="148596" name="Rectangle 4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48597" name="Rectangle 4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48485" name="Group 48"/>
          <p:cNvGrpSpPr/>
          <p:nvPr/>
        </p:nvGrpSpPr>
        <p:grpSpPr bwMode="auto">
          <a:xfrm>
            <a:off x="4889500" y="4006850"/>
            <a:ext cx="2924175" cy="336550"/>
            <a:chOff x="3061" y="2261"/>
            <a:chExt cx="1842" cy="212"/>
          </a:xfrm>
        </p:grpSpPr>
        <p:sp>
          <p:nvSpPr>
            <p:cNvPr id="148580" name="Line 49"/>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48581" name="Text Box 50"/>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VPO</a:t>
              </a:r>
            </a:p>
          </p:txBody>
        </p:sp>
      </p:grpSp>
      <p:grpSp>
        <p:nvGrpSpPr>
          <p:cNvPr id="148486" name="Group 51"/>
          <p:cNvGrpSpPr/>
          <p:nvPr/>
        </p:nvGrpSpPr>
        <p:grpSpPr bwMode="auto">
          <a:xfrm>
            <a:off x="990600" y="3998913"/>
            <a:ext cx="3916363" cy="336550"/>
            <a:chOff x="3061" y="2261"/>
            <a:chExt cx="1842" cy="212"/>
          </a:xfrm>
        </p:grpSpPr>
        <p:sp>
          <p:nvSpPr>
            <p:cNvPr id="148578" name="Line 52"/>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48579" name="Text Box 53"/>
            <p:cNvSpPr txBox="1">
              <a:spLocks noChangeArrowheads="1"/>
            </p:cNvSpPr>
            <p:nvPr/>
          </p:nvSpPr>
          <p:spPr bwMode="auto">
            <a:xfrm>
              <a:off x="3770" y="2261"/>
              <a:ext cx="306"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VPN</a:t>
              </a:r>
            </a:p>
          </p:txBody>
        </p:sp>
      </p:grpSp>
      <p:grpSp>
        <p:nvGrpSpPr>
          <p:cNvPr id="23648" name="Group 57"/>
          <p:cNvGrpSpPr/>
          <p:nvPr/>
        </p:nvGrpSpPr>
        <p:grpSpPr bwMode="auto">
          <a:xfrm>
            <a:off x="990600" y="3008313"/>
            <a:ext cx="2927350" cy="309562"/>
            <a:chOff x="2445" y="1645"/>
            <a:chExt cx="625" cy="195"/>
          </a:xfrm>
        </p:grpSpPr>
        <p:sp>
          <p:nvSpPr>
            <p:cNvPr id="148576" name="Line 58"/>
            <p:cNvSpPr>
              <a:spLocks noChangeShapeType="1"/>
            </p:cNvSpPr>
            <p:nvPr/>
          </p:nvSpPr>
          <p:spPr bwMode="auto">
            <a:xfrm>
              <a:off x="2445" y="1718"/>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48577" name="Text Box 59"/>
            <p:cNvSpPr txBox="1">
              <a:spLocks noChangeArrowheads="1"/>
            </p:cNvSpPr>
            <p:nvPr/>
          </p:nvSpPr>
          <p:spPr bwMode="auto">
            <a:xfrm>
              <a:off x="2710" y="1645"/>
              <a:ext cx="150"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TLBT</a:t>
              </a:r>
            </a:p>
          </p:txBody>
        </p:sp>
      </p:grpSp>
      <p:graphicFrame>
        <p:nvGraphicFramePr>
          <p:cNvPr id="1350716" name="Group 60"/>
          <p:cNvGraphicFramePr>
            <a:graphicFrameLocks noGrp="1"/>
          </p:cNvGraphicFramePr>
          <p:nvPr/>
        </p:nvGraphicFramePr>
        <p:xfrm>
          <a:off x="304800" y="4813300"/>
          <a:ext cx="8458200" cy="1666875"/>
        </p:xfrm>
        <a:graphic>
          <a:graphicData uri="http://schemas.openxmlformats.org/drawingml/2006/table">
            <a:tbl>
              <a:tblPr/>
              <a:tblGrid>
                <a:gridCol w="5334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609600">
                  <a:extLst>
                    <a:ext uri="{9D8B030D-6E8A-4147-A177-3AD203B41FA5}">
                      <a16:colId xmlns:a16="http://schemas.microsoft.com/office/drawing/2014/main" val="20011"/>
                    </a:ext>
                  </a:extLst>
                </a:gridCol>
                <a:gridCol w="762000">
                  <a:extLst>
                    <a:ext uri="{9D8B030D-6E8A-4147-A177-3AD203B41FA5}">
                      <a16:colId xmlns:a16="http://schemas.microsoft.com/office/drawing/2014/main" val="20012"/>
                    </a:ext>
                  </a:extLst>
                </a:gridCol>
              </a:tblGrid>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endParaRPr kumimoji="0" lang="en-US" altLang="zh-CN" sz="1600" b="0" i="0" u="none" strike="noStrike" cap="none" normalizeH="0" baseline="0">
                        <a:ln>
                          <a:noFill/>
                        </a:ln>
                        <a:solidFill>
                          <a:schemeClr val="tx1"/>
                        </a:solidFill>
                        <a:effectLst/>
                        <a:latin typeface="Comic Sans MS" panose="030F0902030302020204" charset="0"/>
                        <a:ea typeface="宋体" charset="-122"/>
                      </a:endParaRP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PPN</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PPN</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PPN</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PPN</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03</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09</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00</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07</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03</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2D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04</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2</a:t>
                      </a: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08</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06</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03</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3</a:t>
                      </a: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07</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03</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34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48573" name="Rectangle 146"/>
          <p:cNvSpPr>
            <a:spLocks noChangeArrowheads="1"/>
          </p:cNvSpPr>
          <p:nvPr/>
        </p:nvSpPr>
        <p:spPr bwMode="auto">
          <a:xfrm>
            <a:off x="457200" y="4572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sz="2800">
                <a:solidFill>
                  <a:schemeClr val="tx2"/>
                </a:solidFill>
              </a:rPr>
              <a:t>Simple Memory System TLB</a:t>
            </a:r>
          </a:p>
        </p:txBody>
      </p:sp>
      <p:cxnSp>
        <p:nvCxnSpPr>
          <p:cNvPr id="4" name="Straight Connector 3"/>
          <p:cNvCxnSpPr>
            <a:cxnSpLocks noChangeShapeType="1"/>
          </p:cNvCxnSpPr>
          <p:nvPr/>
        </p:nvCxnSpPr>
        <p:spPr bwMode="auto">
          <a:xfrm>
            <a:off x="4889500" y="2819400"/>
            <a:ext cx="0" cy="1676400"/>
          </a:xfrm>
          <a:prstGeom prst="line">
            <a:avLst/>
          </a:prstGeom>
          <a:noFill/>
          <a:ln w="9525">
            <a:solidFill>
              <a:srgbClr val="FF0000"/>
            </a:solidFill>
            <a:prstDash val="dash"/>
            <a:round/>
          </a:ln>
          <a:extLst>
            <a:ext uri="{909E8E84-426E-40DD-AFC4-6F175D3DCCD1}">
              <a14:hiddenFill xmlns:a14="http://schemas.microsoft.com/office/drawing/2010/main">
                <a:noFill/>
              </a14:hiddenFill>
            </a:ext>
          </a:extLst>
        </p:spPr>
      </p:cxnSp>
      <p:sp>
        <p:nvSpPr>
          <p:cNvPr id="148575" name="Rectangle 3"/>
          <p:cNvSpPr txBox="1">
            <a:spLocks noChangeArrowheads="1"/>
          </p:cNvSpPr>
          <p:nvPr/>
        </p:nvSpPr>
        <p:spPr bwMode="auto">
          <a:xfrm>
            <a:off x="4867275" y="1524000"/>
            <a:ext cx="42767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spcBef>
                <a:spcPct val="20000"/>
              </a:spcBef>
              <a:buFontTx/>
              <a:buChar char="•"/>
            </a:pPr>
            <a:r>
              <a:rPr lang="en-US" altLang="zh-CN" sz="2400" b="0"/>
              <a:t>Addressing</a:t>
            </a:r>
          </a:p>
          <a:p>
            <a:pPr lvl="1">
              <a:spcBef>
                <a:spcPct val="20000"/>
              </a:spcBef>
              <a:buFontTx/>
              <a:buChar char="–"/>
            </a:pPr>
            <a:r>
              <a:rPr lang="en-US" altLang="zh-CN" b="0"/>
              <a:t>14-bit virtual addresses</a:t>
            </a:r>
          </a:p>
          <a:p>
            <a:pPr lvl="1">
              <a:spcBef>
                <a:spcPct val="20000"/>
              </a:spcBef>
              <a:buFontTx/>
              <a:buChar char="–"/>
            </a:pPr>
            <a:r>
              <a:rPr lang="en-US" altLang="zh-CN" b="0"/>
              <a:t>12-bit physical address</a:t>
            </a:r>
          </a:p>
          <a:p>
            <a:pPr lvl="1">
              <a:spcBef>
                <a:spcPct val="20000"/>
              </a:spcBef>
              <a:buFontTx/>
              <a:buChar char="–"/>
            </a:pPr>
            <a:r>
              <a:rPr lang="en-US" altLang="zh-CN" b="0"/>
              <a:t>Page size = 64 B</a:t>
            </a:r>
            <a:r>
              <a:rPr lang="zh-CN" altLang="en-US" b="0">
                <a:solidFill>
                  <a:srgbClr val="FF0000"/>
                </a:solidFill>
              </a:rPr>
              <a:t> </a:t>
            </a:r>
            <a:r>
              <a:rPr lang="en-US" altLang="zh-CN" b="0"/>
              <a:t>(6-bit)</a:t>
            </a:r>
            <a:endParaRPr lang="zh-CN" altLang="en-US"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6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0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45B1673E-5E7C-5D4D-966D-F837B473038E}" type="slidenum">
              <a:rPr lang="zh-CN" altLang="en-US" sz="1400" b="0">
                <a:latin typeface="Times New Roman" panose="02020603050405020304" charset="0"/>
              </a:rPr>
              <a:t>87</a:t>
            </a:fld>
            <a:endParaRPr lang="en-US" altLang="zh-CN" sz="1400" b="0">
              <a:latin typeface="Times New Roman" panose="02020603050405020304" charset="0"/>
            </a:endParaRPr>
          </a:p>
        </p:txBody>
      </p:sp>
      <p:sp>
        <p:nvSpPr>
          <p:cNvPr id="150530" name="Rectangle 2"/>
          <p:cNvSpPr>
            <a:spLocks noGrp="1" noChangeArrowheads="1"/>
          </p:cNvSpPr>
          <p:nvPr>
            <p:ph type="title"/>
          </p:nvPr>
        </p:nvSpPr>
        <p:spPr/>
        <p:txBody>
          <a:bodyPr/>
          <a:lstStyle/>
          <a:p>
            <a:r>
              <a:rPr lang="zh-CN" altLang="en-US">
                <a:ea typeface="宋体" charset="-122"/>
              </a:rPr>
              <a:t>练习</a:t>
            </a:r>
            <a:r>
              <a:rPr lang="en-US" altLang="zh-CN">
                <a:ea typeface="宋体" charset="-122"/>
              </a:rPr>
              <a:t>2-4</a:t>
            </a:r>
          </a:p>
        </p:txBody>
      </p:sp>
      <p:sp>
        <p:nvSpPr>
          <p:cNvPr id="150531" name="Rectangle 3"/>
          <p:cNvSpPr>
            <a:spLocks noChangeArrowheads="1"/>
          </p:cNvSpPr>
          <p:nvPr/>
        </p:nvSpPr>
        <p:spPr bwMode="auto">
          <a:xfrm>
            <a:off x="533400" y="1614488"/>
            <a:ext cx="3094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b="0"/>
              <a:t>Virtual Address 0x03D4</a:t>
            </a:r>
            <a:endParaRPr lang="zh-CN" altLang="en-US" b="0"/>
          </a:p>
        </p:txBody>
      </p:sp>
      <p:grpSp>
        <p:nvGrpSpPr>
          <p:cNvPr id="150532" name="Group 4"/>
          <p:cNvGrpSpPr/>
          <p:nvPr/>
        </p:nvGrpSpPr>
        <p:grpSpPr bwMode="auto">
          <a:xfrm>
            <a:off x="685800" y="2032000"/>
            <a:ext cx="6823075" cy="1106488"/>
            <a:chOff x="432" y="1415"/>
            <a:chExt cx="4298" cy="697"/>
          </a:xfrm>
        </p:grpSpPr>
        <p:grpSp>
          <p:nvGrpSpPr>
            <p:cNvPr id="150593" name="Group 5"/>
            <p:cNvGrpSpPr/>
            <p:nvPr/>
          </p:nvGrpSpPr>
          <p:grpSpPr bwMode="auto">
            <a:xfrm>
              <a:off x="432" y="1415"/>
              <a:ext cx="4298" cy="384"/>
              <a:chOff x="629" y="1176"/>
              <a:chExt cx="4298" cy="384"/>
            </a:xfrm>
          </p:grpSpPr>
          <p:grpSp>
            <p:nvGrpSpPr>
              <p:cNvPr id="150614" name="Group 6"/>
              <p:cNvGrpSpPr/>
              <p:nvPr/>
            </p:nvGrpSpPr>
            <p:grpSpPr bwMode="auto">
              <a:xfrm>
                <a:off x="629" y="1176"/>
                <a:ext cx="307" cy="384"/>
                <a:chOff x="629" y="1176"/>
                <a:chExt cx="307" cy="384"/>
              </a:xfrm>
            </p:grpSpPr>
            <p:sp>
              <p:nvSpPr>
                <p:cNvPr id="150654" name="Rectangle 7"/>
                <p:cNvSpPr>
                  <a:spLocks noChangeArrowheads="1"/>
                </p:cNvSpPr>
                <p:nvPr/>
              </p:nvSpPr>
              <p:spPr bwMode="auto">
                <a:xfrm>
                  <a:off x="629"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endParaRPr lang="zh-CN" altLang="en-US" sz="1800">
                    <a:solidFill>
                      <a:schemeClr val="tx2"/>
                    </a:solidFill>
                    <a:latin typeface="Helvetica" pitchFamily="34" charset="0"/>
                  </a:endParaRPr>
                </a:p>
              </p:txBody>
            </p:sp>
            <p:sp>
              <p:nvSpPr>
                <p:cNvPr id="150655" name="Rectangle 8"/>
                <p:cNvSpPr>
                  <a:spLocks noChangeArrowheads="1"/>
                </p:cNvSpPr>
                <p:nvPr/>
              </p:nvSpPr>
              <p:spPr bwMode="auto">
                <a:xfrm>
                  <a:off x="629"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13</a:t>
                  </a:r>
                </a:p>
              </p:txBody>
            </p:sp>
          </p:grpSp>
          <p:grpSp>
            <p:nvGrpSpPr>
              <p:cNvPr id="150615" name="Group 9"/>
              <p:cNvGrpSpPr/>
              <p:nvPr/>
            </p:nvGrpSpPr>
            <p:grpSpPr bwMode="auto">
              <a:xfrm>
                <a:off x="936" y="1176"/>
                <a:ext cx="307" cy="384"/>
                <a:chOff x="936" y="1176"/>
                <a:chExt cx="307" cy="384"/>
              </a:xfrm>
            </p:grpSpPr>
            <p:sp>
              <p:nvSpPr>
                <p:cNvPr id="150652" name="Rectangle 10"/>
                <p:cNvSpPr>
                  <a:spLocks noChangeArrowheads="1"/>
                </p:cNvSpPr>
                <p:nvPr/>
              </p:nvSpPr>
              <p:spPr bwMode="auto">
                <a:xfrm>
                  <a:off x="936"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endParaRPr lang="zh-CN" altLang="en-US" sz="1800">
                    <a:solidFill>
                      <a:schemeClr val="tx2"/>
                    </a:solidFill>
                    <a:latin typeface="Helvetica" pitchFamily="34" charset="0"/>
                  </a:endParaRPr>
                </a:p>
              </p:txBody>
            </p:sp>
            <p:sp>
              <p:nvSpPr>
                <p:cNvPr id="150653" name="Rectangle 11"/>
                <p:cNvSpPr>
                  <a:spLocks noChangeArrowheads="1"/>
                </p:cNvSpPr>
                <p:nvPr/>
              </p:nvSpPr>
              <p:spPr bwMode="auto">
                <a:xfrm>
                  <a:off x="936"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12</a:t>
                  </a:r>
                </a:p>
              </p:txBody>
            </p:sp>
          </p:grpSp>
          <p:grpSp>
            <p:nvGrpSpPr>
              <p:cNvPr id="150616" name="Group 12"/>
              <p:cNvGrpSpPr/>
              <p:nvPr/>
            </p:nvGrpSpPr>
            <p:grpSpPr bwMode="auto">
              <a:xfrm>
                <a:off x="1243" y="1176"/>
                <a:ext cx="307" cy="384"/>
                <a:chOff x="1243" y="1176"/>
                <a:chExt cx="307" cy="384"/>
              </a:xfrm>
            </p:grpSpPr>
            <p:sp>
              <p:nvSpPr>
                <p:cNvPr id="150650" name="Rectangle 13"/>
                <p:cNvSpPr>
                  <a:spLocks noChangeArrowheads="1"/>
                </p:cNvSpPr>
                <p:nvPr/>
              </p:nvSpPr>
              <p:spPr bwMode="auto">
                <a:xfrm>
                  <a:off x="1243"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endParaRPr lang="zh-CN" altLang="en-US" sz="1800">
                    <a:solidFill>
                      <a:schemeClr val="tx2"/>
                    </a:solidFill>
                    <a:latin typeface="Helvetica" pitchFamily="34" charset="0"/>
                  </a:endParaRPr>
                </a:p>
              </p:txBody>
            </p:sp>
            <p:sp>
              <p:nvSpPr>
                <p:cNvPr id="150651" name="Rectangle 14"/>
                <p:cNvSpPr>
                  <a:spLocks noChangeArrowheads="1"/>
                </p:cNvSpPr>
                <p:nvPr/>
              </p:nvSpPr>
              <p:spPr bwMode="auto">
                <a:xfrm>
                  <a:off x="1243"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50617" name="Group 15"/>
              <p:cNvGrpSpPr/>
              <p:nvPr/>
            </p:nvGrpSpPr>
            <p:grpSpPr bwMode="auto">
              <a:xfrm>
                <a:off x="1550" y="1176"/>
                <a:ext cx="307" cy="384"/>
                <a:chOff x="1550" y="1176"/>
                <a:chExt cx="307" cy="384"/>
              </a:xfrm>
            </p:grpSpPr>
            <p:sp>
              <p:nvSpPr>
                <p:cNvPr id="150648" name="Rectangle 16"/>
                <p:cNvSpPr>
                  <a:spLocks noChangeArrowheads="1"/>
                </p:cNvSpPr>
                <p:nvPr/>
              </p:nvSpPr>
              <p:spPr bwMode="auto">
                <a:xfrm>
                  <a:off x="1550"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49" name="Rectangle 17"/>
                <p:cNvSpPr>
                  <a:spLocks noChangeArrowheads="1"/>
                </p:cNvSpPr>
                <p:nvPr/>
              </p:nvSpPr>
              <p:spPr bwMode="auto">
                <a:xfrm>
                  <a:off x="1550"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50618" name="Group 18"/>
              <p:cNvGrpSpPr/>
              <p:nvPr/>
            </p:nvGrpSpPr>
            <p:grpSpPr bwMode="auto">
              <a:xfrm>
                <a:off x="1857" y="1176"/>
                <a:ext cx="307" cy="384"/>
                <a:chOff x="1857" y="1176"/>
                <a:chExt cx="307" cy="384"/>
              </a:xfrm>
            </p:grpSpPr>
            <p:sp>
              <p:nvSpPr>
                <p:cNvPr id="150646" name="Rectangle 19"/>
                <p:cNvSpPr>
                  <a:spLocks noChangeArrowheads="1"/>
                </p:cNvSpPr>
                <p:nvPr/>
              </p:nvSpPr>
              <p:spPr bwMode="auto">
                <a:xfrm>
                  <a:off x="1857"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47" name="Rectangle 20"/>
                <p:cNvSpPr>
                  <a:spLocks noChangeArrowheads="1"/>
                </p:cNvSpPr>
                <p:nvPr/>
              </p:nvSpPr>
              <p:spPr bwMode="auto">
                <a:xfrm>
                  <a:off x="1857"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50619" name="Group 21"/>
              <p:cNvGrpSpPr/>
              <p:nvPr/>
            </p:nvGrpSpPr>
            <p:grpSpPr bwMode="auto">
              <a:xfrm>
                <a:off x="2164" y="1176"/>
                <a:ext cx="307" cy="384"/>
                <a:chOff x="2164" y="1176"/>
                <a:chExt cx="307" cy="384"/>
              </a:xfrm>
            </p:grpSpPr>
            <p:sp>
              <p:nvSpPr>
                <p:cNvPr id="150644" name="Rectangle 22"/>
                <p:cNvSpPr>
                  <a:spLocks noChangeArrowheads="1"/>
                </p:cNvSpPr>
                <p:nvPr/>
              </p:nvSpPr>
              <p:spPr bwMode="auto">
                <a:xfrm>
                  <a:off x="2164"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45" name="Rectangle 23"/>
                <p:cNvSpPr>
                  <a:spLocks noChangeArrowheads="1"/>
                </p:cNvSpPr>
                <p:nvPr/>
              </p:nvSpPr>
              <p:spPr bwMode="auto">
                <a:xfrm>
                  <a:off x="2164"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50620" name="Group 24"/>
              <p:cNvGrpSpPr/>
              <p:nvPr/>
            </p:nvGrpSpPr>
            <p:grpSpPr bwMode="auto">
              <a:xfrm>
                <a:off x="2471" y="1176"/>
                <a:ext cx="307" cy="384"/>
                <a:chOff x="2471" y="1176"/>
                <a:chExt cx="307" cy="384"/>
              </a:xfrm>
            </p:grpSpPr>
            <p:sp>
              <p:nvSpPr>
                <p:cNvPr id="150642" name="Rectangle 25"/>
                <p:cNvSpPr>
                  <a:spLocks noChangeArrowheads="1"/>
                </p:cNvSpPr>
                <p:nvPr/>
              </p:nvSpPr>
              <p:spPr bwMode="auto">
                <a:xfrm>
                  <a:off x="2471"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43" name="Rectangle 26"/>
                <p:cNvSpPr>
                  <a:spLocks noChangeArrowheads="1"/>
                </p:cNvSpPr>
                <p:nvPr/>
              </p:nvSpPr>
              <p:spPr bwMode="auto">
                <a:xfrm>
                  <a:off x="2471"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50621" name="Group 27"/>
              <p:cNvGrpSpPr/>
              <p:nvPr/>
            </p:nvGrpSpPr>
            <p:grpSpPr bwMode="auto">
              <a:xfrm>
                <a:off x="2778" y="1176"/>
                <a:ext cx="307" cy="384"/>
                <a:chOff x="2778" y="1176"/>
                <a:chExt cx="307" cy="384"/>
              </a:xfrm>
            </p:grpSpPr>
            <p:sp>
              <p:nvSpPr>
                <p:cNvPr id="150640" name="Rectangle 28"/>
                <p:cNvSpPr>
                  <a:spLocks noChangeArrowheads="1"/>
                </p:cNvSpPr>
                <p:nvPr/>
              </p:nvSpPr>
              <p:spPr bwMode="auto">
                <a:xfrm>
                  <a:off x="2778"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41" name="Rectangle 29"/>
                <p:cNvSpPr>
                  <a:spLocks noChangeArrowheads="1"/>
                </p:cNvSpPr>
                <p:nvPr/>
              </p:nvSpPr>
              <p:spPr bwMode="auto">
                <a:xfrm>
                  <a:off x="2778"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50622" name="Group 30"/>
              <p:cNvGrpSpPr/>
              <p:nvPr/>
            </p:nvGrpSpPr>
            <p:grpSpPr bwMode="auto">
              <a:xfrm>
                <a:off x="3085" y="1176"/>
                <a:ext cx="307" cy="384"/>
                <a:chOff x="3085" y="1176"/>
                <a:chExt cx="307" cy="384"/>
              </a:xfrm>
            </p:grpSpPr>
            <p:sp>
              <p:nvSpPr>
                <p:cNvPr id="150638" name="Rectangle 31"/>
                <p:cNvSpPr>
                  <a:spLocks noChangeArrowheads="1"/>
                </p:cNvSpPr>
                <p:nvPr/>
              </p:nvSpPr>
              <p:spPr bwMode="auto">
                <a:xfrm>
                  <a:off x="3085"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39" name="Rectangle 32"/>
                <p:cNvSpPr>
                  <a:spLocks noChangeArrowheads="1"/>
                </p:cNvSpPr>
                <p:nvPr/>
              </p:nvSpPr>
              <p:spPr bwMode="auto">
                <a:xfrm>
                  <a:off x="3085"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50623" name="Group 33"/>
              <p:cNvGrpSpPr/>
              <p:nvPr/>
            </p:nvGrpSpPr>
            <p:grpSpPr bwMode="auto">
              <a:xfrm>
                <a:off x="3392" y="1176"/>
                <a:ext cx="307" cy="384"/>
                <a:chOff x="3392" y="1176"/>
                <a:chExt cx="307" cy="384"/>
              </a:xfrm>
            </p:grpSpPr>
            <p:sp>
              <p:nvSpPr>
                <p:cNvPr id="150636" name="Rectangle 34"/>
                <p:cNvSpPr>
                  <a:spLocks noChangeArrowheads="1"/>
                </p:cNvSpPr>
                <p:nvPr/>
              </p:nvSpPr>
              <p:spPr bwMode="auto">
                <a:xfrm>
                  <a:off x="3392"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37" name="Rectangle 35"/>
                <p:cNvSpPr>
                  <a:spLocks noChangeArrowheads="1"/>
                </p:cNvSpPr>
                <p:nvPr/>
              </p:nvSpPr>
              <p:spPr bwMode="auto">
                <a:xfrm>
                  <a:off x="3392"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50624" name="Group 36"/>
              <p:cNvGrpSpPr/>
              <p:nvPr/>
            </p:nvGrpSpPr>
            <p:grpSpPr bwMode="auto">
              <a:xfrm>
                <a:off x="3699" y="1176"/>
                <a:ext cx="307" cy="384"/>
                <a:chOff x="3699" y="1176"/>
                <a:chExt cx="307" cy="384"/>
              </a:xfrm>
            </p:grpSpPr>
            <p:sp>
              <p:nvSpPr>
                <p:cNvPr id="150634" name="Rectangle 37"/>
                <p:cNvSpPr>
                  <a:spLocks noChangeArrowheads="1"/>
                </p:cNvSpPr>
                <p:nvPr/>
              </p:nvSpPr>
              <p:spPr bwMode="auto">
                <a:xfrm>
                  <a:off x="3699"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35" name="Rectangle 38"/>
                <p:cNvSpPr>
                  <a:spLocks noChangeArrowheads="1"/>
                </p:cNvSpPr>
                <p:nvPr/>
              </p:nvSpPr>
              <p:spPr bwMode="auto">
                <a:xfrm>
                  <a:off x="3699"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50625" name="Group 39"/>
              <p:cNvGrpSpPr/>
              <p:nvPr/>
            </p:nvGrpSpPr>
            <p:grpSpPr bwMode="auto">
              <a:xfrm>
                <a:off x="4006" y="1176"/>
                <a:ext cx="307" cy="384"/>
                <a:chOff x="4006" y="1176"/>
                <a:chExt cx="307" cy="384"/>
              </a:xfrm>
            </p:grpSpPr>
            <p:sp>
              <p:nvSpPr>
                <p:cNvPr id="150632" name="Rectangle 40"/>
                <p:cNvSpPr>
                  <a:spLocks noChangeArrowheads="1"/>
                </p:cNvSpPr>
                <p:nvPr/>
              </p:nvSpPr>
              <p:spPr bwMode="auto">
                <a:xfrm>
                  <a:off x="4006"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33" name="Rectangle 41"/>
                <p:cNvSpPr>
                  <a:spLocks noChangeArrowheads="1"/>
                </p:cNvSpPr>
                <p:nvPr/>
              </p:nvSpPr>
              <p:spPr bwMode="auto">
                <a:xfrm>
                  <a:off x="4006"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50626" name="Group 42"/>
              <p:cNvGrpSpPr/>
              <p:nvPr/>
            </p:nvGrpSpPr>
            <p:grpSpPr bwMode="auto">
              <a:xfrm>
                <a:off x="4313" y="1176"/>
                <a:ext cx="307" cy="384"/>
                <a:chOff x="4313" y="1176"/>
                <a:chExt cx="307" cy="384"/>
              </a:xfrm>
            </p:grpSpPr>
            <p:sp>
              <p:nvSpPr>
                <p:cNvPr id="150630" name="Rectangle 43"/>
                <p:cNvSpPr>
                  <a:spLocks noChangeArrowheads="1"/>
                </p:cNvSpPr>
                <p:nvPr/>
              </p:nvSpPr>
              <p:spPr bwMode="auto">
                <a:xfrm>
                  <a:off x="4313"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31" name="Rectangle 44"/>
                <p:cNvSpPr>
                  <a:spLocks noChangeArrowheads="1"/>
                </p:cNvSpPr>
                <p:nvPr/>
              </p:nvSpPr>
              <p:spPr bwMode="auto">
                <a:xfrm>
                  <a:off x="4313"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50627" name="Group 45"/>
              <p:cNvGrpSpPr/>
              <p:nvPr/>
            </p:nvGrpSpPr>
            <p:grpSpPr bwMode="auto">
              <a:xfrm>
                <a:off x="4620" y="1176"/>
                <a:ext cx="307" cy="384"/>
                <a:chOff x="4620" y="1176"/>
                <a:chExt cx="307" cy="384"/>
              </a:xfrm>
            </p:grpSpPr>
            <p:sp>
              <p:nvSpPr>
                <p:cNvPr id="150628" name="Rectangle 46"/>
                <p:cNvSpPr>
                  <a:spLocks noChangeArrowheads="1"/>
                </p:cNvSpPr>
                <p:nvPr/>
              </p:nvSpPr>
              <p:spPr bwMode="auto">
                <a:xfrm>
                  <a:off x="4620"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629" name="Rectangle 47"/>
                <p:cNvSpPr>
                  <a:spLocks noChangeArrowheads="1"/>
                </p:cNvSpPr>
                <p:nvPr/>
              </p:nvSpPr>
              <p:spPr bwMode="auto">
                <a:xfrm>
                  <a:off x="4620"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50594" name="Group 48"/>
            <p:cNvGrpSpPr/>
            <p:nvPr/>
          </p:nvGrpSpPr>
          <p:grpSpPr bwMode="auto">
            <a:xfrm>
              <a:off x="2888" y="1900"/>
              <a:ext cx="1842" cy="212"/>
              <a:chOff x="3085" y="1661"/>
              <a:chExt cx="1842" cy="212"/>
            </a:xfrm>
          </p:grpSpPr>
          <p:sp>
            <p:nvSpPr>
              <p:cNvPr id="150612" name="Line 49"/>
              <p:cNvSpPr>
                <a:spLocks noChangeShapeType="1"/>
              </p:cNvSpPr>
              <p:nvPr/>
            </p:nvSpPr>
            <p:spPr bwMode="auto">
              <a:xfrm>
                <a:off x="3085" y="17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0613" name="Text Box 50"/>
              <p:cNvSpPr txBox="1">
                <a:spLocks noChangeArrowheads="1"/>
              </p:cNvSpPr>
              <p:nvPr/>
            </p:nvSpPr>
            <p:spPr bwMode="auto">
              <a:xfrm>
                <a:off x="3794" y="16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VPO</a:t>
                </a:r>
              </a:p>
            </p:txBody>
          </p:sp>
        </p:grpSp>
        <p:grpSp>
          <p:nvGrpSpPr>
            <p:cNvPr id="150595" name="Group 51"/>
            <p:cNvGrpSpPr/>
            <p:nvPr/>
          </p:nvGrpSpPr>
          <p:grpSpPr bwMode="auto">
            <a:xfrm>
              <a:off x="432" y="1895"/>
              <a:ext cx="2467" cy="212"/>
              <a:chOff x="629" y="1656"/>
              <a:chExt cx="2467" cy="212"/>
            </a:xfrm>
          </p:grpSpPr>
          <p:sp>
            <p:nvSpPr>
              <p:cNvPr id="150610" name="Line 52"/>
              <p:cNvSpPr>
                <a:spLocks noChangeShapeType="1"/>
              </p:cNvSpPr>
              <p:nvPr/>
            </p:nvSpPr>
            <p:spPr bwMode="auto">
              <a:xfrm>
                <a:off x="629" y="1747"/>
                <a:ext cx="2467"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0611" name="Text Box 53"/>
              <p:cNvSpPr txBox="1">
                <a:spLocks noChangeArrowheads="1"/>
              </p:cNvSpPr>
              <p:nvPr/>
            </p:nvSpPr>
            <p:spPr bwMode="auto">
              <a:xfrm>
                <a:off x="1579" y="1656"/>
                <a:ext cx="409"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VPN</a:t>
                </a:r>
              </a:p>
            </p:txBody>
          </p:sp>
        </p:grpSp>
        <p:sp>
          <p:nvSpPr>
            <p:cNvPr id="150596" name="Text Box 54"/>
            <p:cNvSpPr txBox="1">
              <a:spLocks noChangeArrowheads="1"/>
            </p:cNvSpPr>
            <p:nvPr/>
          </p:nvSpPr>
          <p:spPr bwMode="auto">
            <a:xfrm>
              <a:off x="4459"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0597" name="Text Box 55"/>
            <p:cNvSpPr txBox="1">
              <a:spLocks noChangeArrowheads="1"/>
            </p:cNvSpPr>
            <p:nvPr/>
          </p:nvSpPr>
          <p:spPr bwMode="auto">
            <a:xfrm>
              <a:off x="4123"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0598" name="Text Box 56"/>
            <p:cNvSpPr txBox="1">
              <a:spLocks noChangeArrowheads="1"/>
            </p:cNvSpPr>
            <p:nvPr/>
          </p:nvSpPr>
          <p:spPr bwMode="auto">
            <a:xfrm>
              <a:off x="3835"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0599" name="Text Box 57"/>
            <p:cNvSpPr txBox="1">
              <a:spLocks noChangeArrowheads="1"/>
            </p:cNvSpPr>
            <p:nvPr/>
          </p:nvSpPr>
          <p:spPr bwMode="auto">
            <a:xfrm>
              <a:off x="3547"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0600" name="Text Box 58"/>
            <p:cNvSpPr txBox="1">
              <a:spLocks noChangeArrowheads="1"/>
            </p:cNvSpPr>
            <p:nvPr/>
          </p:nvSpPr>
          <p:spPr bwMode="auto">
            <a:xfrm>
              <a:off x="3211"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0601" name="Text Box 59"/>
            <p:cNvSpPr txBox="1">
              <a:spLocks noChangeArrowheads="1"/>
            </p:cNvSpPr>
            <p:nvPr/>
          </p:nvSpPr>
          <p:spPr bwMode="auto">
            <a:xfrm>
              <a:off x="2923"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0602" name="Text Box 60"/>
            <p:cNvSpPr txBox="1">
              <a:spLocks noChangeArrowheads="1"/>
            </p:cNvSpPr>
            <p:nvPr/>
          </p:nvSpPr>
          <p:spPr bwMode="auto">
            <a:xfrm>
              <a:off x="2587"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0603" name="Text Box 61"/>
            <p:cNvSpPr txBox="1">
              <a:spLocks noChangeArrowheads="1"/>
            </p:cNvSpPr>
            <p:nvPr/>
          </p:nvSpPr>
          <p:spPr bwMode="auto">
            <a:xfrm>
              <a:off x="2299"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0604" name="Text Box 62"/>
            <p:cNvSpPr txBox="1">
              <a:spLocks noChangeArrowheads="1"/>
            </p:cNvSpPr>
            <p:nvPr/>
          </p:nvSpPr>
          <p:spPr bwMode="auto">
            <a:xfrm>
              <a:off x="2011"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0605" name="Text Box 63"/>
            <p:cNvSpPr txBox="1">
              <a:spLocks noChangeArrowheads="1"/>
            </p:cNvSpPr>
            <p:nvPr/>
          </p:nvSpPr>
          <p:spPr bwMode="auto">
            <a:xfrm>
              <a:off x="1675"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0606" name="Text Box 64"/>
            <p:cNvSpPr txBox="1">
              <a:spLocks noChangeArrowheads="1"/>
            </p:cNvSpPr>
            <p:nvPr/>
          </p:nvSpPr>
          <p:spPr bwMode="auto">
            <a:xfrm>
              <a:off x="1387"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0607" name="Text Box 65"/>
            <p:cNvSpPr txBox="1">
              <a:spLocks noChangeArrowheads="1"/>
            </p:cNvSpPr>
            <p:nvPr/>
          </p:nvSpPr>
          <p:spPr bwMode="auto">
            <a:xfrm>
              <a:off x="1051"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0608" name="Text Box 66"/>
            <p:cNvSpPr txBox="1">
              <a:spLocks noChangeArrowheads="1"/>
            </p:cNvSpPr>
            <p:nvPr/>
          </p:nvSpPr>
          <p:spPr bwMode="auto">
            <a:xfrm>
              <a:off x="763"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0609" name="Text Box 67"/>
            <p:cNvSpPr txBox="1">
              <a:spLocks noChangeArrowheads="1"/>
            </p:cNvSpPr>
            <p:nvPr/>
          </p:nvSpPr>
          <p:spPr bwMode="auto">
            <a:xfrm>
              <a:off x="475"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grpSp>
      <p:sp>
        <p:nvSpPr>
          <p:cNvPr id="150533" name="Rectangle 68"/>
          <p:cNvSpPr>
            <a:spLocks noChangeArrowheads="1"/>
          </p:cNvSpPr>
          <p:nvPr/>
        </p:nvSpPr>
        <p:spPr bwMode="auto">
          <a:xfrm>
            <a:off x="685800" y="3305175"/>
            <a:ext cx="8458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VPN: </a:t>
            </a:r>
            <a:r>
              <a:rPr lang="zh-CN" altLang="zh-CN" u="sng"/>
              <a:t> </a:t>
            </a:r>
            <a:r>
              <a:rPr lang="zh-CN" altLang="en-US" u="sng"/>
              <a:t>   </a:t>
            </a:r>
            <a:r>
              <a:rPr lang="en-US" altLang="zh-CN" b="0"/>
              <a:t> TLBI: </a:t>
            </a:r>
            <a:r>
              <a:rPr lang="zh-CN" altLang="zh-CN" u="sng"/>
              <a:t> </a:t>
            </a:r>
            <a:r>
              <a:rPr lang="zh-CN" altLang="en-US" u="sng"/>
              <a:t>    </a:t>
            </a:r>
            <a:r>
              <a:rPr lang="en-US" altLang="zh-CN" b="0"/>
              <a:t>TLBT: </a:t>
            </a:r>
            <a:r>
              <a:rPr lang="en-US" altLang="zh-CN" u="sng"/>
              <a:t>    </a:t>
            </a:r>
            <a:r>
              <a:rPr lang="en-US" altLang="zh-CN"/>
              <a:t> </a:t>
            </a:r>
            <a:r>
              <a:rPr lang="en-US" altLang="zh-CN" b="0"/>
              <a:t>TLB Hit? </a:t>
            </a:r>
            <a:r>
              <a:rPr lang="en-US" altLang="zh-CN" u="sng"/>
              <a:t>    </a:t>
            </a:r>
            <a:r>
              <a:rPr lang="en-US" altLang="zh-CN"/>
              <a:t> </a:t>
            </a:r>
            <a:r>
              <a:rPr lang="en-US" altLang="zh-CN" b="0"/>
              <a:t>Page Fault? </a:t>
            </a:r>
            <a:r>
              <a:rPr lang="en-US" altLang="zh-CN" u="sng"/>
              <a:t>   </a:t>
            </a:r>
            <a:r>
              <a:rPr lang="en-US" altLang="zh-CN" u="sng">
                <a:solidFill>
                  <a:schemeClr val="bg1"/>
                </a:solidFill>
              </a:rPr>
              <a:t>O</a:t>
            </a:r>
            <a:r>
              <a:rPr lang="en-US" altLang="zh-CN" u="sng"/>
              <a:t> </a:t>
            </a:r>
          </a:p>
        </p:txBody>
      </p:sp>
      <p:sp>
        <p:nvSpPr>
          <p:cNvPr id="150534" name="Rectangle 69"/>
          <p:cNvSpPr>
            <a:spLocks noChangeArrowheads="1"/>
          </p:cNvSpPr>
          <p:nvPr/>
        </p:nvSpPr>
        <p:spPr bwMode="auto">
          <a:xfrm>
            <a:off x="784225" y="5348288"/>
            <a:ext cx="6862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PPN: </a:t>
            </a:r>
            <a:r>
              <a:rPr lang="en-US" altLang="zh-CN" u="sng"/>
              <a:t>      </a:t>
            </a:r>
            <a:r>
              <a:rPr lang="en-US" altLang="zh-CN" b="0"/>
              <a:t>   PPO: </a:t>
            </a:r>
            <a:r>
              <a:rPr lang="en-US" altLang="zh-CN" u="sng"/>
              <a:t>       </a:t>
            </a:r>
            <a:r>
              <a:rPr lang="en-US" altLang="zh-CN" b="0"/>
              <a:t>	   		PA: </a:t>
            </a:r>
            <a:r>
              <a:rPr lang="en-US" altLang="zh-CN" u="sng"/>
              <a:t>      </a:t>
            </a:r>
          </a:p>
        </p:txBody>
      </p:sp>
      <p:grpSp>
        <p:nvGrpSpPr>
          <p:cNvPr id="150535" name="Group 70"/>
          <p:cNvGrpSpPr/>
          <p:nvPr/>
        </p:nvGrpSpPr>
        <p:grpSpPr bwMode="auto">
          <a:xfrm>
            <a:off x="1677988" y="4097338"/>
            <a:ext cx="5865812" cy="1022350"/>
            <a:chOff x="672" y="2780"/>
            <a:chExt cx="3695" cy="644"/>
          </a:xfrm>
        </p:grpSpPr>
        <p:grpSp>
          <p:nvGrpSpPr>
            <p:cNvPr id="150538" name="Group 71"/>
            <p:cNvGrpSpPr/>
            <p:nvPr/>
          </p:nvGrpSpPr>
          <p:grpSpPr bwMode="auto">
            <a:xfrm>
              <a:off x="672" y="2780"/>
              <a:ext cx="3684" cy="384"/>
              <a:chOff x="1219" y="2880"/>
              <a:chExt cx="3684" cy="384"/>
            </a:xfrm>
          </p:grpSpPr>
          <p:grpSp>
            <p:nvGrpSpPr>
              <p:cNvPr id="150557" name="Group 72"/>
              <p:cNvGrpSpPr/>
              <p:nvPr/>
            </p:nvGrpSpPr>
            <p:grpSpPr bwMode="auto">
              <a:xfrm>
                <a:off x="1219" y="2880"/>
                <a:ext cx="307" cy="384"/>
                <a:chOff x="605" y="1776"/>
                <a:chExt cx="307" cy="384"/>
              </a:xfrm>
            </p:grpSpPr>
            <p:sp>
              <p:nvSpPr>
                <p:cNvPr id="150591" name="Rectangle 7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92" name="Rectangle 7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50558" name="Group 75"/>
              <p:cNvGrpSpPr/>
              <p:nvPr/>
            </p:nvGrpSpPr>
            <p:grpSpPr bwMode="auto">
              <a:xfrm>
                <a:off x="1526" y="2880"/>
                <a:ext cx="307" cy="384"/>
                <a:chOff x="605" y="1776"/>
                <a:chExt cx="307" cy="384"/>
              </a:xfrm>
            </p:grpSpPr>
            <p:sp>
              <p:nvSpPr>
                <p:cNvPr id="150589" name="Rectangle 7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90" name="Rectangle 7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50559" name="Group 78"/>
              <p:cNvGrpSpPr/>
              <p:nvPr/>
            </p:nvGrpSpPr>
            <p:grpSpPr bwMode="auto">
              <a:xfrm>
                <a:off x="1833" y="2880"/>
                <a:ext cx="307" cy="384"/>
                <a:chOff x="605" y="1776"/>
                <a:chExt cx="307" cy="384"/>
              </a:xfrm>
            </p:grpSpPr>
            <p:sp>
              <p:nvSpPr>
                <p:cNvPr id="150587" name="Rectangle 7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88" name="Rectangle 8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50560" name="Group 81"/>
              <p:cNvGrpSpPr/>
              <p:nvPr/>
            </p:nvGrpSpPr>
            <p:grpSpPr bwMode="auto">
              <a:xfrm>
                <a:off x="2140" y="2880"/>
                <a:ext cx="307" cy="384"/>
                <a:chOff x="605" y="1776"/>
                <a:chExt cx="307" cy="384"/>
              </a:xfrm>
            </p:grpSpPr>
            <p:sp>
              <p:nvSpPr>
                <p:cNvPr id="150585" name="Rectangle 8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86" name="Rectangle 8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50561" name="Group 84"/>
              <p:cNvGrpSpPr/>
              <p:nvPr/>
            </p:nvGrpSpPr>
            <p:grpSpPr bwMode="auto">
              <a:xfrm>
                <a:off x="2447" y="2880"/>
                <a:ext cx="307" cy="384"/>
                <a:chOff x="605" y="1776"/>
                <a:chExt cx="307" cy="384"/>
              </a:xfrm>
            </p:grpSpPr>
            <p:sp>
              <p:nvSpPr>
                <p:cNvPr id="150583" name="Rectangle 8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84" name="Rectangle 8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50562" name="Group 87"/>
              <p:cNvGrpSpPr/>
              <p:nvPr/>
            </p:nvGrpSpPr>
            <p:grpSpPr bwMode="auto">
              <a:xfrm>
                <a:off x="2754" y="2880"/>
                <a:ext cx="307" cy="384"/>
                <a:chOff x="605" y="1776"/>
                <a:chExt cx="307" cy="384"/>
              </a:xfrm>
            </p:grpSpPr>
            <p:sp>
              <p:nvSpPr>
                <p:cNvPr id="150581" name="Rectangle 8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82" name="Rectangle 8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50563" name="Group 90"/>
              <p:cNvGrpSpPr/>
              <p:nvPr/>
            </p:nvGrpSpPr>
            <p:grpSpPr bwMode="auto">
              <a:xfrm>
                <a:off x="3061" y="2880"/>
                <a:ext cx="307" cy="384"/>
                <a:chOff x="605" y="1776"/>
                <a:chExt cx="307" cy="384"/>
              </a:xfrm>
            </p:grpSpPr>
            <p:sp>
              <p:nvSpPr>
                <p:cNvPr id="150579" name="Rectangle 9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80" name="Rectangle 9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50564" name="Group 93"/>
              <p:cNvGrpSpPr/>
              <p:nvPr/>
            </p:nvGrpSpPr>
            <p:grpSpPr bwMode="auto">
              <a:xfrm>
                <a:off x="3368" y="2880"/>
                <a:ext cx="307" cy="384"/>
                <a:chOff x="605" y="1776"/>
                <a:chExt cx="307" cy="384"/>
              </a:xfrm>
            </p:grpSpPr>
            <p:sp>
              <p:nvSpPr>
                <p:cNvPr id="150577" name="Rectangle 9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78" name="Rectangle 9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50565" name="Group 96"/>
              <p:cNvGrpSpPr/>
              <p:nvPr/>
            </p:nvGrpSpPr>
            <p:grpSpPr bwMode="auto">
              <a:xfrm>
                <a:off x="3675" y="2880"/>
                <a:ext cx="307" cy="384"/>
                <a:chOff x="605" y="1776"/>
                <a:chExt cx="307" cy="384"/>
              </a:xfrm>
            </p:grpSpPr>
            <p:sp>
              <p:nvSpPr>
                <p:cNvPr id="150575" name="Rectangle 9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76" name="Rectangle 9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50566" name="Group 99"/>
              <p:cNvGrpSpPr/>
              <p:nvPr/>
            </p:nvGrpSpPr>
            <p:grpSpPr bwMode="auto">
              <a:xfrm>
                <a:off x="3982" y="2880"/>
                <a:ext cx="307" cy="384"/>
                <a:chOff x="605" y="1776"/>
                <a:chExt cx="307" cy="384"/>
              </a:xfrm>
            </p:grpSpPr>
            <p:sp>
              <p:nvSpPr>
                <p:cNvPr id="150573" name="Rectangle 10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74" name="Rectangle 10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50567" name="Group 102"/>
              <p:cNvGrpSpPr/>
              <p:nvPr/>
            </p:nvGrpSpPr>
            <p:grpSpPr bwMode="auto">
              <a:xfrm>
                <a:off x="4289" y="2880"/>
                <a:ext cx="307" cy="384"/>
                <a:chOff x="605" y="1776"/>
                <a:chExt cx="307" cy="384"/>
              </a:xfrm>
            </p:grpSpPr>
            <p:sp>
              <p:nvSpPr>
                <p:cNvPr id="150571" name="Rectangle 10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72" name="Rectangle 10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50568" name="Group 105"/>
              <p:cNvGrpSpPr/>
              <p:nvPr/>
            </p:nvGrpSpPr>
            <p:grpSpPr bwMode="auto">
              <a:xfrm>
                <a:off x="4596" y="2880"/>
                <a:ext cx="307" cy="384"/>
                <a:chOff x="605" y="1776"/>
                <a:chExt cx="307" cy="384"/>
              </a:xfrm>
            </p:grpSpPr>
            <p:sp>
              <p:nvSpPr>
                <p:cNvPr id="150569" name="Rectangle 10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0570" name="Rectangle 10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50539" name="Group 108"/>
            <p:cNvGrpSpPr/>
            <p:nvPr/>
          </p:nvGrpSpPr>
          <p:grpSpPr bwMode="auto">
            <a:xfrm>
              <a:off x="2525" y="3212"/>
              <a:ext cx="1842" cy="212"/>
              <a:chOff x="3061" y="2261"/>
              <a:chExt cx="1842" cy="212"/>
            </a:xfrm>
          </p:grpSpPr>
          <p:sp>
            <p:nvSpPr>
              <p:cNvPr id="150555" name="Line 109"/>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0556" name="Text Box 110"/>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PPO</a:t>
                </a:r>
              </a:p>
            </p:txBody>
          </p:sp>
        </p:grpSp>
        <p:grpSp>
          <p:nvGrpSpPr>
            <p:cNvPr id="150540" name="Group 111"/>
            <p:cNvGrpSpPr/>
            <p:nvPr/>
          </p:nvGrpSpPr>
          <p:grpSpPr bwMode="auto">
            <a:xfrm>
              <a:off x="701" y="3212"/>
              <a:ext cx="1842" cy="212"/>
              <a:chOff x="3061" y="2261"/>
              <a:chExt cx="1842" cy="212"/>
            </a:xfrm>
          </p:grpSpPr>
          <p:sp>
            <p:nvSpPr>
              <p:cNvPr id="150553" name="Line 112"/>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0554" name="Text Box 113"/>
              <p:cNvSpPr txBox="1">
                <a:spLocks noChangeArrowheads="1"/>
              </p:cNvSpPr>
              <p:nvPr/>
            </p:nvSpPr>
            <p:spPr bwMode="auto">
              <a:xfrm>
                <a:off x="3770" y="2261"/>
                <a:ext cx="410"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PPN</a:t>
                </a:r>
              </a:p>
            </p:txBody>
          </p:sp>
        </p:grpSp>
        <p:sp>
          <p:nvSpPr>
            <p:cNvPr id="150541" name="Text Box 114"/>
            <p:cNvSpPr txBox="1">
              <a:spLocks noChangeArrowheads="1"/>
            </p:cNvSpPr>
            <p:nvPr/>
          </p:nvSpPr>
          <p:spPr bwMode="auto">
            <a:xfrm>
              <a:off x="4163"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42" name="Text Box 115"/>
            <p:cNvSpPr txBox="1">
              <a:spLocks noChangeArrowheads="1"/>
            </p:cNvSpPr>
            <p:nvPr/>
          </p:nvSpPr>
          <p:spPr bwMode="auto">
            <a:xfrm>
              <a:off x="3827"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43" name="Text Box 116"/>
            <p:cNvSpPr txBox="1">
              <a:spLocks noChangeArrowheads="1"/>
            </p:cNvSpPr>
            <p:nvPr/>
          </p:nvSpPr>
          <p:spPr bwMode="auto">
            <a:xfrm>
              <a:off x="3539"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44" name="Text Box 117"/>
            <p:cNvSpPr txBox="1">
              <a:spLocks noChangeArrowheads="1"/>
            </p:cNvSpPr>
            <p:nvPr/>
          </p:nvSpPr>
          <p:spPr bwMode="auto">
            <a:xfrm>
              <a:off x="3208"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46" name="Text Box 119"/>
            <p:cNvSpPr txBox="1">
              <a:spLocks noChangeArrowheads="1"/>
            </p:cNvSpPr>
            <p:nvPr/>
          </p:nvSpPr>
          <p:spPr bwMode="auto">
            <a:xfrm>
              <a:off x="2627"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47" name="Text Box 120"/>
            <p:cNvSpPr txBox="1">
              <a:spLocks noChangeArrowheads="1"/>
            </p:cNvSpPr>
            <p:nvPr/>
          </p:nvSpPr>
          <p:spPr bwMode="auto">
            <a:xfrm>
              <a:off x="2291"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48" name="Text Box 121"/>
            <p:cNvSpPr txBox="1">
              <a:spLocks noChangeArrowheads="1"/>
            </p:cNvSpPr>
            <p:nvPr/>
          </p:nvSpPr>
          <p:spPr bwMode="auto">
            <a:xfrm>
              <a:off x="2003"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49" name="Text Box 122"/>
            <p:cNvSpPr txBox="1">
              <a:spLocks noChangeArrowheads="1"/>
            </p:cNvSpPr>
            <p:nvPr/>
          </p:nvSpPr>
          <p:spPr bwMode="auto">
            <a:xfrm>
              <a:off x="1672"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50" name="Text Box 123"/>
            <p:cNvSpPr txBox="1">
              <a:spLocks noChangeArrowheads="1"/>
            </p:cNvSpPr>
            <p:nvPr/>
          </p:nvSpPr>
          <p:spPr bwMode="auto">
            <a:xfrm>
              <a:off x="1379"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51" name="Text Box 124"/>
            <p:cNvSpPr txBox="1">
              <a:spLocks noChangeArrowheads="1"/>
            </p:cNvSpPr>
            <p:nvPr/>
          </p:nvSpPr>
          <p:spPr bwMode="auto">
            <a:xfrm>
              <a:off x="1091"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0552" name="Text Box 125"/>
            <p:cNvSpPr txBox="1">
              <a:spLocks noChangeArrowheads="1"/>
            </p:cNvSpPr>
            <p:nvPr/>
          </p:nvSpPr>
          <p:spPr bwMode="auto">
            <a:xfrm>
              <a:off x="755"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grpSp>
      <p:cxnSp>
        <p:nvCxnSpPr>
          <p:cNvPr id="150536" name="Straight Connector 2"/>
          <p:cNvCxnSpPr>
            <a:cxnSpLocks noChangeShapeType="1"/>
          </p:cNvCxnSpPr>
          <p:nvPr/>
        </p:nvCxnSpPr>
        <p:spPr bwMode="auto">
          <a:xfrm flipH="1">
            <a:off x="4584700" y="1828800"/>
            <a:ext cx="0" cy="3505200"/>
          </a:xfrm>
          <a:prstGeom prst="line">
            <a:avLst/>
          </a:prstGeom>
          <a:noFill/>
          <a:ln w="9525">
            <a:solidFill>
              <a:srgbClr val="FF0000"/>
            </a:solidFill>
            <a:prstDash val="dash"/>
            <a:round/>
          </a:ln>
          <a:extLst>
            <a:ext uri="{909E8E84-426E-40DD-AFC4-6F175D3DCCD1}">
              <a14:hiddenFill xmlns:a14="http://schemas.microsoft.com/office/drawing/2010/main">
                <a:noFill/>
              </a14:hiddenFill>
            </a:ext>
          </a:extLst>
        </p:spPr>
      </p:cxnSp>
      <p:cxnSp>
        <p:nvCxnSpPr>
          <p:cNvPr id="150537" name="Straight Connector 131"/>
          <p:cNvCxnSpPr>
            <a:cxnSpLocks noChangeShapeType="1"/>
          </p:cNvCxnSpPr>
          <p:nvPr/>
        </p:nvCxnSpPr>
        <p:spPr bwMode="auto">
          <a:xfrm flipH="1">
            <a:off x="3609975" y="1981200"/>
            <a:ext cx="0" cy="957263"/>
          </a:xfrm>
          <a:prstGeom prst="line">
            <a:avLst/>
          </a:prstGeom>
          <a:noFill/>
          <a:ln w="9525">
            <a:solidFill>
              <a:srgbClr val="FF0000"/>
            </a:solidFill>
            <a:prstDash val="dash"/>
            <a:round/>
          </a:ln>
          <a:extLst>
            <a:ext uri="{909E8E84-426E-40DD-AFC4-6F175D3DCCD1}">
              <a14:hiddenFill xmlns:a14="http://schemas.microsoft.com/office/drawing/2010/main">
                <a:noFill/>
              </a14:hiddenFill>
            </a:ext>
          </a:extLst>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A7175905-0DA5-3646-9689-11C6F93B1EE5}" type="slidenum">
              <a:rPr lang="zh-CN" altLang="en-US" sz="1400" b="0">
                <a:latin typeface="Times New Roman" panose="02020603050405020304" charset="0"/>
              </a:rPr>
              <a:t>88</a:t>
            </a:fld>
            <a:endParaRPr lang="en-US" altLang="zh-CN" sz="1400" b="0">
              <a:latin typeface="Times New Roman" panose="02020603050405020304" charset="0"/>
            </a:endParaRPr>
          </a:p>
        </p:txBody>
      </p:sp>
      <p:sp>
        <p:nvSpPr>
          <p:cNvPr id="152578" name="Rectangle 2"/>
          <p:cNvSpPr>
            <a:spLocks noGrp="1" noChangeArrowheads="1"/>
          </p:cNvSpPr>
          <p:nvPr>
            <p:ph type="title"/>
          </p:nvPr>
        </p:nvSpPr>
        <p:spPr/>
        <p:txBody>
          <a:bodyPr/>
          <a:lstStyle/>
          <a:p>
            <a:r>
              <a:rPr lang="zh-CN" altLang="en-US">
                <a:ea typeface="宋体" charset="-122"/>
              </a:rPr>
              <a:t>练习</a:t>
            </a:r>
            <a:r>
              <a:rPr lang="en-US" altLang="zh-CN">
                <a:ea typeface="宋体" charset="-122"/>
              </a:rPr>
              <a:t>2-4</a:t>
            </a:r>
            <a:r>
              <a:rPr lang="zh-CN" altLang="en-US">
                <a:ea typeface="宋体" charset="-122"/>
              </a:rPr>
              <a:t>答案</a:t>
            </a:r>
            <a:endParaRPr lang="en-US" altLang="zh-CN">
              <a:ea typeface="宋体" charset="-122"/>
            </a:endParaRPr>
          </a:p>
        </p:txBody>
      </p:sp>
      <p:sp>
        <p:nvSpPr>
          <p:cNvPr id="152579" name="Rectangle 3"/>
          <p:cNvSpPr>
            <a:spLocks noChangeArrowheads="1"/>
          </p:cNvSpPr>
          <p:nvPr/>
        </p:nvSpPr>
        <p:spPr bwMode="auto">
          <a:xfrm>
            <a:off x="533400" y="1614488"/>
            <a:ext cx="3094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b="0"/>
              <a:t>Virtual Address 0x03D4</a:t>
            </a:r>
            <a:endParaRPr lang="zh-CN" altLang="en-US" b="0"/>
          </a:p>
        </p:txBody>
      </p:sp>
      <p:grpSp>
        <p:nvGrpSpPr>
          <p:cNvPr id="152580" name="Group 4"/>
          <p:cNvGrpSpPr/>
          <p:nvPr/>
        </p:nvGrpSpPr>
        <p:grpSpPr bwMode="auto">
          <a:xfrm>
            <a:off x="685800" y="2032000"/>
            <a:ext cx="6823075" cy="1106488"/>
            <a:chOff x="432" y="1415"/>
            <a:chExt cx="4298" cy="697"/>
          </a:xfrm>
        </p:grpSpPr>
        <p:grpSp>
          <p:nvGrpSpPr>
            <p:cNvPr id="152641" name="Group 5"/>
            <p:cNvGrpSpPr/>
            <p:nvPr/>
          </p:nvGrpSpPr>
          <p:grpSpPr bwMode="auto">
            <a:xfrm>
              <a:off x="432" y="1415"/>
              <a:ext cx="4298" cy="384"/>
              <a:chOff x="629" y="1176"/>
              <a:chExt cx="4298" cy="384"/>
            </a:xfrm>
          </p:grpSpPr>
          <p:grpSp>
            <p:nvGrpSpPr>
              <p:cNvPr id="152662" name="Group 6"/>
              <p:cNvGrpSpPr/>
              <p:nvPr/>
            </p:nvGrpSpPr>
            <p:grpSpPr bwMode="auto">
              <a:xfrm>
                <a:off x="629" y="1176"/>
                <a:ext cx="307" cy="384"/>
                <a:chOff x="629" y="1176"/>
                <a:chExt cx="307" cy="384"/>
              </a:xfrm>
            </p:grpSpPr>
            <p:sp>
              <p:nvSpPr>
                <p:cNvPr id="152702" name="Rectangle 7"/>
                <p:cNvSpPr>
                  <a:spLocks noChangeArrowheads="1"/>
                </p:cNvSpPr>
                <p:nvPr/>
              </p:nvSpPr>
              <p:spPr bwMode="auto">
                <a:xfrm>
                  <a:off x="629"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endParaRPr lang="zh-CN" altLang="en-US" sz="1800">
                    <a:solidFill>
                      <a:schemeClr val="tx2"/>
                    </a:solidFill>
                    <a:latin typeface="Helvetica" pitchFamily="34" charset="0"/>
                  </a:endParaRPr>
                </a:p>
              </p:txBody>
            </p:sp>
            <p:sp>
              <p:nvSpPr>
                <p:cNvPr id="152703" name="Rectangle 8"/>
                <p:cNvSpPr>
                  <a:spLocks noChangeArrowheads="1"/>
                </p:cNvSpPr>
                <p:nvPr/>
              </p:nvSpPr>
              <p:spPr bwMode="auto">
                <a:xfrm>
                  <a:off x="629"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13</a:t>
                  </a:r>
                </a:p>
              </p:txBody>
            </p:sp>
          </p:grpSp>
          <p:grpSp>
            <p:nvGrpSpPr>
              <p:cNvPr id="152663" name="Group 9"/>
              <p:cNvGrpSpPr/>
              <p:nvPr/>
            </p:nvGrpSpPr>
            <p:grpSpPr bwMode="auto">
              <a:xfrm>
                <a:off x="936" y="1176"/>
                <a:ext cx="307" cy="384"/>
                <a:chOff x="936" y="1176"/>
                <a:chExt cx="307" cy="384"/>
              </a:xfrm>
            </p:grpSpPr>
            <p:sp>
              <p:nvSpPr>
                <p:cNvPr id="152700" name="Rectangle 10"/>
                <p:cNvSpPr>
                  <a:spLocks noChangeArrowheads="1"/>
                </p:cNvSpPr>
                <p:nvPr/>
              </p:nvSpPr>
              <p:spPr bwMode="auto">
                <a:xfrm>
                  <a:off x="936"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endParaRPr lang="zh-CN" altLang="en-US" sz="1800">
                    <a:solidFill>
                      <a:schemeClr val="tx2"/>
                    </a:solidFill>
                    <a:latin typeface="Helvetica" pitchFamily="34" charset="0"/>
                  </a:endParaRPr>
                </a:p>
              </p:txBody>
            </p:sp>
            <p:sp>
              <p:nvSpPr>
                <p:cNvPr id="152701" name="Rectangle 11"/>
                <p:cNvSpPr>
                  <a:spLocks noChangeArrowheads="1"/>
                </p:cNvSpPr>
                <p:nvPr/>
              </p:nvSpPr>
              <p:spPr bwMode="auto">
                <a:xfrm>
                  <a:off x="936"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12</a:t>
                  </a:r>
                </a:p>
              </p:txBody>
            </p:sp>
          </p:grpSp>
          <p:grpSp>
            <p:nvGrpSpPr>
              <p:cNvPr id="152664" name="Group 12"/>
              <p:cNvGrpSpPr/>
              <p:nvPr/>
            </p:nvGrpSpPr>
            <p:grpSpPr bwMode="auto">
              <a:xfrm>
                <a:off x="1243" y="1176"/>
                <a:ext cx="307" cy="384"/>
                <a:chOff x="1243" y="1176"/>
                <a:chExt cx="307" cy="384"/>
              </a:xfrm>
            </p:grpSpPr>
            <p:sp>
              <p:nvSpPr>
                <p:cNvPr id="152698" name="Rectangle 13"/>
                <p:cNvSpPr>
                  <a:spLocks noChangeArrowheads="1"/>
                </p:cNvSpPr>
                <p:nvPr/>
              </p:nvSpPr>
              <p:spPr bwMode="auto">
                <a:xfrm>
                  <a:off x="1243"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endParaRPr lang="zh-CN" altLang="en-US" sz="1800">
                    <a:solidFill>
                      <a:schemeClr val="tx2"/>
                    </a:solidFill>
                    <a:latin typeface="Helvetica" pitchFamily="34" charset="0"/>
                  </a:endParaRPr>
                </a:p>
              </p:txBody>
            </p:sp>
            <p:sp>
              <p:nvSpPr>
                <p:cNvPr id="152699" name="Rectangle 14"/>
                <p:cNvSpPr>
                  <a:spLocks noChangeArrowheads="1"/>
                </p:cNvSpPr>
                <p:nvPr/>
              </p:nvSpPr>
              <p:spPr bwMode="auto">
                <a:xfrm>
                  <a:off x="1243"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52665" name="Group 15"/>
              <p:cNvGrpSpPr/>
              <p:nvPr/>
            </p:nvGrpSpPr>
            <p:grpSpPr bwMode="auto">
              <a:xfrm>
                <a:off x="1550" y="1176"/>
                <a:ext cx="307" cy="384"/>
                <a:chOff x="1550" y="1176"/>
                <a:chExt cx="307" cy="384"/>
              </a:xfrm>
            </p:grpSpPr>
            <p:sp>
              <p:nvSpPr>
                <p:cNvPr id="152696" name="Rectangle 16"/>
                <p:cNvSpPr>
                  <a:spLocks noChangeArrowheads="1"/>
                </p:cNvSpPr>
                <p:nvPr/>
              </p:nvSpPr>
              <p:spPr bwMode="auto">
                <a:xfrm>
                  <a:off x="1550"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97" name="Rectangle 17"/>
                <p:cNvSpPr>
                  <a:spLocks noChangeArrowheads="1"/>
                </p:cNvSpPr>
                <p:nvPr/>
              </p:nvSpPr>
              <p:spPr bwMode="auto">
                <a:xfrm>
                  <a:off x="1550"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52666" name="Group 18"/>
              <p:cNvGrpSpPr/>
              <p:nvPr/>
            </p:nvGrpSpPr>
            <p:grpSpPr bwMode="auto">
              <a:xfrm>
                <a:off x="1857" y="1176"/>
                <a:ext cx="307" cy="384"/>
                <a:chOff x="1857" y="1176"/>
                <a:chExt cx="307" cy="384"/>
              </a:xfrm>
            </p:grpSpPr>
            <p:sp>
              <p:nvSpPr>
                <p:cNvPr id="152694" name="Rectangle 19"/>
                <p:cNvSpPr>
                  <a:spLocks noChangeArrowheads="1"/>
                </p:cNvSpPr>
                <p:nvPr/>
              </p:nvSpPr>
              <p:spPr bwMode="auto">
                <a:xfrm>
                  <a:off x="1857"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95" name="Rectangle 20"/>
                <p:cNvSpPr>
                  <a:spLocks noChangeArrowheads="1"/>
                </p:cNvSpPr>
                <p:nvPr/>
              </p:nvSpPr>
              <p:spPr bwMode="auto">
                <a:xfrm>
                  <a:off x="1857"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52667" name="Group 21"/>
              <p:cNvGrpSpPr/>
              <p:nvPr/>
            </p:nvGrpSpPr>
            <p:grpSpPr bwMode="auto">
              <a:xfrm>
                <a:off x="2164" y="1176"/>
                <a:ext cx="307" cy="384"/>
                <a:chOff x="2164" y="1176"/>
                <a:chExt cx="307" cy="384"/>
              </a:xfrm>
            </p:grpSpPr>
            <p:sp>
              <p:nvSpPr>
                <p:cNvPr id="152692" name="Rectangle 22"/>
                <p:cNvSpPr>
                  <a:spLocks noChangeArrowheads="1"/>
                </p:cNvSpPr>
                <p:nvPr/>
              </p:nvSpPr>
              <p:spPr bwMode="auto">
                <a:xfrm>
                  <a:off x="2164"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93" name="Rectangle 23"/>
                <p:cNvSpPr>
                  <a:spLocks noChangeArrowheads="1"/>
                </p:cNvSpPr>
                <p:nvPr/>
              </p:nvSpPr>
              <p:spPr bwMode="auto">
                <a:xfrm>
                  <a:off x="2164"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52668" name="Group 24"/>
              <p:cNvGrpSpPr/>
              <p:nvPr/>
            </p:nvGrpSpPr>
            <p:grpSpPr bwMode="auto">
              <a:xfrm>
                <a:off x="2471" y="1176"/>
                <a:ext cx="307" cy="384"/>
                <a:chOff x="2471" y="1176"/>
                <a:chExt cx="307" cy="384"/>
              </a:xfrm>
            </p:grpSpPr>
            <p:sp>
              <p:nvSpPr>
                <p:cNvPr id="152690" name="Rectangle 25"/>
                <p:cNvSpPr>
                  <a:spLocks noChangeArrowheads="1"/>
                </p:cNvSpPr>
                <p:nvPr/>
              </p:nvSpPr>
              <p:spPr bwMode="auto">
                <a:xfrm>
                  <a:off x="2471"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91" name="Rectangle 26"/>
                <p:cNvSpPr>
                  <a:spLocks noChangeArrowheads="1"/>
                </p:cNvSpPr>
                <p:nvPr/>
              </p:nvSpPr>
              <p:spPr bwMode="auto">
                <a:xfrm>
                  <a:off x="2471"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52669" name="Group 27"/>
              <p:cNvGrpSpPr/>
              <p:nvPr/>
            </p:nvGrpSpPr>
            <p:grpSpPr bwMode="auto">
              <a:xfrm>
                <a:off x="2778" y="1176"/>
                <a:ext cx="307" cy="384"/>
                <a:chOff x="2778" y="1176"/>
                <a:chExt cx="307" cy="384"/>
              </a:xfrm>
            </p:grpSpPr>
            <p:sp>
              <p:nvSpPr>
                <p:cNvPr id="152688" name="Rectangle 28"/>
                <p:cNvSpPr>
                  <a:spLocks noChangeArrowheads="1"/>
                </p:cNvSpPr>
                <p:nvPr/>
              </p:nvSpPr>
              <p:spPr bwMode="auto">
                <a:xfrm>
                  <a:off x="2778"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89" name="Rectangle 29"/>
                <p:cNvSpPr>
                  <a:spLocks noChangeArrowheads="1"/>
                </p:cNvSpPr>
                <p:nvPr/>
              </p:nvSpPr>
              <p:spPr bwMode="auto">
                <a:xfrm>
                  <a:off x="2778"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52670" name="Group 30"/>
              <p:cNvGrpSpPr/>
              <p:nvPr/>
            </p:nvGrpSpPr>
            <p:grpSpPr bwMode="auto">
              <a:xfrm>
                <a:off x="3085" y="1176"/>
                <a:ext cx="307" cy="384"/>
                <a:chOff x="3085" y="1176"/>
                <a:chExt cx="307" cy="384"/>
              </a:xfrm>
            </p:grpSpPr>
            <p:sp>
              <p:nvSpPr>
                <p:cNvPr id="152686" name="Rectangle 31"/>
                <p:cNvSpPr>
                  <a:spLocks noChangeArrowheads="1"/>
                </p:cNvSpPr>
                <p:nvPr/>
              </p:nvSpPr>
              <p:spPr bwMode="auto">
                <a:xfrm>
                  <a:off x="3085"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87" name="Rectangle 32"/>
                <p:cNvSpPr>
                  <a:spLocks noChangeArrowheads="1"/>
                </p:cNvSpPr>
                <p:nvPr/>
              </p:nvSpPr>
              <p:spPr bwMode="auto">
                <a:xfrm>
                  <a:off x="3085"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52671" name="Group 33"/>
              <p:cNvGrpSpPr/>
              <p:nvPr/>
            </p:nvGrpSpPr>
            <p:grpSpPr bwMode="auto">
              <a:xfrm>
                <a:off x="3392" y="1176"/>
                <a:ext cx="307" cy="384"/>
                <a:chOff x="3392" y="1176"/>
                <a:chExt cx="307" cy="384"/>
              </a:xfrm>
            </p:grpSpPr>
            <p:sp>
              <p:nvSpPr>
                <p:cNvPr id="152684" name="Rectangle 34"/>
                <p:cNvSpPr>
                  <a:spLocks noChangeArrowheads="1"/>
                </p:cNvSpPr>
                <p:nvPr/>
              </p:nvSpPr>
              <p:spPr bwMode="auto">
                <a:xfrm>
                  <a:off x="3392"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85" name="Rectangle 35"/>
                <p:cNvSpPr>
                  <a:spLocks noChangeArrowheads="1"/>
                </p:cNvSpPr>
                <p:nvPr/>
              </p:nvSpPr>
              <p:spPr bwMode="auto">
                <a:xfrm>
                  <a:off x="3392"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52672" name="Group 36"/>
              <p:cNvGrpSpPr/>
              <p:nvPr/>
            </p:nvGrpSpPr>
            <p:grpSpPr bwMode="auto">
              <a:xfrm>
                <a:off x="3699" y="1176"/>
                <a:ext cx="307" cy="384"/>
                <a:chOff x="3699" y="1176"/>
                <a:chExt cx="307" cy="384"/>
              </a:xfrm>
            </p:grpSpPr>
            <p:sp>
              <p:nvSpPr>
                <p:cNvPr id="152682" name="Rectangle 37"/>
                <p:cNvSpPr>
                  <a:spLocks noChangeArrowheads="1"/>
                </p:cNvSpPr>
                <p:nvPr/>
              </p:nvSpPr>
              <p:spPr bwMode="auto">
                <a:xfrm>
                  <a:off x="3699"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83" name="Rectangle 38"/>
                <p:cNvSpPr>
                  <a:spLocks noChangeArrowheads="1"/>
                </p:cNvSpPr>
                <p:nvPr/>
              </p:nvSpPr>
              <p:spPr bwMode="auto">
                <a:xfrm>
                  <a:off x="3699"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52673" name="Group 39"/>
              <p:cNvGrpSpPr/>
              <p:nvPr/>
            </p:nvGrpSpPr>
            <p:grpSpPr bwMode="auto">
              <a:xfrm>
                <a:off x="4006" y="1176"/>
                <a:ext cx="307" cy="384"/>
                <a:chOff x="4006" y="1176"/>
                <a:chExt cx="307" cy="384"/>
              </a:xfrm>
            </p:grpSpPr>
            <p:sp>
              <p:nvSpPr>
                <p:cNvPr id="152680" name="Rectangle 40"/>
                <p:cNvSpPr>
                  <a:spLocks noChangeArrowheads="1"/>
                </p:cNvSpPr>
                <p:nvPr/>
              </p:nvSpPr>
              <p:spPr bwMode="auto">
                <a:xfrm>
                  <a:off x="4006"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81" name="Rectangle 41"/>
                <p:cNvSpPr>
                  <a:spLocks noChangeArrowheads="1"/>
                </p:cNvSpPr>
                <p:nvPr/>
              </p:nvSpPr>
              <p:spPr bwMode="auto">
                <a:xfrm>
                  <a:off x="4006"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52674" name="Group 42"/>
              <p:cNvGrpSpPr/>
              <p:nvPr/>
            </p:nvGrpSpPr>
            <p:grpSpPr bwMode="auto">
              <a:xfrm>
                <a:off x="4313" y="1176"/>
                <a:ext cx="307" cy="384"/>
                <a:chOff x="4313" y="1176"/>
                <a:chExt cx="307" cy="384"/>
              </a:xfrm>
            </p:grpSpPr>
            <p:sp>
              <p:nvSpPr>
                <p:cNvPr id="152678" name="Rectangle 43"/>
                <p:cNvSpPr>
                  <a:spLocks noChangeArrowheads="1"/>
                </p:cNvSpPr>
                <p:nvPr/>
              </p:nvSpPr>
              <p:spPr bwMode="auto">
                <a:xfrm>
                  <a:off x="4313"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79" name="Rectangle 44"/>
                <p:cNvSpPr>
                  <a:spLocks noChangeArrowheads="1"/>
                </p:cNvSpPr>
                <p:nvPr/>
              </p:nvSpPr>
              <p:spPr bwMode="auto">
                <a:xfrm>
                  <a:off x="4313"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52675" name="Group 45"/>
              <p:cNvGrpSpPr/>
              <p:nvPr/>
            </p:nvGrpSpPr>
            <p:grpSpPr bwMode="auto">
              <a:xfrm>
                <a:off x="4620" y="1176"/>
                <a:ext cx="307" cy="384"/>
                <a:chOff x="4620" y="1176"/>
                <a:chExt cx="307" cy="384"/>
              </a:xfrm>
            </p:grpSpPr>
            <p:sp>
              <p:nvSpPr>
                <p:cNvPr id="152676" name="Rectangle 46"/>
                <p:cNvSpPr>
                  <a:spLocks noChangeArrowheads="1"/>
                </p:cNvSpPr>
                <p:nvPr/>
              </p:nvSpPr>
              <p:spPr bwMode="auto">
                <a:xfrm>
                  <a:off x="4620"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77" name="Rectangle 47"/>
                <p:cNvSpPr>
                  <a:spLocks noChangeArrowheads="1"/>
                </p:cNvSpPr>
                <p:nvPr/>
              </p:nvSpPr>
              <p:spPr bwMode="auto">
                <a:xfrm>
                  <a:off x="4620"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52642" name="Group 48"/>
            <p:cNvGrpSpPr/>
            <p:nvPr/>
          </p:nvGrpSpPr>
          <p:grpSpPr bwMode="auto">
            <a:xfrm>
              <a:off x="2888" y="1900"/>
              <a:ext cx="1842" cy="212"/>
              <a:chOff x="3085" y="1661"/>
              <a:chExt cx="1842" cy="212"/>
            </a:xfrm>
          </p:grpSpPr>
          <p:sp>
            <p:nvSpPr>
              <p:cNvPr id="152660" name="Line 49"/>
              <p:cNvSpPr>
                <a:spLocks noChangeShapeType="1"/>
              </p:cNvSpPr>
              <p:nvPr/>
            </p:nvSpPr>
            <p:spPr bwMode="auto">
              <a:xfrm>
                <a:off x="3085" y="17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2661" name="Text Box 50"/>
              <p:cNvSpPr txBox="1">
                <a:spLocks noChangeArrowheads="1"/>
              </p:cNvSpPr>
              <p:nvPr/>
            </p:nvSpPr>
            <p:spPr bwMode="auto">
              <a:xfrm>
                <a:off x="3794" y="16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VPO</a:t>
                </a:r>
              </a:p>
            </p:txBody>
          </p:sp>
        </p:grpSp>
        <p:grpSp>
          <p:nvGrpSpPr>
            <p:cNvPr id="152643" name="Group 51"/>
            <p:cNvGrpSpPr/>
            <p:nvPr/>
          </p:nvGrpSpPr>
          <p:grpSpPr bwMode="auto">
            <a:xfrm>
              <a:off x="432" y="1895"/>
              <a:ext cx="2467" cy="212"/>
              <a:chOff x="629" y="1656"/>
              <a:chExt cx="2467" cy="212"/>
            </a:xfrm>
          </p:grpSpPr>
          <p:sp>
            <p:nvSpPr>
              <p:cNvPr id="152658" name="Line 52"/>
              <p:cNvSpPr>
                <a:spLocks noChangeShapeType="1"/>
              </p:cNvSpPr>
              <p:nvPr/>
            </p:nvSpPr>
            <p:spPr bwMode="auto">
              <a:xfrm>
                <a:off x="629" y="1747"/>
                <a:ext cx="2467"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2659" name="Text Box 53"/>
              <p:cNvSpPr txBox="1">
                <a:spLocks noChangeArrowheads="1"/>
              </p:cNvSpPr>
              <p:nvPr/>
            </p:nvSpPr>
            <p:spPr bwMode="auto">
              <a:xfrm>
                <a:off x="1579" y="1656"/>
                <a:ext cx="409"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VPN</a:t>
                </a:r>
              </a:p>
            </p:txBody>
          </p:sp>
        </p:grpSp>
        <p:sp>
          <p:nvSpPr>
            <p:cNvPr id="152644" name="Text Box 54"/>
            <p:cNvSpPr txBox="1">
              <a:spLocks noChangeArrowheads="1"/>
            </p:cNvSpPr>
            <p:nvPr/>
          </p:nvSpPr>
          <p:spPr bwMode="auto">
            <a:xfrm>
              <a:off x="4459"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2645" name="Text Box 55"/>
            <p:cNvSpPr txBox="1">
              <a:spLocks noChangeArrowheads="1"/>
            </p:cNvSpPr>
            <p:nvPr/>
          </p:nvSpPr>
          <p:spPr bwMode="auto">
            <a:xfrm>
              <a:off x="4123"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2646" name="Text Box 56"/>
            <p:cNvSpPr txBox="1">
              <a:spLocks noChangeArrowheads="1"/>
            </p:cNvSpPr>
            <p:nvPr/>
          </p:nvSpPr>
          <p:spPr bwMode="auto">
            <a:xfrm>
              <a:off x="3835"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2647" name="Text Box 57"/>
            <p:cNvSpPr txBox="1">
              <a:spLocks noChangeArrowheads="1"/>
            </p:cNvSpPr>
            <p:nvPr/>
          </p:nvSpPr>
          <p:spPr bwMode="auto">
            <a:xfrm>
              <a:off x="3547"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2648" name="Text Box 58"/>
            <p:cNvSpPr txBox="1">
              <a:spLocks noChangeArrowheads="1"/>
            </p:cNvSpPr>
            <p:nvPr/>
          </p:nvSpPr>
          <p:spPr bwMode="auto">
            <a:xfrm>
              <a:off x="3211"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2649" name="Text Box 59"/>
            <p:cNvSpPr txBox="1">
              <a:spLocks noChangeArrowheads="1"/>
            </p:cNvSpPr>
            <p:nvPr/>
          </p:nvSpPr>
          <p:spPr bwMode="auto">
            <a:xfrm>
              <a:off x="2923"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2650" name="Text Box 60"/>
            <p:cNvSpPr txBox="1">
              <a:spLocks noChangeArrowheads="1"/>
            </p:cNvSpPr>
            <p:nvPr/>
          </p:nvSpPr>
          <p:spPr bwMode="auto">
            <a:xfrm>
              <a:off x="2587"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2651" name="Text Box 61"/>
            <p:cNvSpPr txBox="1">
              <a:spLocks noChangeArrowheads="1"/>
            </p:cNvSpPr>
            <p:nvPr/>
          </p:nvSpPr>
          <p:spPr bwMode="auto">
            <a:xfrm>
              <a:off x="2299"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2652" name="Text Box 62"/>
            <p:cNvSpPr txBox="1">
              <a:spLocks noChangeArrowheads="1"/>
            </p:cNvSpPr>
            <p:nvPr/>
          </p:nvSpPr>
          <p:spPr bwMode="auto">
            <a:xfrm>
              <a:off x="2011"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2653" name="Text Box 63"/>
            <p:cNvSpPr txBox="1">
              <a:spLocks noChangeArrowheads="1"/>
            </p:cNvSpPr>
            <p:nvPr/>
          </p:nvSpPr>
          <p:spPr bwMode="auto">
            <a:xfrm>
              <a:off x="1675"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2654" name="Text Box 64"/>
            <p:cNvSpPr txBox="1">
              <a:spLocks noChangeArrowheads="1"/>
            </p:cNvSpPr>
            <p:nvPr/>
          </p:nvSpPr>
          <p:spPr bwMode="auto">
            <a:xfrm>
              <a:off x="1387"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2655" name="Text Box 65"/>
            <p:cNvSpPr txBox="1">
              <a:spLocks noChangeArrowheads="1"/>
            </p:cNvSpPr>
            <p:nvPr/>
          </p:nvSpPr>
          <p:spPr bwMode="auto">
            <a:xfrm>
              <a:off x="1051"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2656" name="Text Box 66"/>
            <p:cNvSpPr txBox="1">
              <a:spLocks noChangeArrowheads="1"/>
            </p:cNvSpPr>
            <p:nvPr/>
          </p:nvSpPr>
          <p:spPr bwMode="auto">
            <a:xfrm>
              <a:off x="763"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2657" name="Text Box 67"/>
            <p:cNvSpPr txBox="1">
              <a:spLocks noChangeArrowheads="1"/>
            </p:cNvSpPr>
            <p:nvPr/>
          </p:nvSpPr>
          <p:spPr bwMode="auto">
            <a:xfrm>
              <a:off x="475"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grpSp>
      <p:sp>
        <p:nvSpPr>
          <p:cNvPr id="152581" name="Rectangle 68"/>
          <p:cNvSpPr>
            <a:spLocks noChangeArrowheads="1"/>
          </p:cNvSpPr>
          <p:nvPr/>
        </p:nvSpPr>
        <p:spPr bwMode="auto">
          <a:xfrm>
            <a:off x="685800" y="3305175"/>
            <a:ext cx="845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VPN: </a:t>
            </a:r>
            <a:r>
              <a:rPr lang="en-US" altLang="zh-CN" u="sng"/>
              <a:t>0x</a:t>
            </a:r>
            <a:r>
              <a:rPr lang="en-US" altLang="zh-CN" u="sng">
                <a:solidFill>
                  <a:srgbClr val="FF0000"/>
                </a:solidFill>
              </a:rPr>
              <a:t>0f</a:t>
            </a:r>
            <a:r>
              <a:rPr lang="en-US" altLang="zh-CN" b="0"/>
              <a:t> TLBI: </a:t>
            </a:r>
            <a:r>
              <a:rPr lang="en-US" altLang="zh-CN" u="sng"/>
              <a:t>0x03</a:t>
            </a:r>
            <a:r>
              <a:rPr lang="en-US" altLang="zh-CN" b="0"/>
              <a:t>   TLBT: </a:t>
            </a:r>
            <a:r>
              <a:rPr lang="en-US" altLang="zh-CN" u="sng"/>
              <a:t>0x03</a:t>
            </a:r>
            <a:r>
              <a:rPr lang="en-US" altLang="zh-CN"/>
              <a:t> </a:t>
            </a:r>
            <a:r>
              <a:rPr lang="en-US" altLang="zh-CN" b="0"/>
              <a:t>TLB Hit? </a:t>
            </a:r>
            <a:r>
              <a:rPr lang="en-US" altLang="zh-CN" u="sng"/>
              <a:t>    </a:t>
            </a:r>
            <a:r>
              <a:rPr lang="en-US" altLang="zh-CN"/>
              <a:t> </a:t>
            </a:r>
            <a:r>
              <a:rPr lang="en-US" altLang="zh-CN" b="0"/>
              <a:t>Page Fault? </a:t>
            </a:r>
            <a:r>
              <a:rPr lang="en-US" altLang="zh-CN" u="sng"/>
              <a:t>   </a:t>
            </a:r>
            <a:r>
              <a:rPr lang="en-US" altLang="zh-CN" u="sng">
                <a:solidFill>
                  <a:schemeClr val="bg1"/>
                </a:solidFill>
              </a:rPr>
              <a:t>O</a:t>
            </a:r>
            <a:r>
              <a:rPr lang="en-US" altLang="zh-CN" u="sng"/>
              <a:t> </a:t>
            </a:r>
          </a:p>
        </p:txBody>
      </p:sp>
      <p:sp>
        <p:nvSpPr>
          <p:cNvPr id="152582" name="Rectangle 69"/>
          <p:cNvSpPr>
            <a:spLocks noChangeArrowheads="1"/>
          </p:cNvSpPr>
          <p:nvPr/>
        </p:nvSpPr>
        <p:spPr bwMode="auto">
          <a:xfrm>
            <a:off x="784225" y="5348288"/>
            <a:ext cx="6862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PPN: </a:t>
            </a:r>
            <a:r>
              <a:rPr lang="en-US" altLang="zh-CN" u="sng"/>
              <a:t>      </a:t>
            </a:r>
            <a:r>
              <a:rPr lang="en-US" altLang="zh-CN" b="0"/>
              <a:t>   PPO: </a:t>
            </a:r>
            <a:r>
              <a:rPr lang="en-US" altLang="zh-CN" u="sng"/>
              <a:t>       </a:t>
            </a:r>
            <a:r>
              <a:rPr lang="en-US" altLang="zh-CN" b="0"/>
              <a:t>	   		PA: </a:t>
            </a:r>
            <a:r>
              <a:rPr lang="en-US" altLang="zh-CN" u="sng"/>
              <a:t>      </a:t>
            </a:r>
          </a:p>
        </p:txBody>
      </p:sp>
      <p:grpSp>
        <p:nvGrpSpPr>
          <p:cNvPr id="152583" name="Group 70"/>
          <p:cNvGrpSpPr/>
          <p:nvPr/>
        </p:nvGrpSpPr>
        <p:grpSpPr bwMode="auto">
          <a:xfrm>
            <a:off x="1677988" y="4097338"/>
            <a:ext cx="5865812" cy="1022350"/>
            <a:chOff x="672" y="2780"/>
            <a:chExt cx="3695" cy="644"/>
          </a:xfrm>
        </p:grpSpPr>
        <p:grpSp>
          <p:nvGrpSpPr>
            <p:cNvPr id="152586" name="Group 71"/>
            <p:cNvGrpSpPr/>
            <p:nvPr/>
          </p:nvGrpSpPr>
          <p:grpSpPr bwMode="auto">
            <a:xfrm>
              <a:off x="672" y="2780"/>
              <a:ext cx="3684" cy="384"/>
              <a:chOff x="1219" y="2880"/>
              <a:chExt cx="3684" cy="384"/>
            </a:xfrm>
          </p:grpSpPr>
          <p:grpSp>
            <p:nvGrpSpPr>
              <p:cNvPr id="152605" name="Group 72"/>
              <p:cNvGrpSpPr/>
              <p:nvPr/>
            </p:nvGrpSpPr>
            <p:grpSpPr bwMode="auto">
              <a:xfrm>
                <a:off x="1219" y="2880"/>
                <a:ext cx="307" cy="384"/>
                <a:chOff x="605" y="1776"/>
                <a:chExt cx="307" cy="384"/>
              </a:xfrm>
            </p:grpSpPr>
            <p:sp>
              <p:nvSpPr>
                <p:cNvPr id="152639" name="Rectangle 7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40" name="Rectangle 7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52606" name="Group 75"/>
              <p:cNvGrpSpPr/>
              <p:nvPr/>
            </p:nvGrpSpPr>
            <p:grpSpPr bwMode="auto">
              <a:xfrm>
                <a:off x="1526" y="2880"/>
                <a:ext cx="307" cy="384"/>
                <a:chOff x="605" y="1776"/>
                <a:chExt cx="307" cy="384"/>
              </a:xfrm>
            </p:grpSpPr>
            <p:sp>
              <p:nvSpPr>
                <p:cNvPr id="152637" name="Rectangle 7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38" name="Rectangle 7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52607" name="Group 78"/>
              <p:cNvGrpSpPr/>
              <p:nvPr/>
            </p:nvGrpSpPr>
            <p:grpSpPr bwMode="auto">
              <a:xfrm>
                <a:off x="1833" y="2880"/>
                <a:ext cx="307" cy="384"/>
                <a:chOff x="605" y="1776"/>
                <a:chExt cx="307" cy="384"/>
              </a:xfrm>
            </p:grpSpPr>
            <p:sp>
              <p:nvSpPr>
                <p:cNvPr id="152635" name="Rectangle 7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36" name="Rectangle 8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52608" name="Group 81"/>
              <p:cNvGrpSpPr/>
              <p:nvPr/>
            </p:nvGrpSpPr>
            <p:grpSpPr bwMode="auto">
              <a:xfrm>
                <a:off x="2140" y="2880"/>
                <a:ext cx="307" cy="384"/>
                <a:chOff x="605" y="1776"/>
                <a:chExt cx="307" cy="384"/>
              </a:xfrm>
            </p:grpSpPr>
            <p:sp>
              <p:nvSpPr>
                <p:cNvPr id="152633" name="Rectangle 8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34" name="Rectangle 8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52609" name="Group 84"/>
              <p:cNvGrpSpPr/>
              <p:nvPr/>
            </p:nvGrpSpPr>
            <p:grpSpPr bwMode="auto">
              <a:xfrm>
                <a:off x="2447" y="2880"/>
                <a:ext cx="307" cy="384"/>
                <a:chOff x="605" y="1776"/>
                <a:chExt cx="307" cy="384"/>
              </a:xfrm>
            </p:grpSpPr>
            <p:sp>
              <p:nvSpPr>
                <p:cNvPr id="152631" name="Rectangle 8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32" name="Rectangle 8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52610" name="Group 87"/>
              <p:cNvGrpSpPr/>
              <p:nvPr/>
            </p:nvGrpSpPr>
            <p:grpSpPr bwMode="auto">
              <a:xfrm>
                <a:off x="2754" y="2880"/>
                <a:ext cx="307" cy="384"/>
                <a:chOff x="605" y="1776"/>
                <a:chExt cx="307" cy="384"/>
              </a:xfrm>
            </p:grpSpPr>
            <p:sp>
              <p:nvSpPr>
                <p:cNvPr id="152629" name="Rectangle 8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30" name="Rectangle 8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52611" name="Group 90"/>
              <p:cNvGrpSpPr/>
              <p:nvPr/>
            </p:nvGrpSpPr>
            <p:grpSpPr bwMode="auto">
              <a:xfrm>
                <a:off x="3061" y="2880"/>
                <a:ext cx="307" cy="384"/>
                <a:chOff x="605" y="1776"/>
                <a:chExt cx="307" cy="384"/>
              </a:xfrm>
            </p:grpSpPr>
            <p:sp>
              <p:nvSpPr>
                <p:cNvPr id="152627" name="Rectangle 9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28" name="Rectangle 9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52612" name="Group 93"/>
              <p:cNvGrpSpPr/>
              <p:nvPr/>
            </p:nvGrpSpPr>
            <p:grpSpPr bwMode="auto">
              <a:xfrm>
                <a:off x="3368" y="2880"/>
                <a:ext cx="307" cy="384"/>
                <a:chOff x="605" y="1776"/>
                <a:chExt cx="307" cy="384"/>
              </a:xfrm>
            </p:grpSpPr>
            <p:sp>
              <p:nvSpPr>
                <p:cNvPr id="152625" name="Rectangle 9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26" name="Rectangle 9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52613" name="Group 96"/>
              <p:cNvGrpSpPr/>
              <p:nvPr/>
            </p:nvGrpSpPr>
            <p:grpSpPr bwMode="auto">
              <a:xfrm>
                <a:off x="3675" y="2880"/>
                <a:ext cx="307" cy="384"/>
                <a:chOff x="605" y="1776"/>
                <a:chExt cx="307" cy="384"/>
              </a:xfrm>
            </p:grpSpPr>
            <p:sp>
              <p:nvSpPr>
                <p:cNvPr id="152623" name="Rectangle 9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24" name="Rectangle 9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52614" name="Group 99"/>
              <p:cNvGrpSpPr/>
              <p:nvPr/>
            </p:nvGrpSpPr>
            <p:grpSpPr bwMode="auto">
              <a:xfrm>
                <a:off x="3982" y="2880"/>
                <a:ext cx="307" cy="384"/>
                <a:chOff x="605" y="1776"/>
                <a:chExt cx="307" cy="384"/>
              </a:xfrm>
            </p:grpSpPr>
            <p:sp>
              <p:nvSpPr>
                <p:cNvPr id="152621" name="Rectangle 10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22" name="Rectangle 10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52615" name="Group 102"/>
              <p:cNvGrpSpPr/>
              <p:nvPr/>
            </p:nvGrpSpPr>
            <p:grpSpPr bwMode="auto">
              <a:xfrm>
                <a:off x="4289" y="2880"/>
                <a:ext cx="307" cy="384"/>
                <a:chOff x="605" y="1776"/>
                <a:chExt cx="307" cy="384"/>
              </a:xfrm>
            </p:grpSpPr>
            <p:sp>
              <p:nvSpPr>
                <p:cNvPr id="152619" name="Rectangle 10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20" name="Rectangle 10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52616" name="Group 105"/>
              <p:cNvGrpSpPr/>
              <p:nvPr/>
            </p:nvGrpSpPr>
            <p:grpSpPr bwMode="auto">
              <a:xfrm>
                <a:off x="4596" y="2880"/>
                <a:ext cx="307" cy="384"/>
                <a:chOff x="605" y="1776"/>
                <a:chExt cx="307" cy="384"/>
              </a:xfrm>
            </p:grpSpPr>
            <p:sp>
              <p:nvSpPr>
                <p:cNvPr id="152617" name="Rectangle 10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2618" name="Rectangle 10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52587" name="Group 108"/>
            <p:cNvGrpSpPr/>
            <p:nvPr/>
          </p:nvGrpSpPr>
          <p:grpSpPr bwMode="auto">
            <a:xfrm>
              <a:off x="2525" y="3212"/>
              <a:ext cx="1842" cy="212"/>
              <a:chOff x="3061" y="2261"/>
              <a:chExt cx="1842" cy="212"/>
            </a:xfrm>
          </p:grpSpPr>
          <p:sp>
            <p:nvSpPr>
              <p:cNvPr id="152603" name="Line 109"/>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2604" name="Text Box 110"/>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PPO</a:t>
                </a:r>
              </a:p>
            </p:txBody>
          </p:sp>
        </p:grpSp>
        <p:grpSp>
          <p:nvGrpSpPr>
            <p:cNvPr id="152588" name="Group 111"/>
            <p:cNvGrpSpPr/>
            <p:nvPr/>
          </p:nvGrpSpPr>
          <p:grpSpPr bwMode="auto">
            <a:xfrm>
              <a:off x="701" y="3212"/>
              <a:ext cx="1842" cy="212"/>
              <a:chOff x="3061" y="2261"/>
              <a:chExt cx="1842" cy="212"/>
            </a:xfrm>
          </p:grpSpPr>
          <p:sp>
            <p:nvSpPr>
              <p:cNvPr id="152601" name="Line 112"/>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2602" name="Text Box 113"/>
              <p:cNvSpPr txBox="1">
                <a:spLocks noChangeArrowheads="1"/>
              </p:cNvSpPr>
              <p:nvPr/>
            </p:nvSpPr>
            <p:spPr bwMode="auto">
              <a:xfrm>
                <a:off x="3770" y="2261"/>
                <a:ext cx="410"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PPN</a:t>
                </a:r>
              </a:p>
            </p:txBody>
          </p:sp>
        </p:grpSp>
        <p:sp>
          <p:nvSpPr>
            <p:cNvPr id="152590" name="Text Box 115"/>
            <p:cNvSpPr txBox="1">
              <a:spLocks noChangeArrowheads="1"/>
            </p:cNvSpPr>
            <p:nvPr/>
          </p:nvSpPr>
          <p:spPr bwMode="auto">
            <a:xfrm>
              <a:off x="3827"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2591" name="Text Box 116"/>
            <p:cNvSpPr txBox="1">
              <a:spLocks noChangeArrowheads="1"/>
            </p:cNvSpPr>
            <p:nvPr/>
          </p:nvSpPr>
          <p:spPr bwMode="auto">
            <a:xfrm>
              <a:off x="3539"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2592" name="Text Box 117"/>
            <p:cNvSpPr txBox="1">
              <a:spLocks noChangeArrowheads="1"/>
            </p:cNvSpPr>
            <p:nvPr/>
          </p:nvSpPr>
          <p:spPr bwMode="auto">
            <a:xfrm>
              <a:off x="3208"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2593" name="Text Box 118"/>
            <p:cNvSpPr txBox="1">
              <a:spLocks noChangeArrowheads="1"/>
            </p:cNvSpPr>
            <p:nvPr/>
          </p:nvSpPr>
          <p:spPr bwMode="auto">
            <a:xfrm>
              <a:off x="2915"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2594" name="Text Box 119"/>
            <p:cNvSpPr txBox="1">
              <a:spLocks noChangeArrowheads="1"/>
            </p:cNvSpPr>
            <p:nvPr/>
          </p:nvSpPr>
          <p:spPr bwMode="auto">
            <a:xfrm>
              <a:off x="2627"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2595" name="Text Box 120"/>
            <p:cNvSpPr txBox="1">
              <a:spLocks noChangeArrowheads="1"/>
            </p:cNvSpPr>
            <p:nvPr/>
          </p:nvSpPr>
          <p:spPr bwMode="auto">
            <a:xfrm>
              <a:off x="2291"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2597" name="Text Box 122"/>
            <p:cNvSpPr txBox="1">
              <a:spLocks noChangeArrowheads="1"/>
            </p:cNvSpPr>
            <p:nvPr/>
          </p:nvSpPr>
          <p:spPr bwMode="auto">
            <a:xfrm>
              <a:off x="1672"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2599" name="Text Box 124"/>
            <p:cNvSpPr txBox="1">
              <a:spLocks noChangeArrowheads="1"/>
            </p:cNvSpPr>
            <p:nvPr/>
          </p:nvSpPr>
          <p:spPr bwMode="auto">
            <a:xfrm>
              <a:off x="1091"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sp>
          <p:nvSpPr>
            <p:cNvPr id="152600" name="Text Box 125"/>
            <p:cNvSpPr txBox="1">
              <a:spLocks noChangeArrowheads="1"/>
            </p:cNvSpPr>
            <p:nvPr/>
          </p:nvSpPr>
          <p:spPr bwMode="auto">
            <a:xfrm>
              <a:off x="755" y="2972"/>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endParaRPr lang="zh-CN" altLang="en-US" sz="1600" dirty="0">
                <a:latin typeface="Helvetica" pitchFamily="34" charset="0"/>
              </a:endParaRPr>
            </a:p>
          </p:txBody>
        </p:sp>
      </p:grpSp>
      <p:cxnSp>
        <p:nvCxnSpPr>
          <p:cNvPr id="152584" name="Straight Connector 2"/>
          <p:cNvCxnSpPr>
            <a:cxnSpLocks noChangeShapeType="1"/>
          </p:cNvCxnSpPr>
          <p:nvPr/>
        </p:nvCxnSpPr>
        <p:spPr bwMode="auto">
          <a:xfrm flipH="1">
            <a:off x="4584700" y="1828800"/>
            <a:ext cx="0" cy="3505200"/>
          </a:xfrm>
          <a:prstGeom prst="line">
            <a:avLst/>
          </a:prstGeom>
          <a:noFill/>
          <a:ln w="9525">
            <a:solidFill>
              <a:srgbClr val="FF0000"/>
            </a:solidFill>
            <a:prstDash val="dash"/>
            <a:round/>
          </a:ln>
          <a:extLst>
            <a:ext uri="{909E8E84-426E-40DD-AFC4-6F175D3DCCD1}">
              <a14:hiddenFill xmlns:a14="http://schemas.microsoft.com/office/drawing/2010/main">
                <a:noFill/>
              </a14:hiddenFill>
            </a:ext>
          </a:extLst>
        </p:spPr>
      </p:cxnSp>
      <p:cxnSp>
        <p:nvCxnSpPr>
          <p:cNvPr id="152585" name="Straight Connector 131"/>
          <p:cNvCxnSpPr>
            <a:cxnSpLocks noChangeShapeType="1"/>
          </p:cNvCxnSpPr>
          <p:nvPr/>
        </p:nvCxnSpPr>
        <p:spPr bwMode="auto">
          <a:xfrm flipH="1">
            <a:off x="3609975" y="1981200"/>
            <a:ext cx="0" cy="957263"/>
          </a:xfrm>
          <a:prstGeom prst="line">
            <a:avLst/>
          </a:prstGeom>
          <a:noFill/>
          <a:ln w="9525">
            <a:solidFill>
              <a:srgbClr val="FF0000"/>
            </a:solidFill>
            <a:prstDash val="dash"/>
            <a:round/>
          </a:ln>
          <a:extLst>
            <a:ext uri="{909E8E84-426E-40DD-AFC4-6F175D3DCCD1}">
              <a14:hiddenFill xmlns:a14="http://schemas.microsoft.com/office/drawing/2010/main">
                <a:noFill/>
              </a14:hiddenFill>
            </a:ext>
          </a:extLst>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625" name="Group 54"/>
          <p:cNvGrpSpPr/>
          <p:nvPr/>
        </p:nvGrpSpPr>
        <p:grpSpPr bwMode="auto">
          <a:xfrm>
            <a:off x="3911600" y="3333750"/>
            <a:ext cx="992188" cy="309563"/>
            <a:chOff x="2445" y="1645"/>
            <a:chExt cx="625" cy="195"/>
          </a:xfrm>
        </p:grpSpPr>
        <p:sp>
          <p:nvSpPr>
            <p:cNvPr id="154768" name="Line 55"/>
            <p:cNvSpPr>
              <a:spLocks noChangeShapeType="1"/>
            </p:cNvSpPr>
            <p:nvPr/>
          </p:nvSpPr>
          <p:spPr bwMode="auto">
            <a:xfrm>
              <a:off x="2445" y="1705"/>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4769" name="Text Box 56"/>
            <p:cNvSpPr txBox="1">
              <a:spLocks noChangeArrowheads="1"/>
            </p:cNvSpPr>
            <p:nvPr/>
          </p:nvSpPr>
          <p:spPr bwMode="auto">
            <a:xfrm>
              <a:off x="2586" y="1645"/>
              <a:ext cx="398"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TLBI</a:t>
              </a:r>
            </a:p>
          </p:txBody>
        </p:sp>
      </p:grpSp>
      <p:sp>
        <p:nvSpPr>
          <p:cNvPr id="15462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77D2BAF9-8C3E-0847-9F35-59FA33F899E6}" type="slidenum">
              <a:rPr lang="zh-CN" altLang="en-US" sz="1400" b="0">
                <a:latin typeface="Times New Roman" panose="02020603050405020304" charset="0"/>
              </a:rPr>
              <a:t>89</a:t>
            </a:fld>
            <a:endParaRPr lang="en-US" altLang="zh-CN" sz="1400" b="0">
              <a:latin typeface="Times New Roman" panose="02020603050405020304" charset="0"/>
            </a:endParaRPr>
          </a:p>
        </p:txBody>
      </p:sp>
      <p:sp>
        <p:nvSpPr>
          <p:cNvPr id="154627" name="Rectangle 3"/>
          <p:cNvSpPr>
            <a:spLocks noGrp="1" noChangeArrowheads="1"/>
          </p:cNvSpPr>
          <p:nvPr>
            <p:ph type="body" idx="1"/>
          </p:nvPr>
        </p:nvSpPr>
        <p:spPr>
          <a:xfrm>
            <a:off x="533399" y="1524000"/>
            <a:ext cx="4843463" cy="1143000"/>
          </a:xfrm>
        </p:spPr>
        <p:txBody>
          <a:bodyPr/>
          <a:lstStyle/>
          <a:p>
            <a:pPr>
              <a:lnSpc>
                <a:spcPct val="90000"/>
              </a:lnSpc>
            </a:pPr>
            <a:r>
              <a:rPr kumimoji="0" lang="en-US" altLang="zh-CN" sz="2400" dirty="0">
                <a:ea typeface="宋体" charset="-122"/>
              </a:rPr>
              <a:t>TLB</a:t>
            </a:r>
          </a:p>
          <a:p>
            <a:pPr lvl="1">
              <a:lnSpc>
                <a:spcPct val="90000"/>
              </a:lnSpc>
            </a:pPr>
            <a:r>
              <a:rPr kumimoji="0" lang="en-US" altLang="zh-CN" sz="2000" dirty="0">
                <a:ea typeface="宋体" charset="-122"/>
              </a:rPr>
              <a:t>16 entries</a:t>
            </a:r>
          </a:p>
          <a:p>
            <a:pPr lvl="1">
              <a:lnSpc>
                <a:spcPct val="90000"/>
              </a:lnSpc>
            </a:pPr>
            <a:r>
              <a:rPr kumimoji="0" lang="en-US" altLang="zh-CN" sz="2000" dirty="0">
                <a:ea typeface="宋体" charset="-122"/>
              </a:rPr>
              <a:t>4-way associative (2-bit)</a:t>
            </a:r>
          </a:p>
          <a:p>
            <a:pPr lvl="2">
              <a:lnSpc>
                <a:spcPct val="90000"/>
              </a:lnSpc>
            </a:pPr>
            <a:r>
              <a:rPr kumimoji="0" lang="zh-CN" altLang="en-US" sz="1600" dirty="0">
                <a:ea typeface="宋体" charset="-122"/>
              </a:rPr>
              <a:t>四路指每组</a:t>
            </a:r>
            <a:r>
              <a:rPr kumimoji="0" lang="en-US" altLang="zh-CN" sz="1600" dirty="0">
                <a:ea typeface="宋体" charset="-122"/>
              </a:rPr>
              <a:t>(set)</a:t>
            </a:r>
            <a:r>
              <a:rPr kumimoji="0" lang="zh-CN" altLang="en-US" sz="1600" dirty="0">
                <a:ea typeface="宋体" charset="-122"/>
              </a:rPr>
              <a:t>四项，并发查找</a:t>
            </a:r>
            <a:endParaRPr kumimoji="0" lang="en-US" altLang="zh-CN" sz="1600" dirty="0">
              <a:ea typeface="宋体" charset="-122"/>
            </a:endParaRPr>
          </a:p>
          <a:p>
            <a:pPr lvl="2">
              <a:lnSpc>
                <a:spcPct val="90000"/>
              </a:lnSpc>
            </a:pPr>
            <a:r>
              <a:rPr kumimoji="0" lang="en-US" altLang="zh-CN" sz="1600" dirty="0">
                <a:ea typeface="宋体" charset="-122"/>
              </a:rPr>
              <a:t>16/4</a:t>
            </a:r>
            <a:r>
              <a:rPr kumimoji="0" lang="zh-CN" altLang="en-US" sz="1600" dirty="0">
                <a:ea typeface="宋体" charset="-122"/>
              </a:rPr>
              <a:t> </a:t>
            </a:r>
            <a:r>
              <a:rPr kumimoji="0" lang="en-US" altLang="zh-CN" sz="1600" dirty="0">
                <a:ea typeface="宋体" charset="-122"/>
              </a:rPr>
              <a:t>=</a:t>
            </a:r>
            <a:r>
              <a:rPr kumimoji="0" lang="zh-CN" altLang="en-US" sz="1600" dirty="0">
                <a:ea typeface="宋体" charset="-122"/>
              </a:rPr>
              <a:t> </a:t>
            </a:r>
            <a:r>
              <a:rPr kumimoji="0" lang="en-US" altLang="zh-CN" sz="1600" dirty="0">
                <a:ea typeface="宋体" charset="-122"/>
              </a:rPr>
              <a:t>4</a:t>
            </a:r>
            <a:r>
              <a:rPr kumimoji="0" lang="zh-CN" altLang="en-US" sz="1600" dirty="0">
                <a:ea typeface="宋体" charset="-122"/>
              </a:rPr>
              <a:t> </a:t>
            </a:r>
            <a:r>
              <a:rPr kumimoji="0" lang="en-US" altLang="zh-CN" sz="1600" dirty="0">
                <a:ea typeface="宋体" charset="-122"/>
              </a:rPr>
              <a:t>(</a:t>
            </a:r>
            <a:r>
              <a:rPr kumimoji="0" lang="zh-CN" altLang="en-US" sz="1600" dirty="0">
                <a:ea typeface="宋体" charset="-122"/>
              </a:rPr>
              <a:t>一共四组，所以</a:t>
            </a:r>
            <a:r>
              <a:rPr kumimoji="0" lang="en-US" altLang="zh-CN" sz="1600" dirty="0">
                <a:ea typeface="宋体" charset="-122"/>
              </a:rPr>
              <a:t>TLBI 2-bit)</a:t>
            </a:r>
            <a:endParaRPr kumimoji="0" lang="zh-CN" altLang="en-US" sz="1600" dirty="0">
              <a:ea typeface="宋体" charset="-122"/>
            </a:endParaRPr>
          </a:p>
        </p:txBody>
      </p:sp>
      <p:grpSp>
        <p:nvGrpSpPr>
          <p:cNvPr id="154628" name="Group 5"/>
          <p:cNvGrpSpPr/>
          <p:nvPr/>
        </p:nvGrpSpPr>
        <p:grpSpPr bwMode="auto">
          <a:xfrm>
            <a:off x="990600" y="3541713"/>
            <a:ext cx="6823075" cy="609600"/>
            <a:chOff x="605" y="1776"/>
            <a:chExt cx="4298" cy="384"/>
          </a:xfrm>
        </p:grpSpPr>
        <p:grpSp>
          <p:nvGrpSpPr>
            <p:cNvPr id="154726" name="Group 6"/>
            <p:cNvGrpSpPr/>
            <p:nvPr/>
          </p:nvGrpSpPr>
          <p:grpSpPr bwMode="auto">
            <a:xfrm>
              <a:off x="605" y="1776"/>
              <a:ext cx="307" cy="384"/>
              <a:chOff x="605" y="1776"/>
              <a:chExt cx="307" cy="384"/>
            </a:xfrm>
          </p:grpSpPr>
          <p:sp>
            <p:nvSpPr>
              <p:cNvPr id="154766" name="Rectangle 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67" name="Rectangle 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13</a:t>
                </a:r>
              </a:p>
            </p:txBody>
          </p:sp>
        </p:grpSp>
        <p:grpSp>
          <p:nvGrpSpPr>
            <p:cNvPr id="154727" name="Group 9"/>
            <p:cNvGrpSpPr/>
            <p:nvPr/>
          </p:nvGrpSpPr>
          <p:grpSpPr bwMode="auto">
            <a:xfrm>
              <a:off x="912" y="1776"/>
              <a:ext cx="307" cy="384"/>
              <a:chOff x="605" y="1776"/>
              <a:chExt cx="307" cy="384"/>
            </a:xfrm>
          </p:grpSpPr>
          <p:sp>
            <p:nvSpPr>
              <p:cNvPr id="154764" name="Rectangle 1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65" name="Rectangle 1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12</a:t>
                </a:r>
              </a:p>
            </p:txBody>
          </p:sp>
        </p:grpSp>
        <p:grpSp>
          <p:nvGrpSpPr>
            <p:cNvPr id="154728" name="Group 12"/>
            <p:cNvGrpSpPr/>
            <p:nvPr/>
          </p:nvGrpSpPr>
          <p:grpSpPr bwMode="auto">
            <a:xfrm>
              <a:off x="1219" y="1776"/>
              <a:ext cx="307" cy="384"/>
              <a:chOff x="605" y="1776"/>
              <a:chExt cx="307" cy="384"/>
            </a:xfrm>
          </p:grpSpPr>
          <p:sp>
            <p:nvSpPr>
              <p:cNvPr id="154762" name="Rectangle 1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63" name="Rectangle 1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54729" name="Group 15"/>
            <p:cNvGrpSpPr/>
            <p:nvPr/>
          </p:nvGrpSpPr>
          <p:grpSpPr bwMode="auto">
            <a:xfrm>
              <a:off x="1526" y="1776"/>
              <a:ext cx="307" cy="384"/>
              <a:chOff x="605" y="1776"/>
              <a:chExt cx="307" cy="384"/>
            </a:xfrm>
          </p:grpSpPr>
          <p:sp>
            <p:nvSpPr>
              <p:cNvPr id="154760" name="Rectangle 1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61" name="Rectangle 1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54730" name="Group 18"/>
            <p:cNvGrpSpPr/>
            <p:nvPr/>
          </p:nvGrpSpPr>
          <p:grpSpPr bwMode="auto">
            <a:xfrm>
              <a:off x="1833" y="1776"/>
              <a:ext cx="307" cy="384"/>
              <a:chOff x="605" y="1776"/>
              <a:chExt cx="307" cy="384"/>
            </a:xfrm>
          </p:grpSpPr>
          <p:sp>
            <p:nvSpPr>
              <p:cNvPr id="154758" name="Rectangle 1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59" name="Rectangle 2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54731" name="Group 21"/>
            <p:cNvGrpSpPr/>
            <p:nvPr/>
          </p:nvGrpSpPr>
          <p:grpSpPr bwMode="auto">
            <a:xfrm>
              <a:off x="2140" y="1776"/>
              <a:ext cx="307" cy="384"/>
              <a:chOff x="605" y="1776"/>
              <a:chExt cx="307" cy="384"/>
            </a:xfrm>
          </p:grpSpPr>
          <p:sp>
            <p:nvSpPr>
              <p:cNvPr id="154756" name="Rectangle 2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57" name="Rectangle 2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54732" name="Group 24"/>
            <p:cNvGrpSpPr/>
            <p:nvPr/>
          </p:nvGrpSpPr>
          <p:grpSpPr bwMode="auto">
            <a:xfrm>
              <a:off x="2447" y="1776"/>
              <a:ext cx="307" cy="384"/>
              <a:chOff x="605" y="1776"/>
              <a:chExt cx="307" cy="384"/>
            </a:xfrm>
          </p:grpSpPr>
          <p:sp>
            <p:nvSpPr>
              <p:cNvPr id="154754" name="Rectangle 2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55" name="Rectangle 2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54733" name="Group 27"/>
            <p:cNvGrpSpPr/>
            <p:nvPr/>
          </p:nvGrpSpPr>
          <p:grpSpPr bwMode="auto">
            <a:xfrm>
              <a:off x="2754" y="1776"/>
              <a:ext cx="307" cy="384"/>
              <a:chOff x="605" y="1776"/>
              <a:chExt cx="307" cy="384"/>
            </a:xfrm>
          </p:grpSpPr>
          <p:sp>
            <p:nvSpPr>
              <p:cNvPr id="154752" name="Rectangle 2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53" name="Rectangle 2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54734" name="Group 30"/>
            <p:cNvGrpSpPr/>
            <p:nvPr/>
          </p:nvGrpSpPr>
          <p:grpSpPr bwMode="auto">
            <a:xfrm>
              <a:off x="3061" y="1776"/>
              <a:ext cx="307" cy="384"/>
              <a:chOff x="605" y="1776"/>
              <a:chExt cx="307" cy="384"/>
            </a:xfrm>
          </p:grpSpPr>
          <p:sp>
            <p:nvSpPr>
              <p:cNvPr id="154750" name="Rectangle 3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51" name="Rectangle 3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54735" name="Group 33"/>
            <p:cNvGrpSpPr/>
            <p:nvPr/>
          </p:nvGrpSpPr>
          <p:grpSpPr bwMode="auto">
            <a:xfrm>
              <a:off x="3368" y="1776"/>
              <a:ext cx="307" cy="384"/>
              <a:chOff x="605" y="1776"/>
              <a:chExt cx="307" cy="384"/>
            </a:xfrm>
          </p:grpSpPr>
          <p:sp>
            <p:nvSpPr>
              <p:cNvPr id="154748" name="Rectangle 3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49" name="Rectangle 3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54736" name="Group 36"/>
            <p:cNvGrpSpPr/>
            <p:nvPr/>
          </p:nvGrpSpPr>
          <p:grpSpPr bwMode="auto">
            <a:xfrm>
              <a:off x="3675" y="1776"/>
              <a:ext cx="307" cy="384"/>
              <a:chOff x="605" y="1776"/>
              <a:chExt cx="307" cy="384"/>
            </a:xfrm>
          </p:grpSpPr>
          <p:sp>
            <p:nvSpPr>
              <p:cNvPr id="154746" name="Rectangle 3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47" name="Rectangle 3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54737" name="Group 39"/>
            <p:cNvGrpSpPr/>
            <p:nvPr/>
          </p:nvGrpSpPr>
          <p:grpSpPr bwMode="auto">
            <a:xfrm>
              <a:off x="3982" y="1776"/>
              <a:ext cx="307" cy="384"/>
              <a:chOff x="605" y="1776"/>
              <a:chExt cx="307" cy="384"/>
            </a:xfrm>
          </p:grpSpPr>
          <p:sp>
            <p:nvSpPr>
              <p:cNvPr id="154744" name="Rectangle 4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45" name="Rectangle 4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54738" name="Group 42"/>
            <p:cNvGrpSpPr/>
            <p:nvPr/>
          </p:nvGrpSpPr>
          <p:grpSpPr bwMode="auto">
            <a:xfrm>
              <a:off x="4289" y="1776"/>
              <a:ext cx="307" cy="384"/>
              <a:chOff x="605" y="1776"/>
              <a:chExt cx="307" cy="384"/>
            </a:xfrm>
          </p:grpSpPr>
          <p:sp>
            <p:nvSpPr>
              <p:cNvPr id="154742" name="Rectangle 4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43" name="Rectangle 4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54739" name="Group 45"/>
            <p:cNvGrpSpPr/>
            <p:nvPr/>
          </p:nvGrpSpPr>
          <p:grpSpPr bwMode="auto">
            <a:xfrm>
              <a:off x="4596" y="1776"/>
              <a:ext cx="307" cy="384"/>
              <a:chOff x="605" y="1776"/>
              <a:chExt cx="307" cy="384"/>
            </a:xfrm>
          </p:grpSpPr>
          <p:sp>
            <p:nvSpPr>
              <p:cNvPr id="154740" name="Rectangle 4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4741" name="Rectangle 4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54629" name="Group 48"/>
          <p:cNvGrpSpPr/>
          <p:nvPr/>
        </p:nvGrpSpPr>
        <p:grpSpPr bwMode="auto">
          <a:xfrm>
            <a:off x="4889500" y="4311650"/>
            <a:ext cx="2924175" cy="336550"/>
            <a:chOff x="3061" y="2261"/>
            <a:chExt cx="1842" cy="212"/>
          </a:xfrm>
        </p:grpSpPr>
        <p:sp>
          <p:nvSpPr>
            <p:cNvPr id="154724" name="Line 49"/>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4725" name="Text Box 50"/>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VPO</a:t>
              </a:r>
            </a:p>
          </p:txBody>
        </p:sp>
      </p:grpSp>
      <p:grpSp>
        <p:nvGrpSpPr>
          <p:cNvPr id="154630" name="Group 51"/>
          <p:cNvGrpSpPr/>
          <p:nvPr/>
        </p:nvGrpSpPr>
        <p:grpSpPr bwMode="auto">
          <a:xfrm>
            <a:off x="990600" y="4303713"/>
            <a:ext cx="3916363" cy="336550"/>
            <a:chOff x="3061" y="2261"/>
            <a:chExt cx="1842" cy="212"/>
          </a:xfrm>
        </p:grpSpPr>
        <p:sp>
          <p:nvSpPr>
            <p:cNvPr id="154722" name="Line 52"/>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4723" name="Text Box 53"/>
            <p:cNvSpPr txBox="1">
              <a:spLocks noChangeArrowheads="1"/>
            </p:cNvSpPr>
            <p:nvPr/>
          </p:nvSpPr>
          <p:spPr bwMode="auto">
            <a:xfrm>
              <a:off x="3770" y="2261"/>
              <a:ext cx="306"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VPN</a:t>
              </a:r>
            </a:p>
          </p:txBody>
        </p:sp>
      </p:grpSp>
      <p:grpSp>
        <p:nvGrpSpPr>
          <p:cNvPr id="154631" name="Group 57"/>
          <p:cNvGrpSpPr/>
          <p:nvPr/>
        </p:nvGrpSpPr>
        <p:grpSpPr bwMode="auto">
          <a:xfrm>
            <a:off x="990600" y="3313113"/>
            <a:ext cx="2927350" cy="309562"/>
            <a:chOff x="2445" y="1645"/>
            <a:chExt cx="625" cy="195"/>
          </a:xfrm>
        </p:grpSpPr>
        <p:sp>
          <p:nvSpPr>
            <p:cNvPr id="154720" name="Line 58"/>
            <p:cNvSpPr>
              <a:spLocks noChangeShapeType="1"/>
            </p:cNvSpPr>
            <p:nvPr/>
          </p:nvSpPr>
          <p:spPr bwMode="auto">
            <a:xfrm>
              <a:off x="2445" y="1718"/>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4721" name="Text Box 59"/>
            <p:cNvSpPr txBox="1">
              <a:spLocks noChangeArrowheads="1"/>
            </p:cNvSpPr>
            <p:nvPr/>
          </p:nvSpPr>
          <p:spPr bwMode="auto">
            <a:xfrm>
              <a:off x="2710" y="1645"/>
              <a:ext cx="150"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TLBT</a:t>
              </a:r>
            </a:p>
          </p:txBody>
        </p:sp>
      </p:grpSp>
      <p:graphicFrame>
        <p:nvGraphicFramePr>
          <p:cNvPr id="1350716" name="Group 60"/>
          <p:cNvGraphicFramePr>
            <a:graphicFrameLocks noGrp="1"/>
          </p:cNvGraphicFramePr>
          <p:nvPr/>
        </p:nvGraphicFramePr>
        <p:xfrm>
          <a:off x="304800" y="4813300"/>
          <a:ext cx="8458200" cy="1666875"/>
        </p:xfrm>
        <a:graphic>
          <a:graphicData uri="http://schemas.openxmlformats.org/drawingml/2006/table">
            <a:tbl>
              <a:tblPr/>
              <a:tblGrid>
                <a:gridCol w="5334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609600">
                  <a:extLst>
                    <a:ext uri="{9D8B030D-6E8A-4147-A177-3AD203B41FA5}">
                      <a16:colId xmlns:a16="http://schemas.microsoft.com/office/drawing/2014/main" val="20011"/>
                    </a:ext>
                  </a:extLst>
                </a:gridCol>
                <a:gridCol w="762000">
                  <a:extLst>
                    <a:ext uri="{9D8B030D-6E8A-4147-A177-3AD203B41FA5}">
                      <a16:colId xmlns:a16="http://schemas.microsoft.com/office/drawing/2014/main" val="20012"/>
                    </a:ext>
                  </a:extLst>
                </a:gridCol>
              </a:tblGrid>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endParaRPr kumimoji="0" lang="en-US" altLang="zh-CN" sz="1600" b="0" i="0" u="none" strike="noStrike" cap="none" normalizeH="0" baseline="0">
                        <a:ln>
                          <a:noFill/>
                        </a:ln>
                        <a:solidFill>
                          <a:schemeClr val="tx1"/>
                        </a:solidFill>
                        <a:effectLst/>
                        <a:latin typeface="Comic Sans MS" panose="030F0902030302020204" charset="0"/>
                        <a:ea typeface="宋体" charset="-122"/>
                      </a:endParaRP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PPN</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PPN</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PPN</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PPN</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03</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09</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00</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07</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03</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2D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04</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2</a:t>
                      </a: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08</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06</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03</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3375">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FF0000"/>
                          </a:solidFill>
                          <a:effectLst/>
                          <a:latin typeface="Comic Sans MS" panose="030F0902030302020204" charset="0"/>
                          <a:ea typeface="宋体" charset="-122"/>
                        </a:rPr>
                        <a:t>3</a:t>
                      </a:r>
                    </a:p>
                  </a:txBody>
                  <a:tcPr marL="90487" marR="90487" marT="44450" marB="44450"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FFCC"/>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07</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FF0000"/>
                          </a:solidFill>
                          <a:effectLst/>
                          <a:latin typeface="Comic Sans MS" panose="030F0902030302020204" charset="0"/>
                          <a:ea typeface="宋体" charset="-122"/>
                        </a:rPr>
                        <a:t>03</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9900CC"/>
                          </a:solidFill>
                          <a:effectLst/>
                          <a:latin typeface="Comic Sans MS" panose="030F0902030302020204" charset="0"/>
                          <a:ea typeface="宋体" charset="-122"/>
                        </a:rPr>
                        <a:t>0D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34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54717" name="Rectangle 146"/>
          <p:cNvSpPr>
            <a:spLocks noChangeArrowheads="1"/>
          </p:cNvSpPr>
          <p:nvPr/>
        </p:nvSpPr>
        <p:spPr bwMode="auto">
          <a:xfrm>
            <a:off x="457200" y="4572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zh-CN" altLang="en-US" sz="2800"/>
              <a:t>练习</a:t>
            </a:r>
            <a:r>
              <a:rPr lang="en-US" altLang="zh-CN" sz="2800"/>
              <a:t>2-4</a:t>
            </a:r>
            <a:r>
              <a:rPr lang="zh-CN" altLang="en-US" sz="2800"/>
              <a:t>答案</a:t>
            </a:r>
            <a:endParaRPr lang="en-US" altLang="zh-CN" sz="2800">
              <a:solidFill>
                <a:schemeClr val="tx2"/>
              </a:solidFill>
            </a:endParaRPr>
          </a:p>
        </p:txBody>
      </p:sp>
      <p:cxnSp>
        <p:nvCxnSpPr>
          <p:cNvPr id="154718" name="Straight Connector 3"/>
          <p:cNvCxnSpPr>
            <a:cxnSpLocks noChangeShapeType="1"/>
          </p:cNvCxnSpPr>
          <p:nvPr/>
        </p:nvCxnSpPr>
        <p:spPr bwMode="auto">
          <a:xfrm>
            <a:off x="4889500" y="3048000"/>
            <a:ext cx="0" cy="1676400"/>
          </a:xfrm>
          <a:prstGeom prst="line">
            <a:avLst/>
          </a:prstGeom>
          <a:noFill/>
          <a:ln w="9525">
            <a:solidFill>
              <a:srgbClr val="FF0000"/>
            </a:solidFill>
            <a:prstDash val="dash"/>
            <a:round/>
          </a:ln>
          <a:extLst>
            <a:ext uri="{909E8E84-426E-40DD-AFC4-6F175D3DCCD1}">
              <a14:hiddenFill xmlns:a14="http://schemas.microsoft.com/office/drawing/2010/main">
                <a:noFill/>
              </a14:hiddenFill>
            </a:ext>
          </a:extLst>
        </p:spPr>
      </p:cxnSp>
      <p:sp>
        <p:nvSpPr>
          <p:cNvPr id="154719" name="Rectangle 3"/>
          <p:cNvSpPr txBox="1">
            <a:spLocks noChangeArrowheads="1"/>
          </p:cNvSpPr>
          <p:nvPr/>
        </p:nvSpPr>
        <p:spPr bwMode="auto">
          <a:xfrm>
            <a:off x="5113337" y="1524000"/>
            <a:ext cx="40306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spcBef>
                <a:spcPct val="20000"/>
              </a:spcBef>
              <a:buFontTx/>
              <a:buChar char="•"/>
            </a:pPr>
            <a:r>
              <a:rPr lang="en-US" altLang="zh-CN" sz="2400" b="0" dirty="0"/>
              <a:t>Addressing</a:t>
            </a:r>
          </a:p>
          <a:p>
            <a:pPr lvl="1">
              <a:spcBef>
                <a:spcPct val="20000"/>
              </a:spcBef>
              <a:buFontTx/>
              <a:buChar char="–"/>
            </a:pPr>
            <a:r>
              <a:rPr lang="en-US" altLang="zh-CN" b="0" dirty="0"/>
              <a:t>14-bit virtual addresses</a:t>
            </a:r>
          </a:p>
          <a:p>
            <a:pPr lvl="1">
              <a:spcBef>
                <a:spcPct val="20000"/>
              </a:spcBef>
              <a:buFontTx/>
              <a:buChar char="–"/>
            </a:pPr>
            <a:r>
              <a:rPr lang="en-US" altLang="zh-CN" b="0" dirty="0"/>
              <a:t>12-bit physical address</a:t>
            </a:r>
          </a:p>
          <a:p>
            <a:pPr lvl="1">
              <a:spcBef>
                <a:spcPct val="20000"/>
              </a:spcBef>
              <a:buFontTx/>
              <a:buChar char="–"/>
            </a:pPr>
            <a:r>
              <a:rPr lang="en-US" altLang="zh-CN" b="0" dirty="0"/>
              <a:t>Page size = 64 B</a:t>
            </a:r>
            <a:r>
              <a:rPr lang="zh-CN" altLang="en-US" b="0" dirty="0"/>
              <a:t> </a:t>
            </a:r>
            <a:r>
              <a:rPr lang="en-US" altLang="zh-CN" b="0" dirty="0"/>
              <a:t>(6-bit)</a:t>
            </a:r>
            <a:endParaRPr lang="zh-CN" altLang="en-US" b="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Overview</a:t>
            </a:r>
            <a:endParaRPr kumimoji="1" lang="zh-CN" altLang="en-US" dirty="0"/>
          </a:p>
        </p:txBody>
      </p:sp>
      <p:sp>
        <p:nvSpPr>
          <p:cNvPr id="3" name="内容占位符 2"/>
          <p:cNvSpPr>
            <a:spLocks noGrp="1"/>
          </p:cNvSpPr>
          <p:nvPr>
            <p:ph idx="1"/>
          </p:nvPr>
        </p:nvSpPr>
        <p:spPr/>
        <p:txBody>
          <a:bodyPr/>
          <a:lstStyle/>
          <a:p>
            <a:r>
              <a:rPr lang="zh-CN" altLang="en-US" dirty="0"/>
              <a:t>对于其中的</a:t>
            </a:r>
            <a:r>
              <a:rPr lang="en-US" altLang="zh-CN" dirty="0"/>
              <a:t>bounds</a:t>
            </a:r>
          </a:p>
          <a:p>
            <a:pPr lvl="1"/>
            <a:r>
              <a:rPr lang="zh-CN" altLang="en-US" dirty="0"/>
              <a:t>硬件在访问内存前，首先检查是否越界</a:t>
            </a:r>
            <a:endParaRPr lang="en-US" altLang="zh-CN" dirty="0"/>
          </a:p>
          <a:p>
            <a:pPr lvl="1"/>
            <a:r>
              <a:rPr kumimoji="1" lang="zh-CN" altLang="en-US" dirty="0"/>
              <a:t>如果不越界，正常访问</a:t>
            </a:r>
            <a:endParaRPr kumimoji="1" lang="en-US" altLang="zh-CN" dirty="0"/>
          </a:p>
          <a:p>
            <a:pPr lvl="1"/>
            <a:r>
              <a:rPr lang="zh-CN" altLang="en-US" dirty="0"/>
              <a:t>如果越界，则</a:t>
            </a:r>
            <a:r>
              <a:rPr lang="en-US" altLang="zh-CN" dirty="0"/>
              <a:t>CPU</a:t>
            </a:r>
            <a:r>
              <a:rPr lang="zh-CN" altLang="en-US" dirty="0"/>
              <a:t>会抛出</a:t>
            </a:r>
            <a:r>
              <a:rPr lang="en-US" altLang="zh-CN" dirty="0"/>
              <a:t>exception</a:t>
            </a:r>
            <a:r>
              <a:rPr lang="zh-CN" altLang="en-US" dirty="0"/>
              <a:t>，然后进入</a:t>
            </a:r>
            <a:r>
              <a:rPr lang="en-US" altLang="zh-CN" dirty="0"/>
              <a:t>exception</a:t>
            </a:r>
            <a:r>
              <a:rPr lang="zh-CN" altLang="en-US" dirty="0"/>
              <a:t> </a:t>
            </a:r>
            <a:r>
              <a:rPr lang="en-US" altLang="zh-CN" dirty="0"/>
              <a:t>handler</a:t>
            </a:r>
            <a:r>
              <a:rPr lang="zh-CN" altLang="en-US" dirty="0"/>
              <a:t>的代码</a:t>
            </a:r>
            <a:endParaRPr lang="en-US" altLang="zh-CN" dirty="0"/>
          </a:p>
          <a:p>
            <a:pPr lvl="1"/>
            <a:r>
              <a:rPr kumimoji="1" lang="zh-CN" altLang="en-US" dirty="0"/>
              <a:t>一般该进程会被终止</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9</a:t>
            </a:fld>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07D36DFC-1D06-874E-8508-35F37347ACBE}" type="slidenum">
              <a:rPr lang="zh-CN" altLang="en-US" sz="1400" b="0">
                <a:latin typeface="Times New Roman" panose="02020603050405020304" charset="0"/>
              </a:rPr>
              <a:t>90</a:t>
            </a:fld>
            <a:endParaRPr lang="en-US" altLang="zh-CN" sz="1400" b="0">
              <a:latin typeface="Times New Roman" panose="02020603050405020304" charset="0"/>
            </a:endParaRPr>
          </a:p>
        </p:txBody>
      </p:sp>
      <p:sp>
        <p:nvSpPr>
          <p:cNvPr id="156674" name="Rectangle 2"/>
          <p:cNvSpPr>
            <a:spLocks noGrp="1" noChangeArrowheads="1"/>
          </p:cNvSpPr>
          <p:nvPr>
            <p:ph type="title"/>
          </p:nvPr>
        </p:nvSpPr>
        <p:spPr/>
        <p:txBody>
          <a:bodyPr/>
          <a:lstStyle/>
          <a:p>
            <a:r>
              <a:rPr lang="zh-CN" altLang="en-US">
                <a:ea typeface="宋体" charset="-122"/>
              </a:rPr>
              <a:t>练习</a:t>
            </a:r>
            <a:r>
              <a:rPr lang="en-US" altLang="zh-CN">
                <a:ea typeface="宋体" charset="-122"/>
              </a:rPr>
              <a:t>2-4</a:t>
            </a:r>
            <a:r>
              <a:rPr lang="zh-CN" altLang="en-US">
                <a:ea typeface="宋体" charset="-122"/>
              </a:rPr>
              <a:t>答案</a:t>
            </a:r>
            <a:endParaRPr lang="en-US" altLang="zh-CN">
              <a:ea typeface="宋体" charset="-122"/>
            </a:endParaRPr>
          </a:p>
        </p:txBody>
      </p:sp>
      <p:sp>
        <p:nvSpPr>
          <p:cNvPr id="156675" name="Rectangle 3"/>
          <p:cNvSpPr>
            <a:spLocks noChangeArrowheads="1"/>
          </p:cNvSpPr>
          <p:nvPr/>
        </p:nvSpPr>
        <p:spPr bwMode="auto">
          <a:xfrm>
            <a:off x="533400" y="1614488"/>
            <a:ext cx="3094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r>
              <a:rPr lang="en-US" altLang="zh-CN" b="0"/>
              <a:t>Virtual Address 0x03D4</a:t>
            </a:r>
            <a:endParaRPr lang="zh-CN" altLang="en-US" b="0"/>
          </a:p>
        </p:txBody>
      </p:sp>
      <p:grpSp>
        <p:nvGrpSpPr>
          <p:cNvPr id="156676" name="Group 4"/>
          <p:cNvGrpSpPr/>
          <p:nvPr/>
        </p:nvGrpSpPr>
        <p:grpSpPr bwMode="auto">
          <a:xfrm>
            <a:off x="685800" y="2032000"/>
            <a:ext cx="6823075" cy="1106488"/>
            <a:chOff x="432" y="1415"/>
            <a:chExt cx="4298" cy="697"/>
          </a:xfrm>
        </p:grpSpPr>
        <p:grpSp>
          <p:nvGrpSpPr>
            <p:cNvPr id="156736" name="Group 5"/>
            <p:cNvGrpSpPr/>
            <p:nvPr/>
          </p:nvGrpSpPr>
          <p:grpSpPr bwMode="auto">
            <a:xfrm>
              <a:off x="432" y="1415"/>
              <a:ext cx="4298" cy="384"/>
              <a:chOff x="629" y="1176"/>
              <a:chExt cx="4298" cy="384"/>
            </a:xfrm>
          </p:grpSpPr>
          <p:grpSp>
            <p:nvGrpSpPr>
              <p:cNvPr id="156757" name="Group 6"/>
              <p:cNvGrpSpPr/>
              <p:nvPr/>
            </p:nvGrpSpPr>
            <p:grpSpPr bwMode="auto">
              <a:xfrm>
                <a:off x="629" y="1176"/>
                <a:ext cx="307" cy="384"/>
                <a:chOff x="629" y="1176"/>
                <a:chExt cx="307" cy="384"/>
              </a:xfrm>
            </p:grpSpPr>
            <p:sp>
              <p:nvSpPr>
                <p:cNvPr id="156797" name="Rectangle 7"/>
                <p:cNvSpPr>
                  <a:spLocks noChangeArrowheads="1"/>
                </p:cNvSpPr>
                <p:nvPr/>
              </p:nvSpPr>
              <p:spPr bwMode="auto">
                <a:xfrm>
                  <a:off x="629"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endParaRPr lang="zh-CN" altLang="en-US" sz="1800">
                    <a:solidFill>
                      <a:schemeClr val="tx2"/>
                    </a:solidFill>
                    <a:latin typeface="Helvetica" pitchFamily="34" charset="0"/>
                  </a:endParaRPr>
                </a:p>
              </p:txBody>
            </p:sp>
            <p:sp>
              <p:nvSpPr>
                <p:cNvPr id="156798" name="Rectangle 8"/>
                <p:cNvSpPr>
                  <a:spLocks noChangeArrowheads="1"/>
                </p:cNvSpPr>
                <p:nvPr/>
              </p:nvSpPr>
              <p:spPr bwMode="auto">
                <a:xfrm>
                  <a:off x="629"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13</a:t>
                  </a:r>
                </a:p>
              </p:txBody>
            </p:sp>
          </p:grpSp>
          <p:grpSp>
            <p:nvGrpSpPr>
              <p:cNvPr id="156758" name="Group 9"/>
              <p:cNvGrpSpPr/>
              <p:nvPr/>
            </p:nvGrpSpPr>
            <p:grpSpPr bwMode="auto">
              <a:xfrm>
                <a:off x="936" y="1176"/>
                <a:ext cx="307" cy="384"/>
                <a:chOff x="936" y="1176"/>
                <a:chExt cx="307" cy="384"/>
              </a:xfrm>
            </p:grpSpPr>
            <p:sp>
              <p:nvSpPr>
                <p:cNvPr id="156795" name="Rectangle 10"/>
                <p:cNvSpPr>
                  <a:spLocks noChangeArrowheads="1"/>
                </p:cNvSpPr>
                <p:nvPr/>
              </p:nvSpPr>
              <p:spPr bwMode="auto">
                <a:xfrm>
                  <a:off x="936"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endParaRPr lang="zh-CN" altLang="en-US" sz="1800">
                    <a:solidFill>
                      <a:schemeClr val="tx2"/>
                    </a:solidFill>
                    <a:latin typeface="Helvetica" pitchFamily="34" charset="0"/>
                  </a:endParaRPr>
                </a:p>
              </p:txBody>
            </p:sp>
            <p:sp>
              <p:nvSpPr>
                <p:cNvPr id="156796" name="Rectangle 11"/>
                <p:cNvSpPr>
                  <a:spLocks noChangeArrowheads="1"/>
                </p:cNvSpPr>
                <p:nvPr/>
              </p:nvSpPr>
              <p:spPr bwMode="auto">
                <a:xfrm>
                  <a:off x="936"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12</a:t>
                  </a:r>
                </a:p>
              </p:txBody>
            </p:sp>
          </p:grpSp>
          <p:grpSp>
            <p:nvGrpSpPr>
              <p:cNvPr id="156759" name="Group 12"/>
              <p:cNvGrpSpPr/>
              <p:nvPr/>
            </p:nvGrpSpPr>
            <p:grpSpPr bwMode="auto">
              <a:xfrm>
                <a:off x="1243" y="1176"/>
                <a:ext cx="307" cy="384"/>
                <a:chOff x="1243" y="1176"/>
                <a:chExt cx="307" cy="384"/>
              </a:xfrm>
            </p:grpSpPr>
            <p:sp>
              <p:nvSpPr>
                <p:cNvPr id="156793" name="Rectangle 13"/>
                <p:cNvSpPr>
                  <a:spLocks noChangeArrowheads="1"/>
                </p:cNvSpPr>
                <p:nvPr/>
              </p:nvSpPr>
              <p:spPr bwMode="auto">
                <a:xfrm>
                  <a:off x="1243"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endParaRPr lang="zh-CN" altLang="en-US" sz="1800">
                    <a:solidFill>
                      <a:schemeClr val="tx2"/>
                    </a:solidFill>
                    <a:latin typeface="Helvetica" pitchFamily="34" charset="0"/>
                  </a:endParaRPr>
                </a:p>
              </p:txBody>
            </p:sp>
            <p:sp>
              <p:nvSpPr>
                <p:cNvPr id="156794" name="Rectangle 14"/>
                <p:cNvSpPr>
                  <a:spLocks noChangeArrowheads="1"/>
                </p:cNvSpPr>
                <p:nvPr/>
              </p:nvSpPr>
              <p:spPr bwMode="auto">
                <a:xfrm>
                  <a:off x="1243"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56760" name="Group 15"/>
              <p:cNvGrpSpPr/>
              <p:nvPr/>
            </p:nvGrpSpPr>
            <p:grpSpPr bwMode="auto">
              <a:xfrm>
                <a:off x="1550" y="1176"/>
                <a:ext cx="307" cy="384"/>
                <a:chOff x="1550" y="1176"/>
                <a:chExt cx="307" cy="384"/>
              </a:xfrm>
            </p:grpSpPr>
            <p:sp>
              <p:nvSpPr>
                <p:cNvPr id="156791" name="Rectangle 16"/>
                <p:cNvSpPr>
                  <a:spLocks noChangeArrowheads="1"/>
                </p:cNvSpPr>
                <p:nvPr/>
              </p:nvSpPr>
              <p:spPr bwMode="auto">
                <a:xfrm>
                  <a:off x="1550"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92" name="Rectangle 17"/>
                <p:cNvSpPr>
                  <a:spLocks noChangeArrowheads="1"/>
                </p:cNvSpPr>
                <p:nvPr/>
              </p:nvSpPr>
              <p:spPr bwMode="auto">
                <a:xfrm>
                  <a:off x="1550"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56761" name="Group 18"/>
              <p:cNvGrpSpPr/>
              <p:nvPr/>
            </p:nvGrpSpPr>
            <p:grpSpPr bwMode="auto">
              <a:xfrm>
                <a:off x="1857" y="1176"/>
                <a:ext cx="307" cy="384"/>
                <a:chOff x="1857" y="1176"/>
                <a:chExt cx="307" cy="384"/>
              </a:xfrm>
            </p:grpSpPr>
            <p:sp>
              <p:nvSpPr>
                <p:cNvPr id="156789" name="Rectangle 19"/>
                <p:cNvSpPr>
                  <a:spLocks noChangeArrowheads="1"/>
                </p:cNvSpPr>
                <p:nvPr/>
              </p:nvSpPr>
              <p:spPr bwMode="auto">
                <a:xfrm>
                  <a:off x="1857"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90" name="Rectangle 20"/>
                <p:cNvSpPr>
                  <a:spLocks noChangeArrowheads="1"/>
                </p:cNvSpPr>
                <p:nvPr/>
              </p:nvSpPr>
              <p:spPr bwMode="auto">
                <a:xfrm>
                  <a:off x="1857"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56762" name="Group 21"/>
              <p:cNvGrpSpPr/>
              <p:nvPr/>
            </p:nvGrpSpPr>
            <p:grpSpPr bwMode="auto">
              <a:xfrm>
                <a:off x="2164" y="1176"/>
                <a:ext cx="307" cy="384"/>
                <a:chOff x="2164" y="1176"/>
                <a:chExt cx="307" cy="384"/>
              </a:xfrm>
            </p:grpSpPr>
            <p:sp>
              <p:nvSpPr>
                <p:cNvPr id="156787" name="Rectangle 22"/>
                <p:cNvSpPr>
                  <a:spLocks noChangeArrowheads="1"/>
                </p:cNvSpPr>
                <p:nvPr/>
              </p:nvSpPr>
              <p:spPr bwMode="auto">
                <a:xfrm>
                  <a:off x="2164"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88" name="Rectangle 23"/>
                <p:cNvSpPr>
                  <a:spLocks noChangeArrowheads="1"/>
                </p:cNvSpPr>
                <p:nvPr/>
              </p:nvSpPr>
              <p:spPr bwMode="auto">
                <a:xfrm>
                  <a:off x="2164"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56763" name="Group 24"/>
              <p:cNvGrpSpPr/>
              <p:nvPr/>
            </p:nvGrpSpPr>
            <p:grpSpPr bwMode="auto">
              <a:xfrm>
                <a:off x="2471" y="1176"/>
                <a:ext cx="307" cy="384"/>
                <a:chOff x="2471" y="1176"/>
                <a:chExt cx="307" cy="384"/>
              </a:xfrm>
            </p:grpSpPr>
            <p:sp>
              <p:nvSpPr>
                <p:cNvPr id="156785" name="Rectangle 25"/>
                <p:cNvSpPr>
                  <a:spLocks noChangeArrowheads="1"/>
                </p:cNvSpPr>
                <p:nvPr/>
              </p:nvSpPr>
              <p:spPr bwMode="auto">
                <a:xfrm>
                  <a:off x="2471"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86" name="Rectangle 26"/>
                <p:cNvSpPr>
                  <a:spLocks noChangeArrowheads="1"/>
                </p:cNvSpPr>
                <p:nvPr/>
              </p:nvSpPr>
              <p:spPr bwMode="auto">
                <a:xfrm>
                  <a:off x="2471"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56764" name="Group 27"/>
              <p:cNvGrpSpPr/>
              <p:nvPr/>
            </p:nvGrpSpPr>
            <p:grpSpPr bwMode="auto">
              <a:xfrm>
                <a:off x="2778" y="1176"/>
                <a:ext cx="307" cy="384"/>
                <a:chOff x="2778" y="1176"/>
                <a:chExt cx="307" cy="384"/>
              </a:xfrm>
            </p:grpSpPr>
            <p:sp>
              <p:nvSpPr>
                <p:cNvPr id="156783" name="Rectangle 28"/>
                <p:cNvSpPr>
                  <a:spLocks noChangeArrowheads="1"/>
                </p:cNvSpPr>
                <p:nvPr/>
              </p:nvSpPr>
              <p:spPr bwMode="auto">
                <a:xfrm>
                  <a:off x="2778"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84" name="Rectangle 29"/>
                <p:cNvSpPr>
                  <a:spLocks noChangeArrowheads="1"/>
                </p:cNvSpPr>
                <p:nvPr/>
              </p:nvSpPr>
              <p:spPr bwMode="auto">
                <a:xfrm>
                  <a:off x="2778"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56765" name="Group 30"/>
              <p:cNvGrpSpPr/>
              <p:nvPr/>
            </p:nvGrpSpPr>
            <p:grpSpPr bwMode="auto">
              <a:xfrm>
                <a:off x="3085" y="1176"/>
                <a:ext cx="307" cy="384"/>
                <a:chOff x="3085" y="1176"/>
                <a:chExt cx="307" cy="384"/>
              </a:xfrm>
            </p:grpSpPr>
            <p:sp>
              <p:nvSpPr>
                <p:cNvPr id="156781" name="Rectangle 31"/>
                <p:cNvSpPr>
                  <a:spLocks noChangeArrowheads="1"/>
                </p:cNvSpPr>
                <p:nvPr/>
              </p:nvSpPr>
              <p:spPr bwMode="auto">
                <a:xfrm>
                  <a:off x="3085"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82" name="Rectangle 32"/>
                <p:cNvSpPr>
                  <a:spLocks noChangeArrowheads="1"/>
                </p:cNvSpPr>
                <p:nvPr/>
              </p:nvSpPr>
              <p:spPr bwMode="auto">
                <a:xfrm>
                  <a:off x="3085"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56766" name="Group 33"/>
              <p:cNvGrpSpPr/>
              <p:nvPr/>
            </p:nvGrpSpPr>
            <p:grpSpPr bwMode="auto">
              <a:xfrm>
                <a:off x="3392" y="1176"/>
                <a:ext cx="307" cy="384"/>
                <a:chOff x="3392" y="1176"/>
                <a:chExt cx="307" cy="384"/>
              </a:xfrm>
            </p:grpSpPr>
            <p:sp>
              <p:nvSpPr>
                <p:cNvPr id="156779" name="Rectangle 34"/>
                <p:cNvSpPr>
                  <a:spLocks noChangeArrowheads="1"/>
                </p:cNvSpPr>
                <p:nvPr/>
              </p:nvSpPr>
              <p:spPr bwMode="auto">
                <a:xfrm>
                  <a:off x="3392"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80" name="Rectangle 35"/>
                <p:cNvSpPr>
                  <a:spLocks noChangeArrowheads="1"/>
                </p:cNvSpPr>
                <p:nvPr/>
              </p:nvSpPr>
              <p:spPr bwMode="auto">
                <a:xfrm>
                  <a:off x="3392"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56767" name="Group 36"/>
              <p:cNvGrpSpPr/>
              <p:nvPr/>
            </p:nvGrpSpPr>
            <p:grpSpPr bwMode="auto">
              <a:xfrm>
                <a:off x="3699" y="1176"/>
                <a:ext cx="307" cy="384"/>
                <a:chOff x="3699" y="1176"/>
                <a:chExt cx="307" cy="384"/>
              </a:xfrm>
            </p:grpSpPr>
            <p:sp>
              <p:nvSpPr>
                <p:cNvPr id="156777" name="Rectangle 37"/>
                <p:cNvSpPr>
                  <a:spLocks noChangeArrowheads="1"/>
                </p:cNvSpPr>
                <p:nvPr/>
              </p:nvSpPr>
              <p:spPr bwMode="auto">
                <a:xfrm>
                  <a:off x="3699"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78" name="Rectangle 38"/>
                <p:cNvSpPr>
                  <a:spLocks noChangeArrowheads="1"/>
                </p:cNvSpPr>
                <p:nvPr/>
              </p:nvSpPr>
              <p:spPr bwMode="auto">
                <a:xfrm>
                  <a:off x="3699"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56768" name="Group 39"/>
              <p:cNvGrpSpPr/>
              <p:nvPr/>
            </p:nvGrpSpPr>
            <p:grpSpPr bwMode="auto">
              <a:xfrm>
                <a:off x="4006" y="1176"/>
                <a:ext cx="307" cy="384"/>
                <a:chOff x="4006" y="1176"/>
                <a:chExt cx="307" cy="384"/>
              </a:xfrm>
            </p:grpSpPr>
            <p:sp>
              <p:nvSpPr>
                <p:cNvPr id="156775" name="Rectangle 40"/>
                <p:cNvSpPr>
                  <a:spLocks noChangeArrowheads="1"/>
                </p:cNvSpPr>
                <p:nvPr/>
              </p:nvSpPr>
              <p:spPr bwMode="auto">
                <a:xfrm>
                  <a:off x="4006"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76" name="Rectangle 41"/>
                <p:cNvSpPr>
                  <a:spLocks noChangeArrowheads="1"/>
                </p:cNvSpPr>
                <p:nvPr/>
              </p:nvSpPr>
              <p:spPr bwMode="auto">
                <a:xfrm>
                  <a:off x="4006"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56769" name="Group 42"/>
              <p:cNvGrpSpPr/>
              <p:nvPr/>
            </p:nvGrpSpPr>
            <p:grpSpPr bwMode="auto">
              <a:xfrm>
                <a:off x="4313" y="1176"/>
                <a:ext cx="307" cy="384"/>
                <a:chOff x="4313" y="1176"/>
                <a:chExt cx="307" cy="384"/>
              </a:xfrm>
            </p:grpSpPr>
            <p:sp>
              <p:nvSpPr>
                <p:cNvPr id="156773" name="Rectangle 43"/>
                <p:cNvSpPr>
                  <a:spLocks noChangeArrowheads="1"/>
                </p:cNvSpPr>
                <p:nvPr/>
              </p:nvSpPr>
              <p:spPr bwMode="auto">
                <a:xfrm>
                  <a:off x="4313"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74" name="Rectangle 44"/>
                <p:cNvSpPr>
                  <a:spLocks noChangeArrowheads="1"/>
                </p:cNvSpPr>
                <p:nvPr/>
              </p:nvSpPr>
              <p:spPr bwMode="auto">
                <a:xfrm>
                  <a:off x="4313"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56770" name="Group 45"/>
              <p:cNvGrpSpPr/>
              <p:nvPr/>
            </p:nvGrpSpPr>
            <p:grpSpPr bwMode="auto">
              <a:xfrm>
                <a:off x="4620" y="1176"/>
                <a:ext cx="307" cy="384"/>
                <a:chOff x="4620" y="1176"/>
                <a:chExt cx="307" cy="384"/>
              </a:xfrm>
            </p:grpSpPr>
            <p:sp>
              <p:nvSpPr>
                <p:cNvPr id="156771" name="Rectangle 46"/>
                <p:cNvSpPr>
                  <a:spLocks noChangeArrowheads="1"/>
                </p:cNvSpPr>
                <p:nvPr/>
              </p:nvSpPr>
              <p:spPr bwMode="auto">
                <a:xfrm>
                  <a:off x="4620" y="13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72" name="Rectangle 47"/>
                <p:cNvSpPr>
                  <a:spLocks noChangeArrowheads="1"/>
                </p:cNvSpPr>
                <p:nvPr/>
              </p:nvSpPr>
              <p:spPr bwMode="auto">
                <a:xfrm>
                  <a:off x="4620" y="11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56737" name="Group 48"/>
            <p:cNvGrpSpPr/>
            <p:nvPr/>
          </p:nvGrpSpPr>
          <p:grpSpPr bwMode="auto">
            <a:xfrm>
              <a:off x="2888" y="1900"/>
              <a:ext cx="1842" cy="212"/>
              <a:chOff x="3085" y="1661"/>
              <a:chExt cx="1842" cy="212"/>
            </a:xfrm>
          </p:grpSpPr>
          <p:sp>
            <p:nvSpPr>
              <p:cNvPr id="156755" name="Line 49"/>
              <p:cNvSpPr>
                <a:spLocks noChangeShapeType="1"/>
              </p:cNvSpPr>
              <p:nvPr/>
            </p:nvSpPr>
            <p:spPr bwMode="auto">
              <a:xfrm>
                <a:off x="3085" y="17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6756" name="Text Box 50"/>
              <p:cNvSpPr txBox="1">
                <a:spLocks noChangeArrowheads="1"/>
              </p:cNvSpPr>
              <p:nvPr/>
            </p:nvSpPr>
            <p:spPr bwMode="auto">
              <a:xfrm>
                <a:off x="3794" y="16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VPO</a:t>
                </a:r>
              </a:p>
            </p:txBody>
          </p:sp>
        </p:grpSp>
        <p:grpSp>
          <p:nvGrpSpPr>
            <p:cNvPr id="156738" name="Group 51"/>
            <p:cNvGrpSpPr/>
            <p:nvPr/>
          </p:nvGrpSpPr>
          <p:grpSpPr bwMode="auto">
            <a:xfrm>
              <a:off x="432" y="1895"/>
              <a:ext cx="2467" cy="212"/>
              <a:chOff x="629" y="1656"/>
              <a:chExt cx="2467" cy="212"/>
            </a:xfrm>
          </p:grpSpPr>
          <p:sp>
            <p:nvSpPr>
              <p:cNvPr id="156753" name="Line 52"/>
              <p:cNvSpPr>
                <a:spLocks noChangeShapeType="1"/>
              </p:cNvSpPr>
              <p:nvPr/>
            </p:nvSpPr>
            <p:spPr bwMode="auto">
              <a:xfrm>
                <a:off x="629" y="1747"/>
                <a:ext cx="2467"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6754" name="Text Box 53"/>
              <p:cNvSpPr txBox="1">
                <a:spLocks noChangeArrowheads="1"/>
              </p:cNvSpPr>
              <p:nvPr/>
            </p:nvSpPr>
            <p:spPr bwMode="auto">
              <a:xfrm>
                <a:off x="1579" y="1656"/>
                <a:ext cx="409"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VPN</a:t>
                </a:r>
              </a:p>
            </p:txBody>
          </p:sp>
        </p:grpSp>
        <p:sp>
          <p:nvSpPr>
            <p:cNvPr id="156739" name="Text Box 54"/>
            <p:cNvSpPr txBox="1">
              <a:spLocks noChangeArrowheads="1"/>
            </p:cNvSpPr>
            <p:nvPr/>
          </p:nvSpPr>
          <p:spPr bwMode="auto">
            <a:xfrm>
              <a:off x="4459"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740" name="Text Box 55"/>
            <p:cNvSpPr txBox="1">
              <a:spLocks noChangeArrowheads="1"/>
            </p:cNvSpPr>
            <p:nvPr/>
          </p:nvSpPr>
          <p:spPr bwMode="auto">
            <a:xfrm>
              <a:off x="4123"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741" name="Text Box 56"/>
            <p:cNvSpPr txBox="1">
              <a:spLocks noChangeArrowheads="1"/>
            </p:cNvSpPr>
            <p:nvPr/>
          </p:nvSpPr>
          <p:spPr bwMode="auto">
            <a:xfrm>
              <a:off x="3835"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742" name="Text Box 57"/>
            <p:cNvSpPr txBox="1">
              <a:spLocks noChangeArrowheads="1"/>
            </p:cNvSpPr>
            <p:nvPr/>
          </p:nvSpPr>
          <p:spPr bwMode="auto">
            <a:xfrm>
              <a:off x="3547"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743" name="Text Box 58"/>
            <p:cNvSpPr txBox="1">
              <a:spLocks noChangeArrowheads="1"/>
            </p:cNvSpPr>
            <p:nvPr/>
          </p:nvSpPr>
          <p:spPr bwMode="auto">
            <a:xfrm>
              <a:off x="3211"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744" name="Text Box 59"/>
            <p:cNvSpPr txBox="1">
              <a:spLocks noChangeArrowheads="1"/>
            </p:cNvSpPr>
            <p:nvPr/>
          </p:nvSpPr>
          <p:spPr bwMode="auto">
            <a:xfrm>
              <a:off x="2923"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745" name="Text Box 60"/>
            <p:cNvSpPr txBox="1">
              <a:spLocks noChangeArrowheads="1"/>
            </p:cNvSpPr>
            <p:nvPr/>
          </p:nvSpPr>
          <p:spPr bwMode="auto">
            <a:xfrm>
              <a:off x="2587"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746" name="Text Box 61"/>
            <p:cNvSpPr txBox="1">
              <a:spLocks noChangeArrowheads="1"/>
            </p:cNvSpPr>
            <p:nvPr/>
          </p:nvSpPr>
          <p:spPr bwMode="auto">
            <a:xfrm>
              <a:off x="2299"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747" name="Text Box 62"/>
            <p:cNvSpPr txBox="1">
              <a:spLocks noChangeArrowheads="1"/>
            </p:cNvSpPr>
            <p:nvPr/>
          </p:nvSpPr>
          <p:spPr bwMode="auto">
            <a:xfrm>
              <a:off x="2011"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748" name="Text Box 63"/>
            <p:cNvSpPr txBox="1">
              <a:spLocks noChangeArrowheads="1"/>
            </p:cNvSpPr>
            <p:nvPr/>
          </p:nvSpPr>
          <p:spPr bwMode="auto">
            <a:xfrm>
              <a:off x="1675"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749" name="Text Box 64"/>
            <p:cNvSpPr txBox="1">
              <a:spLocks noChangeArrowheads="1"/>
            </p:cNvSpPr>
            <p:nvPr/>
          </p:nvSpPr>
          <p:spPr bwMode="auto">
            <a:xfrm>
              <a:off x="1387"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750" name="Text Box 65"/>
            <p:cNvSpPr txBox="1">
              <a:spLocks noChangeArrowheads="1"/>
            </p:cNvSpPr>
            <p:nvPr/>
          </p:nvSpPr>
          <p:spPr bwMode="auto">
            <a:xfrm>
              <a:off x="1051"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751" name="Text Box 66"/>
            <p:cNvSpPr txBox="1">
              <a:spLocks noChangeArrowheads="1"/>
            </p:cNvSpPr>
            <p:nvPr/>
          </p:nvSpPr>
          <p:spPr bwMode="auto">
            <a:xfrm>
              <a:off x="763"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752" name="Text Box 67"/>
            <p:cNvSpPr txBox="1">
              <a:spLocks noChangeArrowheads="1"/>
            </p:cNvSpPr>
            <p:nvPr/>
          </p:nvSpPr>
          <p:spPr bwMode="auto">
            <a:xfrm>
              <a:off x="475" y="1611"/>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grpSp>
      <p:sp>
        <p:nvSpPr>
          <p:cNvPr id="156677" name="Rectangle 68"/>
          <p:cNvSpPr>
            <a:spLocks noChangeArrowheads="1"/>
          </p:cNvSpPr>
          <p:nvPr/>
        </p:nvSpPr>
        <p:spPr bwMode="auto">
          <a:xfrm>
            <a:off x="685800" y="3305175"/>
            <a:ext cx="83058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VPN: </a:t>
            </a:r>
            <a:r>
              <a:rPr lang="en-US" altLang="zh-CN" u="sng"/>
              <a:t>0x0f</a:t>
            </a:r>
            <a:r>
              <a:rPr lang="en-US" altLang="zh-CN" b="0"/>
              <a:t> TLBI: </a:t>
            </a:r>
            <a:r>
              <a:rPr lang="en-US" altLang="zh-CN" u="sng"/>
              <a:t>0x03</a:t>
            </a:r>
            <a:r>
              <a:rPr lang="en-US" altLang="zh-CN" b="0"/>
              <a:t>   TLBT: </a:t>
            </a:r>
            <a:r>
              <a:rPr lang="en-US" altLang="zh-CN" u="sng"/>
              <a:t>0x03</a:t>
            </a:r>
            <a:r>
              <a:rPr lang="en-US" altLang="zh-CN"/>
              <a:t> </a:t>
            </a:r>
            <a:r>
              <a:rPr lang="en-US" altLang="zh-CN" b="0"/>
              <a:t>TLB Hit? </a:t>
            </a:r>
            <a:r>
              <a:rPr lang="en-US" altLang="zh-CN" u="sng"/>
              <a:t>Yes</a:t>
            </a:r>
            <a:r>
              <a:rPr lang="en-US" altLang="zh-CN"/>
              <a:t> </a:t>
            </a:r>
            <a:r>
              <a:rPr lang="en-US" altLang="zh-CN" b="0"/>
              <a:t>Page Fault? </a:t>
            </a:r>
            <a:r>
              <a:rPr lang="en-US" altLang="zh-CN" u="sng"/>
              <a:t>No</a:t>
            </a:r>
          </a:p>
        </p:txBody>
      </p:sp>
      <p:sp>
        <p:nvSpPr>
          <p:cNvPr id="156678" name="Rectangle 69"/>
          <p:cNvSpPr>
            <a:spLocks noChangeArrowheads="1"/>
          </p:cNvSpPr>
          <p:nvPr/>
        </p:nvSpPr>
        <p:spPr bwMode="auto">
          <a:xfrm>
            <a:off x="784225" y="5348288"/>
            <a:ext cx="6978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PPN: </a:t>
            </a:r>
            <a:r>
              <a:rPr lang="en-US" altLang="zh-CN" u="sng"/>
              <a:t>0x</a:t>
            </a:r>
            <a:r>
              <a:rPr lang="en-US" altLang="zh-CN" u="sng">
                <a:solidFill>
                  <a:srgbClr val="9900CC"/>
                </a:solidFill>
              </a:rPr>
              <a:t>0D</a:t>
            </a:r>
            <a:r>
              <a:rPr lang="en-US" altLang="zh-CN" b="0"/>
              <a:t>    PPO: </a:t>
            </a:r>
            <a:r>
              <a:rPr lang="en-US" altLang="zh-CN" u="sng"/>
              <a:t>0x14</a:t>
            </a:r>
            <a:r>
              <a:rPr lang="en-US" altLang="zh-CN" b="0"/>
              <a:t>          			PA: </a:t>
            </a:r>
            <a:r>
              <a:rPr lang="en-US" altLang="zh-CN" u="sng"/>
              <a:t>0x354</a:t>
            </a:r>
          </a:p>
        </p:txBody>
      </p:sp>
      <p:grpSp>
        <p:nvGrpSpPr>
          <p:cNvPr id="156679" name="Group 70"/>
          <p:cNvGrpSpPr/>
          <p:nvPr/>
        </p:nvGrpSpPr>
        <p:grpSpPr bwMode="auto">
          <a:xfrm>
            <a:off x="1677988" y="4097338"/>
            <a:ext cx="5865812" cy="1022350"/>
            <a:chOff x="672" y="2780"/>
            <a:chExt cx="3695" cy="644"/>
          </a:xfrm>
        </p:grpSpPr>
        <p:grpSp>
          <p:nvGrpSpPr>
            <p:cNvPr id="156681" name="Group 71"/>
            <p:cNvGrpSpPr/>
            <p:nvPr/>
          </p:nvGrpSpPr>
          <p:grpSpPr bwMode="auto">
            <a:xfrm>
              <a:off x="672" y="2780"/>
              <a:ext cx="3684" cy="384"/>
              <a:chOff x="1219" y="2880"/>
              <a:chExt cx="3684" cy="384"/>
            </a:xfrm>
          </p:grpSpPr>
          <p:grpSp>
            <p:nvGrpSpPr>
              <p:cNvPr id="156700" name="Group 72"/>
              <p:cNvGrpSpPr/>
              <p:nvPr/>
            </p:nvGrpSpPr>
            <p:grpSpPr bwMode="auto">
              <a:xfrm>
                <a:off x="1219" y="2880"/>
                <a:ext cx="307" cy="384"/>
                <a:chOff x="605" y="1776"/>
                <a:chExt cx="307" cy="384"/>
              </a:xfrm>
            </p:grpSpPr>
            <p:sp>
              <p:nvSpPr>
                <p:cNvPr id="156734" name="Rectangle 7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35" name="Rectangle 7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56701" name="Group 75"/>
              <p:cNvGrpSpPr/>
              <p:nvPr/>
            </p:nvGrpSpPr>
            <p:grpSpPr bwMode="auto">
              <a:xfrm>
                <a:off x="1526" y="2880"/>
                <a:ext cx="307" cy="384"/>
                <a:chOff x="605" y="1776"/>
                <a:chExt cx="307" cy="384"/>
              </a:xfrm>
            </p:grpSpPr>
            <p:sp>
              <p:nvSpPr>
                <p:cNvPr id="156732" name="Rectangle 7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33" name="Rectangle 7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56702" name="Group 78"/>
              <p:cNvGrpSpPr/>
              <p:nvPr/>
            </p:nvGrpSpPr>
            <p:grpSpPr bwMode="auto">
              <a:xfrm>
                <a:off x="1833" y="2880"/>
                <a:ext cx="307" cy="384"/>
                <a:chOff x="605" y="1776"/>
                <a:chExt cx="307" cy="384"/>
              </a:xfrm>
            </p:grpSpPr>
            <p:sp>
              <p:nvSpPr>
                <p:cNvPr id="156730" name="Rectangle 7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31" name="Rectangle 8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56703" name="Group 81"/>
              <p:cNvGrpSpPr/>
              <p:nvPr/>
            </p:nvGrpSpPr>
            <p:grpSpPr bwMode="auto">
              <a:xfrm>
                <a:off x="2140" y="2880"/>
                <a:ext cx="307" cy="384"/>
                <a:chOff x="605" y="1776"/>
                <a:chExt cx="307" cy="384"/>
              </a:xfrm>
            </p:grpSpPr>
            <p:sp>
              <p:nvSpPr>
                <p:cNvPr id="156728" name="Rectangle 8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29" name="Rectangle 8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56704" name="Group 84"/>
              <p:cNvGrpSpPr/>
              <p:nvPr/>
            </p:nvGrpSpPr>
            <p:grpSpPr bwMode="auto">
              <a:xfrm>
                <a:off x="2447" y="2880"/>
                <a:ext cx="307" cy="384"/>
                <a:chOff x="605" y="1776"/>
                <a:chExt cx="307" cy="384"/>
              </a:xfrm>
            </p:grpSpPr>
            <p:sp>
              <p:nvSpPr>
                <p:cNvPr id="156726" name="Rectangle 8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27" name="Rectangle 8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56705" name="Group 87"/>
              <p:cNvGrpSpPr/>
              <p:nvPr/>
            </p:nvGrpSpPr>
            <p:grpSpPr bwMode="auto">
              <a:xfrm>
                <a:off x="2754" y="2880"/>
                <a:ext cx="307" cy="384"/>
                <a:chOff x="605" y="1776"/>
                <a:chExt cx="307" cy="384"/>
              </a:xfrm>
            </p:grpSpPr>
            <p:sp>
              <p:nvSpPr>
                <p:cNvPr id="156724" name="Rectangle 8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25" name="Rectangle 8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56706" name="Group 90"/>
              <p:cNvGrpSpPr/>
              <p:nvPr/>
            </p:nvGrpSpPr>
            <p:grpSpPr bwMode="auto">
              <a:xfrm>
                <a:off x="3061" y="2880"/>
                <a:ext cx="307" cy="384"/>
                <a:chOff x="605" y="1776"/>
                <a:chExt cx="307" cy="384"/>
              </a:xfrm>
            </p:grpSpPr>
            <p:sp>
              <p:nvSpPr>
                <p:cNvPr id="156722" name="Rectangle 9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23" name="Rectangle 9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56707" name="Group 93"/>
              <p:cNvGrpSpPr/>
              <p:nvPr/>
            </p:nvGrpSpPr>
            <p:grpSpPr bwMode="auto">
              <a:xfrm>
                <a:off x="3368" y="2880"/>
                <a:ext cx="307" cy="384"/>
                <a:chOff x="605" y="1776"/>
                <a:chExt cx="307" cy="384"/>
              </a:xfrm>
            </p:grpSpPr>
            <p:sp>
              <p:nvSpPr>
                <p:cNvPr id="156720" name="Rectangle 9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21" name="Rectangle 9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56708" name="Group 96"/>
              <p:cNvGrpSpPr/>
              <p:nvPr/>
            </p:nvGrpSpPr>
            <p:grpSpPr bwMode="auto">
              <a:xfrm>
                <a:off x="3675" y="2880"/>
                <a:ext cx="307" cy="384"/>
                <a:chOff x="605" y="1776"/>
                <a:chExt cx="307" cy="384"/>
              </a:xfrm>
            </p:grpSpPr>
            <p:sp>
              <p:nvSpPr>
                <p:cNvPr id="156718" name="Rectangle 9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19" name="Rectangle 9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56709" name="Group 99"/>
              <p:cNvGrpSpPr/>
              <p:nvPr/>
            </p:nvGrpSpPr>
            <p:grpSpPr bwMode="auto">
              <a:xfrm>
                <a:off x="3982" y="2880"/>
                <a:ext cx="307" cy="384"/>
                <a:chOff x="605" y="1776"/>
                <a:chExt cx="307" cy="384"/>
              </a:xfrm>
            </p:grpSpPr>
            <p:sp>
              <p:nvSpPr>
                <p:cNvPr id="156716" name="Rectangle 10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17" name="Rectangle 10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56710" name="Group 102"/>
              <p:cNvGrpSpPr/>
              <p:nvPr/>
            </p:nvGrpSpPr>
            <p:grpSpPr bwMode="auto">
              <a:xfrm>
                <a:off x="4289" y="2880"/>
                <a:ext cx="307" cy="384"/>
                <a:chOff x="605" y="1776"/>
                <a:chExt cx="307" cy="384"/>
              </a:xfrm>
            </p:grpSpPr>
            <p:sp>
              <p:nvSpPr>
                <p:cNvPr id="156714" name="Rectangle 10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15" name="Rectangle 10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56711" name="Group 105"/>
              <p:cNvGrpSpPr/>
              <p:nvPr/>
            </p:nvGrpSpPr>
            <p:grpSpPr bwMode="auto">
              <a:xfrm>
                <a:off x="4596" y="2880"/>
                <a:ext cx="307" cy="384"/>
                <a:chOff x="605" y="1776"/>
                <a:chExt cx="307" cy="384"/>
              </a:xfrm>
            </p:grpSpPr>
            <p:sp>
              <p:nvSpPr>
                <p:cNvPr id="156712" name="Rectangle 10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6713" name="Rectangle 10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56682" name="Group 108"/>
            <p:cNvGrpSpPr/>
            <p:nvPr/>
          </p:nvGrpSpPr>
          <p:grpSpPr bwMode="auto">
            <a:xfrm>
              <a:off x="2525" y="3212"/>
              <a:ext cx="1842" cy="212"/>
              <a:chOff x="3061" y="2261"/>
              <a:chExt cx="1842" cy="212"/>
            </a:xfrm>
          </p:grpSpPr>
          <p:sp>
            <p:nvSpPr>
              <p:cNvPr id="156698" name="Line 109"/>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6699" name="Text Box 110"/>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PPO</a:t>
                </a:r>
              </a:p>
            </p:txBody>
          </p:sp>
        </p:grpSp>
        <p:grpSp>
          <p:nvGrpSpPr>
            <p:cNvPr id="156683" name="Group 111"/>
            <p:cNvGrpSpPr/>
            <p:nvPr/>
          </p:nvGrpSpPr>
          <p:grpSpPr bwMode="auto">
            <a:xfrm>
              <a:off x="701" y="3212"/>
              <a:ext cx="1842" cy="212"/>
              <a:chOff x="3061" y="2261"/>
              <a:chExt cx="1842" cy="212"/>
            </a:xfrm>
          </p:grpSpPr>
          <p:sp>
            <p:nvSpPr>
              <p:cNvPr id="156696" name="Line 112"/>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6697" name="Text Box 113"/>
              <p:cNvSpPr txBox="1">
                <a:spLocks noChangeArrowheads="1"/>
              </p:cNvSpPr>
              <p:nvPr/>
            </p:nvSpPr>
            <p:spPr bwMode="auto">
              <a:xfrm>
                <a:off x="3770" y="2261"/>
                <a:ext cx="410"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PPN</a:t>
                </a:r>
              </a:p>
            </p:txBody>
          </p:sp>
        </p:grpSp>
        <p:sp>
          <p:nvSpPr>
            <p:cNvPr id="156684" name="Text Box 114"/>
            <p:cNvSpPr txBox="1">
              <a:spLocks noChangeArrowheads="1"/>
            </p:cNvSpPr>
            <p:nvPr/>
          </p:nvSpPr>
          <p:spPr bwMode="auto">
            <a:xfrm>
              <a:off x="4128"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685" name="Text Box 115"/>
            <p:cNvSpPr txBox="1">
              <a:spLocks noChangeArrowheads="1"/>
            </p:cNvSpPr>
            <p:nvPr/>
          </p:nvSpPr>
          <p:spPr bwMode="auto">
            <a:xfrm>
              <a:off x="3792"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686" name="Text Box 116"/>
            <p:cNvSpPr txBox="1">
              <a:spLocks noChangeArrowheads="1"/>
            </p:cNvSpPr>
            <p:nvPr/>
          </p:nvSpPr>
          <p:spPr bwMode="auto">
            <a:xfrm>
              <a:off x="3504"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687" name="Text Box 117"/>
            <p:cNvSpPr txBox="1">
              <a:spLocks noChangeArrowheads="1"/>
            </p:cNvSpPr>
            <p:nvPr/>
          </p:nvSpPr>
          <p:spPr bwMode="auto">
            <a:xfrm>
              <a:off x="3173"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688" name="Text Box 118"/>
            <p:cNvSpPr txBox="1">
              <a:spLocks noChangeArrowheads="1"/>
            </p:cNvSpPr>
            <p:nvPr/>
          </p:nvSpPr>
          <p:spPr bwMode="auto">
            <a:xfrm>
              <a:off x="2880"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689" name="Text Box 119"/>
            <p:cNvSpPr txBox="1">
              <a:spLocks noChangeArrowheads="1"/>
            </p:cNvSpPr>
            <p:nvPr/>
          </p:nvSpPr>
          <p:spPr bwMode="auto">
            <a:xfrm>
              <a:off x="2592"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690" name="Text Box 120"/>
            <p:cNvSpPr txBox="1">
              <a:spLocks noChangeArrowheads="1"/>
            </p:cNvSpPr>
            <p:nvPr/>
          </p:nvSpPr>
          <p:spPr bwMode="auto">
            <a:xfrm>
              <a:off x="2256"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691" name="Text Box 121"/>
            <p:cNvSpPr txBox="1">
              <a:spLocks noChangeArrowheads="1"/>
            </p:cNvSpPr>
            <p:nvPr/>
          </p:nvSpPr>
          <p:spPr bwMode="auto">
            <a:xfrm>
              <a:off x="1968"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692" name="Text Box 122"/>
            <p:cNvSpPr txBox="1">
              <a:spLocks noChangeArrowheads="1"/>
            </p:cNvSpPr>
            <p:nvPr/>
          </p:nvSpPr>
          <p:spPr bwMode="auto">
            <a:xfrm>
              <a:off x="1637"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693" name="Text Box 123"/>
            <p:cNvSpPr txBox="1">
              <a:spLocks noChangeArrowheads="1"/>
            </p:cNvSpPr>
            <p:nvPr/>
          </p:nvSpPr>
          <p:spPr bwMode="auto">
            <a:xfrm>
              <a:off x="1344"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56694" name="Text Box 124"/>
            <p:cNvSpPr txBox="1">
              <a:spLocks noChangeArrowheads="1"/>
            </p:cNvSpPr>
            <p:nvPr/>
          </p:nvSpPr>
          <p:spPr bwMode="auto">
            <a:xfrm>
              <a:off x="1056"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56695" name="Text Box 125"/>
            <p:cNvSpPr txBox="1">
              <a:spLocks noChangeArrowheads="1"/>
            </p:cNvSpPr>
            <p:nvPr/>
          </p:nvSpPr>
          <p:spPr bwMode="auto">
            <a:xfrm>
              <a:off x="720" y="29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grpSp>
      <p:cxnSp>
        <p:nvCxnSpPr>
          <p:cNvPr id="156680" name="Straight Connector 126"/>
          <p:cNvCxnSpPr>
            <a:cxnSpLocks noChangeShapeType="1"/>
          </p:cNvCxnSpPr>
          <p:nvPr/>
        </p:nvCxnSpPr>
        <p:spPr bwMode="auto">
          <a:xfrm flipH="1">
            <a:off x="4584700" y="1828800"/>
            <a:ext cx="0" cy="3505200"/>
          </a:xfrm>
          <a:prstGeom prst="line">
            <a:avLst/>
          </a:prstGeom>
          <a:noFill/>
          <a:ln w="9525">
            <a:solidFill>
              <a:srgbClr val="FF0000"/>
            </a:solidFill>
            <a:prstDash val="dash"/>
            <a:round/>
          </a:ln>
          <a:extLst>
            <a:ext uri="{909E8E84-426E-40DD-AFC4-6F175D3DCCD1}">
              <a14:hiddenFill xmlns:a14="http://schemas.microsoft.com/office/drawing/2010/main">
                <a:noFill/>
              </a14:hiddenFill>
            </a:ext>
          </a:extLst>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B7FDC7E6-8592-E14B-88B9-E05B6AA79264}" type="slidenum">
              <a:rPr lang="zh-CN" altLang="en-US" sz="1400" b="0">
                <a:latin typeface="Times New Roman" panose="02020603050405020304" charset="0"/>
              </a:rPr>
              <a:t>91</a:t>
            </a:fld>
            <a:endParaRPr lang="en-US" altLang="zh-CN" sz="1400" b="0">
              <a:latin typeface="Times New Roman" panose="02020603050405020304" charset="0"/>
            </a:endParaRPr>
          </a:p>
        </p:txBody>
      </p:sp>
      <p:sp>
        <p:nvSpPr>
          <p:cNvPr id="158722" name="Rectangle 2"/>
          <p:cNvSpPr>
            <a:spLocks noGrp="1" noChangeArrowheads="1"/>
          </p:cNvSpPr>
          <p:nvPr>
            <p:ph type="title"/>
          </p:nvPr>
        </p:nvSpPr>
        <p:spPr/>
        <p:txBody>
          <a:bodyPr/>
          <a:lstStyle/>
          <a:p>
            <a:r>
              <a:rPr lang="en-US" altLang="zh-CN">
                <a:ea typeface="宋体" charset="-122"/>
              </a:rPr>
              <a:t>Simple Memory System Cache</a:t>
            </a:r>
          </a:p>
        </p:txBody>
      </p:sp>
      <p:grpSp>
        <p:nvGrpSpPr>
          <p:cNvPr id="158723" name="Group 5"/>
          <p:cNvGrpSpPr/>
          <p:nvPr/>
        </p:nvGrpSpPr>
        <p:grpSpPr bwMode="auto">
          <a:xfrm>
            <a:off x="2973388" y="1760538"/>
            <a:ext cx="5865812" cy="1363662"/>
            <a:chOff x="1078" y="1791"/>
            <a:chExt cx="3695" cy="859"/>
          </a:xfrm>
        </p:grpSpPr>
        <p:grpSp>
          <p:nvGrpSpPr>
            <p:cNvPr id="158886" name="Group 6"/>
            <p:cNvGrpSpPr/>
            <p:nvPr/>
          </p:nvGrpSpPr>
          <p:grpSpPr bwMode="auto">
            <a:xfrm>
              <a:off x="1078" y="2012"/>
              <a:ext cx="3684" cy="384"/>
              <a:chOff x="1219" y="2880"/>
              <a:chExt cx="3684" cy="384"/>
            </a:xfrm>
          </p:grpSpPr>
          <p:grpSp>
            <p:nvGrpSpPr>
              <p:cNvPr id="158902" name="Group 7"/>
              <p:cNvGrpSpPr/>
              <p:nvPr/>
            </p:nvGrpSpPr>
            <p:grpSpPr bwMode="auto">
              <a:xfrm>
                <a:off x="1219" y="2880"/>
                <a:ext cx="307" cy="384"/>
                <a:chOff x="605" y="1776"/>
                <a:chExt cx="307" cy="384"/>
              </a:xfrm>
            </p:grpSpPr>
            <p:sp>
              <p:nvSpPr>
                <p:cNvPr id="158936" name="Rectangle 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37" name="Rectangle 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58903" name="Group 10"/>
              <p:cNvGrpSpPr/>
              <p:nvPr/>
            </p:nvGrpSpPr>
            <p:grpSpPr bwMode="auto">
              <a:xfrm>
                <a:off x="1526" y="2880"/>
                <a:ext cx="307" cy="384"/>
                <a:chOff x="605" y="1776"/>
                <a:chExt cx="307" cy="384"/>
              </a:xfrm>
            </p:grpSpPr>
            <p:sp>
              <p:nvSpPr>
                <p:cNvPr id="158934" name="Rectangle 1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35" name="Rectangle 1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58904" name="Group 13"/>
              <p:cNvGrpSpPr/>
              <p:nvPr/>
            </p:nvGrpSpPr>
            <p:grpSpPr bwMode="auto">
              <a:xfrm>
                <a:off x="1833" y="2880"/>
                <a:ext cx="307" cy="384"/>
                <a:chOff x="605" y="1776"/>
                <a:chExt cx="307" cy="384"/>
              </a:xfrm>
            </p:grpSpPr>
            <p:sp>
              <p:nvSpPr>
                <p:cNvPr id="158932" name="Rectangle 1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33" name="Rectangle 1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58905" name="Group 16"/>
              <p:cNvGrpSpPr/>
              <p:nvPr/>
            </p:nvGrpSpPr>
            <p:grpSpPr bwMode="auto">
              <a:xfrm>
                <a:off x="2140" y="2880"/>
                <a:ext cx="307" cy="384"/>
                <a:chOff x="605" y="1776"/>
                <a:chExt cx="307" cy="384"/>
              </a:xfrm>
            </p:grpSpPr>
            <p:sp>
              <p:nvSpPr>
                <p:cNvPr id="158930" name="Rectangle 1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31" name="Rectangle 1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58906" name="Group 19"/>
              <p:cNvGrpSpPr/>
              <p:nvPr/>
            </p:nvGrpSpPr>
            <p:grpSpPr bwMode="auto">
              <a:xfrm>
                <a:off x="2447" y="2880"/>
                <a:ext cx="307" cy="384"/>
                <a:chOff x="605" y="1776"/>
                <a:chExt cx="307" cy="384"/>
              </a:xfrm>
            </p:grpSpPr>
            <p:sp>
              <p:nvSpPr>
                <p:cNvPr id="158928" name="Rectangle 2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29" name="Rectangle 2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58907" name="Group 22"/>
              <p:cNvGrpSpPr/>
              <p:nvPr/>
            </p:nvGrpSpPr>
            <p:grpSpPr bwMode="auto">
              <a:xfrm>
                <a:off x="2754" y="2880"/>
                <a:ext cx="307" cy="384"/>
                <a:chOff x="605" y="1776"/>
                <a:chExt cx="307" cy="384"/>
              </a:xfrm>
            </p:grpSpPr>
            <p:sp>
              <p:nvSpPr>
                <p:cNvPr id="158926" name="Rectangle 2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27" name="Rectangle 2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58908" name="Group 25"/>
              <p:cNvGrpSpPr/>
              <p:nvPr/>
            </p:nvGrpSpPr>
            <p:grpSpPr bwMode="auto">
              <a:xfrm>
                <a:off x="3061" y="2880"/>
                <a:ext cx="307" cy="384"/>
                <a:chOff x="605" y="1776"/>
                <a:chExt cx="307" cy="384"/>
              </a:xfrm>
            </p:grpSpPr>
            <p:sp>
              <p:nvSpPr>
                <p:cNvPr id="158924" name="Rectangle 2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25" name="Rectangle 2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58909" name="Group 28"/>
              <p:cNvGrpSpPr/>
              <p:nvPr/>
            </p:nvGrpSpPr>
            <p:grpSpPr bwMode="auto">
              <a:xfrm>
                <a:off x="3368" y="2880"/>
                <a:ext cx="307" cy="384"/>
                <a:chOff x="605" y="1776"/>
                <a:chExt cx="307" cy="384"/>
              </a:xfrm>
            </p:grpSpPr>
            <p:sp>
              <p:nvSpPr>
                <p:cNvPr id="158922" name="Rectangle 2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23" name="Rectangle 3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58910" name="Group 31"/>
              <p:cNvGrpSpPr/>
              <p:nvPr/>
            </p:nvGrpSpPr>
            <p:grpSpPr bwMode="auto">
              <a:xfrm>
                <a:off x="3675" y="2880"/>
                <a:ext cx="307" cy="384"/>
                <a:chOff x="605" y="1776"/>
                <a:chExt cx="307" cy="384"/>
              </a:xfrm>
            </p:grpSpPr>
            <p:sp>
              <p:nvSpPr>
                <p:cNvPr id="158920" name="Rectangle 3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21" name="Rectangle 3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58911" name="Group 34"/>
              <p:cNvGrpSpPr/>
              <p:nvPr/>
            </p:nvGrpSpPr>
            <p:grpSpPr bwMode="auto">
              <a:xfrm>
                <a:off x="3982" y="2880"/>
                <a:ext cx="307" cy="384"/>
                <a:chOff x="605" y="1776"/>
                <a:chExt cx="307" cy="384"/>
              </a:xfrm>
            </p:grpSpPr>
            <p:sp>
              <p:nvSpPr>
                <p:cNvPr id="158918" name="Rectangle 3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19" name="Rectangle 3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58912" name="Group 37"/>
              <p:cNvGrpSpPr/>
              <p:nvPr/>
            </p:nvGrpSpPr>
            <p:grpSpPr bwMode="auto">
              <a:xfrm>
                <a:off x="4289" y="2880"/>
                <a:ext cx="307" cy="384"/>
                <a:chOff x="605" y="1776"/>
                <a:chExt cx="307" cy="384"/>
              </a:xfrm>
            </p:grpSpPr>
            <p:sp>
              <p:nvSpPr>
                <p:cNvPr id="158916" name="Rectangle 3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17" name="Rectangle 3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58913" name="Group 40"/>
              <p:cNvGrpSpPr/>
              <p:nvPr/>
            </p:nvGrpSpPr>
            <p:grpSpPr bwMode="auto">
              <a:xfrm>
                <a:off x="4596" y="2880"/>
                <a:ext cx="307" cy="384"/>
                <a:chOff x="605" y="1776"/>
                <a:chExt cx="307" cy="384"/>
              </a:xfrm>
            </p:grpSpPr>
            <p:sp>
              <p:nvSpPr>
                <p:cNvPr id="158914" name="Rectangle 4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58915" name="Rectangle 4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58887" name="Group 43"/>
            <p:cNvGrpSpPr/>
            <p:nvPr/>
          </p:nvGrpSpPr>
          <p:grpSpPr bwMode="auto">
            <a:xfrm>
              <a:off x="2931" y="2473"/>
              <a:ext cx="1842" cy="177"/>
              <a:chOff x="3061" y="2290"/>
              <a:chExt cx="1842" cy="177"/>
            </a:xfrm>
          </p:grpSpPr>
          <p:sp>
            <p:nvSpPr>
              <p:cNvPr id="158900" name="Line 44"/>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8901" name="Text Box 45"/>
              <p:cNvSpPr txBox="1">
                <a:spLocks noChangeArrowheads="1"/>
              </p:cNvSpPr>
              <p:nvPr/>
            </p:nvSpPr>
            <p:spPr bwMode="auto">
              <a:xfrm>
                <a:off x="3770" y="2290"/>
                <a:ext cx="351"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400">
                    <a:solidFill>
                      <a:schemeClr val="tx2"/>
                    </a:solidFill>
                    <a:latin typeface="Helvetica" pitchFamily="34" charset="0"/>
                  </a:rPr>
                  <a:t>PPO</a:t>
                </a:r>
              </a:p>
            </p:txBody>
          </p:sp>
        </p:grpSp>
        <p:grpSp>
          <p:nvGrpSpPr>
            <p:cNvPr id="158888" name="Group 46"/>
            <p:cNvGrpSpPr/>
            <p:nvPr/>
          </p:nvGrpSpPr>
          <p:grpSpPr bwMode="auto">
            <a:xfrm>
              <a:off x="1107" y="2473"/>
              <a:ext cx="1842" cy="177"/>
              <a:chOff x="3061" y="2290"/>
              <a:chExt cx="1842" cy="177"/>
            </a:xfrm>
          </p:grpSpPr>
          <p:sp>
            <p:nvSpPr>
              <p:cNvPr id="158898" name="Line 47"/>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8899" name="Text Box 48"/>
              <p:cNvSpPr txBox="1">
                <a:spLocks noChangeArrowheads="1"/>
              </p:cNvSpPr>
              <p:nvPr/>
            </p:nvSpPr>
            <p:spPr bwMode="auto">
              <a:xfrm>
                <a:off x="3770" y="2290"/>
                <a:ext cx="345"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400">
                    <a:solidFill>
                      <a:schemeClr val="tx2"/>
                    </a:solidFill>
                    <a:latin typeface="Helvetica" pitchFamily="34" charset="0"/>
                  </a:rPr>
                  <a:t>PPN</a:t>
                </a:r>
              </a:p>
            </p:txBody>
          </p:sp>
        </p:grpSp>
        <p:grpSp>
          <p:nvGrpSpPr>
            <p:cNvPr id="158889" name="Group 49"/>
            <p:cNvGrpSpPr/>
            <p:nvPr/>
          </p:nvGrpSpPr>
          <p:grpSpPr bwMode="auto">
            <a:xfrm>
              <a:off x="4130" y="1804"/>
              <a:ext cx="625" cy="177"/>
              <a:chOff x="2445" y="1660"/>
              <a:chExt cx="625" cy="177"/>
            </a:xfrm>
          </p:grpSpPr>
          <p:sp>
            <p:nvSpPr>
              <p:cNvPr id="158896" name="Line 50"/>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8897" name="Text Box 51"/>
              <p:cNvSpPr txBox="1">
                <a:spLocks noChangeArrowheads="1"/>
              </p:cNvSpPr>
              <p:nvPr/>
            </p:nvSpPr>
            <p:spPr bwMode="auto">
              <a:xfrm>
                <a:off x="2644" y="1660"/>
                <a:ext cx="282"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CO</a:t>
                </a:r>
              </a:p>
            </p:txBody>
          </p:sp>
        </p:grpSp>
        <p:grpSp>
          <p:nvGrpSpPr>
            <p:cNvPr id="158890" name="Group 52"/>
            <p:cNvGrpSpPr/>
            <p:nvPr/>
          </p:nvGrpSpPr>
          <p:grpSpPr bwMode="auto">
            <a:xfrm>
              <a:off x="2920" y="1791"/>
              <a:ext cx="1214" cy="177"/>
              <a:chOff x="2445" y="1660"/>
              <a:chExt cx="625" cy="177"/>
            </a:xfrm>
          </p:grpSpPr>
          <p:sp>
            <p:nvSpPr>
              <p:cNvPr id="158894" name="Line 53"/>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8895" name="Text Box 54"/>
              <p:cNvSpPr txBox="1">
                <a:spLocks noChangeArrowheads="1"/>
              </p:cNvSpPr>
              <p:nvPr/>
            </p:nvSpPr>
            <p:spPr bwMode="auto">
              <a:xfrm>
                <a:off x="2727" y="1660"/>
                <a:ext cx="116"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CI</a:t>
                </a:r>
              </a:p>
            </p:txBody>
          </p:sp>
        </p:grpSp>
        <p:grpSp>
          <p:nvGrpSpPr>
            <p:cNvPr id="158891" name="Group 55"/>
            <p:cNvGrpSpPr/>
            <p:nvPr/>
          </p:nvGrpSpPr>
          <p:grpSpPr bwMode="auto">
            <a:xfrm>
              <a:off x="1078" y="1804"/>
              <a:ext cx="1824" cy="177"/>
              <a:chOff x="2445" y="1660"/>
              <a:chExt cx="625" cy="177"/>
            </a:xfrm>
          </p:grpSpPr>
          <p:sp>
            <p:nvSpPr>
              <p:cNvPr id="158892" name="Line 56"/>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58893" name="Text Box 57"/>
              <p:cNvSpPr txBox="1">
                <a:spLocks noChangeArrowheads="1"/>
              </p:cNvSpPr>
              <p:nvPr/>
            </p:nvSpPr>
            <p:spPr bwMode="auto">
              <a:xfrm>
                <a:off x="2740" y="1660"/>
                <a:ext cx="91"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CT</a:t>
                </a:r>
              </a:p>
            </p:txBody>
          </p:sp>
        </p:grpSp>
      </p:grpSp>
      <p:graphicFrame>
        <p:nvGraphicFramePr>
          <p:cNvPr id="1391674" name="Group 58"/>
          <p:cNvGraphicFramePr>
            <a:graphicFrameLocks noGrp="1"/>
          </p:cNvGraphicFramePr>
          <p:nvPr/>
        </p:nvGraphicFramePr>
        <p:xfrm>
          <a:off x="228600" y="3352800"/>
          <a:ext cx="8686800" cy="3276604"/>
        </p:xfrm>
        <a:graphic>
          <a:graphicData uri="http://schemas.openxmlformats.org/drawingml/2006/table">
            <a:tbl>
              <a:tblPr/>
              <a:tblGrid>
                <a:gridCol w="620713">
                  <a:extLst>
                    <a:ext uri="{9D8B030D-6E8A-4147-A177-3AD203B41FA5}">
                      <a16:colId xmlns:a16="http://schemas.microsoft.com/office/drawing/2014/main" val="20000"/>
                    </a:ext>
                  </a:extLst>
                </a:gridCol>
                <a:gridCol w="619125">
                  <a:extLst>
                    <a:ext uri="{9D8B030D-6E8A-4147-A177-3AD203B41FA5}">
                      <a16:colId xmlns:a16="http://schemas.microsoft.com/office/drawing/2014/main" val="20001"/>
                    </a:ext>
                  </a:extLst>
                </a:gridCol>
                <a:gridCol w="620712">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620713">
                  <a:extLst>
                    <a:ext uri="{9D8B030D-6E8A-4147-A177-3AD203B41FA5}">
                      <a16:colId xmlns:a16="http://schemas.microsoft.com/office/drawing/2014/main" val="20004"/>
                    </a:ext>
                  </a:extLst>
                </a:gridCol>
                <a:gridCol w="619125">
                  <a:extLst>
                    <a:ext uri="{9D8B030D-6E8A-4147-A177-3AD203B41FA5}">
                      <a16:colId xmlns:a16="http://schemas.microsoft.com/office/drawing/2014/main" val="20005"/>
                    </a:ext>
                  </a:extLst>
                </a:gridCol>
                <a:gridCol w="620712">
                  <a:extLst>
                    <a:ext uri="{9D8B030D-6E8A-4147-A177-3AD203B41FA5}">
                      <a16:colId xmlns:a16="http://schemas.microsoft.com/office/drawing/2014/main" val="20006"/>
                    </a:ext>
                  </a:extLst>
                </a:gridCol>
                <a:gridCol w="620713">
                  <a:extLst>
                    <a:ext uri="{9D8B030D-6E8A-4147-A177-3AD203B41FA5}">
                      <a16:colId xmlns:a16="http://schemas.microsoft.com/office/drawing/2014/main" val="20007"/>
                    </a:ext>
                  </a:extLst>
                </a:gridCol>
                <a:gridCol w="619125">
                  <a:extLst>
                    <a:ext uri="{9D8B030D-6E8A-4147-A177-3AD203B41FA5}">
                      <a16:colId xmlns:a16="http://schemas.microsoft.com/office/drawing/2014/main" val="20008"/>
                    </a:ext>
                  </a:extLst>
                </a:gridCol>
                <a:gridCol w="620712">
                  <a:extLst>
                    <a:ext uri="{9D8B030D-6E8A-4147-A177-3AD203B41FA5}">
                      <a16:colId xmlns:a16="http://schemas.microsoft.com/office/drawing/2014/main" val="20009"/>
                    </a:ext>
                  </a:extLst>
                </a:gridCol>
                <a:gridCol w="622300">
                  <a:extLst>
                    <a:ext uri="{9D8B030D-6E8A-4147-A177-3AD203B41FA5}">
                      <a16:colId xmlns:a16="http://schemas.microsoft.com/office/drawing/2014/main" val="20010"/>
                    </a:ext>
                  </a:extLst>
                </a:gridCol>
                <a:gridCol w="620713">
                  <a:extLst>
                    <a:ext uri="{9D8B030D-6E8A-4147-A177-3AD203B41FA5}">
                      <a16:colId xmlns:a16="http://schemas.microsoft.com/office/drawing/2014/main" val="20011"/>
                    </a:ext>
                  </a:extLst>
                </a:gridCol>
                <a:gridCol w="619125">
                  <a:extLst>
                    <a:ext uri="{9D8B030D-6E8A-4147-A177-3AD203B41FA5}">
                      <a16:colId xmlns:a16="http://schemas.microsoft.com/office/drawing/2014/main" val="20012"/>
                    </a:ext>
                  </a:extLst>
                </a:gridCol>
                <a:gridCol w="620712">
                  <a:extLst>
                    <a:ext uri="{9D8B030D-6E8A-4147-A177-3AD203B41FA5}">
                      <a16:colId xmlns:a16="http://schemas.microsoft.com/office/drawing/2014/main" val="20013"/>
                    </a:ext>
                  </a:extLst>
                </a:gridCol>
              </a:tblGrid>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Idx</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Idx</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B3</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19</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99</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8</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3A</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51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89</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15</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9</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1B</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08</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93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15</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DA</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3B</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0B</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683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4</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43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6D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8F</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09</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C</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5</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72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F0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96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15</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6</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E</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83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77</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1B</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D3</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7</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C2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DF</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F</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158885" name="Rectangle 3"/>
          <p:cNvSpPr txBox="1">
            <a:spLocks noChangeArrowheads="1"/>
          </p:cNvSpPr>
          <p:nvPr/>
        </p:nvSpPr>
        <p:spPr bwMode="auto">
          <a:xfrm>
            <a:off x="152400" y="1447800"/>
            <a:ext cx="2667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6700" indent="-266700">
              <a:defRPr sz="2000" b="1">
                <a:solidFill>
                  <a:schemeClr val="tx1"/>
                </a:solidFill>
                <a:latin typeface="Comic Sans MS" panose="030F0902030302020204" charset="0"/>
                <a:ea typeface="宋体" charset="-122"/>
              </a:defRPr>
            </a:lvl1pPr>
            <a:lvl2pPr marL="533400" indent="-26670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spcBef>
                <a:spcPct val="20000"/>
              </a:spcBef>
              <a:buFontTx/>
              <a:buChar char="•"/>
            </a:pPr>
            <a:r>
              <a:rPr lang="en-US" altLang="zh-CN" sz="2400" b="0"/>
              <a:t>Cache</a:t>
            </a:r>
          </a:p>
          <a:p>
            <a:pPr lvl="1">
              <a:spcBef>
                <a:spcPct val="20000"/>
              </a:spcBef>
              <a:buFontTx/>
              <a:buChar char="–"/>
            </a:pPr>
            <a:r>
              <a:rPr lang="en-US" altLang="zh-CN" b="0"/>
              <a:t>16 lines</a:t>
            </a:r>
          </a:p>
          <a:p>
            <a:pPr lvl="1">
              <a:spcBef>
                <a:spcPct val="20000"/>
              </a:spcBef>
              <a:buFontTx/>
              <a:buChar char="–"/>
            </a:pPr>
            <a:r>
              <a:rPr lang="en-US" altLang="zh-CN" b="0"/>
              <a:t>4-byte line size</a:t>
            </a:r>
          </a:p>
          <a:p>
            <a:pPr lvl="1">
              <a:spcBef>
                <a:spcPct val="20000"/>
              </a:spcBef>
              <a:buFontTx/>
              <a:buChar char="–"/>
            </a:pPr>
            <a:r>
              <a:rPr lang="en-US" altLang="zh-CN" b="0"/>
              <a:t>Direct mapped</a:t>
            </a:r>
            <a:endParaRPr lang="zh-CN" altLang="en-US" b="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9CFE52E9-ADB6-D049-AFDE-417D85A5E0C0}" type="slidenum">
              <a:rPr lang="zh-CN" altLang="en-US" sz="1400" b="0">
                <a:latin typeface="Times New Roman" panose="02020603050405020304" charset="0"/>
              </a:rPr>
              <a:t>92</a:t>
            </a:fld>
            <a:endParaRPr lang="en-US" altLang="zh-CN" sz="1400" b="0">
              <a:latin typeface="Times New Roman" panose="02020603050405020304" charset="0"/>
            </a:endParaRPr>
          </a:p>
        </p:txBody>
      </p:sp>
      <p:sp>
        <p:nvSpPr>
          <p:cNvPr id="160770" name="Rectangle 2"/>
          <p:cNvSpPr>
            <a:spLocks noGrp="1" noChangeArrowheads="1"/>
          </p:cNvSpPr>
          <p:nvPr>
            <p:ph type="title"/>
          </p:nvPr>
        </p:nvSpPr>
        <p:spPr/>
        <p:txBody>
          <a:bodyPr/>
          <a:lstStyle/>
          <a:p>
            <a:r>
              <a:rPr lang="zh-CN" altLang="en-US">
                <a:ea typeface="宋体" charset="-122"/>
              </a:rPr>
              <a:t>练习</a:t>
            </a:r>
            <a:r>
              <a:rPr lang="en-US" altLang="zh-CN">
                <a:ea typeface="宋体" charset="-122"/>
              </a:rPr>
              <a:t>2-5</a:t>
            </a:r>
          </a:p>
        </p:txBody>
      </p:sp>
      <p:sp>
        <p:nvSpPr>
          <p:cNvPr id="160771" name="Rectangle 69"/>
          <p:cNvSpPr>
            <a:spLocks noChangeArrowheads="1"/>
          </p:cNvSpPr>
          <p:nvPr/>
        </p:nvSpPr>
        <p:spPr bwMode="auto">
          <a:xfrm>
            <a:off x="457200" y="1447800"/>
            <a:ext cx="142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PA: </a:t>
            </a:r>
            <a:r>
              <a:rPr lang="en-US" altLang="zh-CN" u="sng"/>
              <a:t>0x354</a:t>
            </a:r>
          </a:p>
        </p:txBody>
      </p:sp>
      <p:grpSp>
        <p:nvGrpSpPr>
          <p:cNvPr id="160772" name="Group 126"/>
          <p:cNvGrpSpPr/>
          <p:nvPr/>
        </p:nvGrpSpPr>
        <p:grpSpPr bwMode="auto">
          <a:xfrm>
            <a:off x="609600" y="1905000"/>
            <a:ext cx="5865813" cy="1397000"/>
            <a:chOff x="1248" y="2624"/>
            <a:chExt cx="3695" cy="880"/>
          </a:xfrm>
        </p:grpSpPr>
        <p:grpSp>
          <p:nvGrpSpPr>
            <p:cNvPr id="160774" name="Group 127"/>
            <p:cNvGrpSpPr/>
            <p:nvPr/>
          </p:nvGrpSpPr>
          <p:grpSpPr bwMode="auto">
            <a:xfrm>
              <a:off x="1248" y="2624"/>
              <a:ext cx="3695" cy="880"/>
              <a:chOff x="1078" y="1776"/>
              <a:chExt cx="3695" cy="880"/>
            </a:xfrm>
          </p:grpSpPr>
          <p:grpSp>
            <p:nvGrpSpPr>
              <p:cNvPr id="160787" name="Group 128"/>
              <p:cNvGrpSpPr/>
              <p:nvPr/>
            </p:nvGrpSpPr>
            <p:grpSpPr bwMode="auto">
              <a:xfrm>
                <a:off x="1078" y="2012"/>
                <a:ext cx="3684" cy="384"/>
                <a:chOff x="1219" y="2880"/>
                <a:chExt cx="3684" cy="384"/>
              </a:xfrm>
            </p:grpSpPr>
            <p:grpSp>
              <p:nvGrpSpPr>
                <p:cNvPr id="160803" name="Group 129"/>
                <p:cNvGrpSpPr/>
                <p:nvPr/>
              </p:nvGrpSpPr>
              <p:grpSpPr bwMode="auto">
                <a:xfrm>
                  <a:off x="1219" y="2880"/>
                  <a:ext cx="307" cy="384"/>
                  <a:chOff x="605" y="1776"/>
                  <a:chExt cx="307" cy="384"/>
                </a:xfrm>
              </p:grpSpPr>
              <p:sp>
                <p:nvSpPr>
                  <p:cNvPr id="160837" name="Rectangle 13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38" name="Rectangle 13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60804" name="Group 132"/>
                <p:cNvGrpSpPr/>
                <p:nvPr/>
              </p:nvGrpSpPr>
              <p:grpSpPr bwMode="auto">
                <a:xfrm>
                  <a:off x="1526" y="2880"/>
                  <a:ext cx="307" cy="384"/>
                  <a:chOff x="605" y="1776"/>
                  <a:chExt cx="307" cy="384"/>
                </a:xfrm>
              </p:grpSpPr>
              <p:sp>
                <p:nvSpPr>
                  <p:cNvPr id="160835" name="Rectangle 13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36" name="Rectangle 13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60805" name="Group 135"/>
                <p:cNvGrpSpPr/>
                <p:nvPr/>
              </p:nvGrpSpPr>
              <p:grpSpPr bwMode="auto">
                <a:xfrm>
                  <a:off x="1833" y="2880"/>
                  <a:ext cx="307" cy="384"/>
                  <a:chOff x="605" y="1776"/>
                  <a:chExt cx="307" cy="384"/>
                </a:xfrm>
              </p:grpSpPr>
              <p:sp>
                <p:nvSpPr>
                  <p:cNvPr id="160833" name="Rectangle 13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34" name="Rectangle 13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60806" name="Group 138"/>
                <p:cNvGrpSpPr/>
                <p:nvPr/>
              </p:nvGrpSpPr>
              <p:grpSpPr bwMode="auto">
                <a:xfrm>
                  <a:off x="2140" y="2880"/>
                  <a:ext cx="307" cy="384"/>
                  <a:chOff x="605" y="1776"/>
                  <a:chExt cx="307" cy="384"/>
                </a:xfrm>
              </p:grpSpPr>
              <p:sp>
                <p:nvSpPr>
                  <p:cNvPr id="160831" name="Rectangle 13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32" name="Rectangle 14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60807" name="Group 141"/>
                <p:cNvGrpSpPr/>
                <p:nvPr/>
              </p:nvGrpSpPr>
              <p:grpSpPr bwMode="auto">
                <a:xfrm>
                  <a:off x="2447" y="2880"/>
                  <a:ext cx="307" cy="384"/>
                  <a:chOff x="605" y="1776"/>
                  <a:chExt cx="307" cy="384"/>
                </a:xfrm>
              </p:grpSpPr>
              <p:sp>
                <p:nvSpPr>
                  <p:cNvPr id="160829" name="Rectangle 14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30" name="Rectangle 14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60808" name="Group 144"/>
                <p:cNvGrpSpPr/>
                <p:nvPr/>
              </p:nvGrpSpPr>
              <p:grpSpPr bwMode="auto">
                <a:xfrm>
                  <a:off x="2754" y="2880"/>
                  <a:ext cx="307" cy="384"/>
                  <a:chOff x="605" y="1776"/>
                  <a:chExt cx="307" cy="384"/>
                </a:xfrm>
              </p:grpSpPr>
              <p:sp>
                <p:nvSpPr>
                  <p:cNvPr id="160827" name="Rectangle 14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28" name="Rectangle 14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60809" name="Group 147"/>
                <p:cNvGrpSpPr/>
                <p:nvPr/>
              </p:nvGrpSpPr>
              <p:grpSpPr bwMode="auto">
                <a:xfrm>
                  <a:off x="3061" y="2880"/>
                  <a:ext cx="307" cy="384"/>
                  <a:chOff x="605" y="1776"/>
                  <a:chExt cx="307" cy="384"/>
                </a:xfrm>
              </p:grpSpPr>
              <p:sp>
                <p:nvSpPr>
                  <p:cNvPr id="160825" name="Rectangle 14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26" name="Rectangle 14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60810" name="Group 150"/>
                <p:cNvGrpSpPr/>
                <p:nvPr/>
              </p:nvGrpSpPr>
              <p:grpSpPr bwMode="auto">
                <a:xfrm>
                  <a:off x="3368" y="2880"/>
                  <a:ext cx="307" cy="384"/>
                  <a:chOff x="605" y="1776"/>
                  <a:chExt cx="307" cy="384"/>
                </a:xfrm>
              </p:grpSpPr>
              <p:sp>
                <p:nvSpPr>
                  <p:cNvPr id="160823" name="Rectangle 15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24" name="Rectangle 15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60811" name="Group 153"/>
                <p:cNvGrpSpPr/>
                <p:nvPr/>
              </p:nvGrpSpPr>
              <p:grpSpPr bwMode="auto">
                <a:xfrm>
                  <a:off x="3675" y="2880"/>
                  <a:ext cx="307" cy="384"/>
                  <a:chOff x="605" y="1776"/>
                  <a:chExt cx="307" cy="384"/>
                </a:xfrm>
              </p:grpSpPr>
              <p:sp>
                <p:nvSpPr>
                  <p:cNvPr id="160821" name="Rectangle 15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22" name="Rectangle 15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60812" name="Group 156"/>
                <p:cNvGrpSpPr/>
                <p:nvPr/>
              </p:nvGrpSpPr>
              <p:grpSpPr bwMode="auto">
                <a:xfrm>
                  <a:off x="3982" y="2880"/>
                  <a:ext cx="307" cy="384"/>
                  <a:chOff x="605" y="1776"/>
                  <a:chExt cx="307" cy="384"/>
                </a:xfrm>
              </p:grpSpPr>
              <p:sp>
                <p:nvSpPr>
                  <p:cNvPr id="160819" name="Rectangle 15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20" name="Rectangle 15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60813" name="Group 159"/>
                <p:cNvGrpSpPr/>
                <p:nvPr/>
              </p:nvGrpSpPr>
              <p:grpSpPr bwMode="auto">
                <a:xfrm>
                  <a:off x="4289" y="2880"/>
                  <a:ext cx="307" cy="384"/>
                  <a:chOff x="605" y="1776"/>
                  <a:chExt cx="307" cy="384"/>
                </a:xfrm>
              </p:grpSpPr>
              <p:sp>
                <p:nvSpPr>
                  <p:cNvPr id="160817" name="Rectangle 16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18" name="Rectangle 16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60814" name="Group 162"/>
                <p:cNvGrpSpPr/>
                <p:nvPr/>
              </p:nvGrpSpPr>
              <p:grpSpPr bwMode="auto">
                <a:xfrm>
                  <a:off x="4596" y="2880"/>
                  <a:ext cx="307" cy="384"/>
                  <a:chOff x="605" y="1776"/>
                  <a:chExt cx="307" cy="384"/>
                </a:xfrm>
              </p:grpSpPr>
              <p:sp>
                <p:nvSpPr>
                  <p:cNvPr id="160815" name="Rectangle 16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0816" name="Rectangle 16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60788" name="Group 165"/>
              <p:cNvGrpSpPr/>
              <p:nvPr/>
            </p:nvGrpSpPr>
            <p:grpSpPr bwMode="auto">
              <a:xfrm>
                <a:off x="2931" y="2444"/>
                <a:ext cx="1842" cy="212"/>
                <a:chOff x="3061" y="2261"/>
                <a:chExt cx="1842" cy="212"/>
              </a:xfrm>
            </p:grpSpPr>
            <p:sp>
              <p:nvSpPr>
                <p:cNvPr id="160801" name="Line 166"/>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0802" name="Text Box 167"/>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PPO</a:t>
                  </a:r>
                </a:p>
              </p:txBody>
            </p:sp>
          </p:grpSp>
          <p:grpSp>
            <p:nvGrpSpPr>
              <p:cNvPr id="160789" name="Group 168"/>
              <p:cNvGrpSpPr/>
              <p:nvPr/>
            </p:nvGrpSpPr>
            <p:grpSpPr bwMode="auto">
              <a:xfrm>
                <a:off x="1107" y="2444"/>
                <a:ext cx="1842" cy="212"/>
                <a:chOff x="3061" y="2261"/>
                <a:chExt cx="1842" cy="212"/>
              </a:xfrm>
            </p:grpSpPr>
            <p:sp>
              <p:nvSpPr>
                <p:cNvPr id="160799" name="Line 169"/>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0800" name="Text Box 170"/>
                <p:cNvSpPr txBox="1">
                  <a:spLocks noChangeArrowheads="1"/>
                </p:cNvSpPr>
                <p:nvPr/>
              </p:nvSpPr>
              <p:spPr bwMode="auto">
                <a:xfrm>
                  <a:off x="3770" y="2261"/>
                  <a:ext cx="410"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PPN</a:t>
                  </a:r>
                </a:p>
              </p:txBody>
            </p:sp>
          </p:grpSp>
          <p:grpSp>
            <p:nvGrpSpPr>
              <p:cNvPr id="160790" name="Group 171"/>
              <p:cNvGrpSpPr/>
              <p:nvPr/>
            </p:nvGrpSpPr>
            <p:grpSpPr bwMode="auto">
              <a:xfrm>
                <a:off x="4130" y="1789"/>
                <a:ext cx="625" cy="195"/>
                <a:chOff x="2445" y="1645"/>
                <a:chExt cx="625" cy="195"/>
              </a:xfrm>
            </p:grpSpPr>
            <p:sp>
              <p:nvSpPr>
                <p:cNvPr id="160797" name="Line 172"/>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0798" name="Text Box 173"/>
                <p:cNvSpPr txBox="1">
                  <a:spLocks noChangeArrowheads="1"/>
                </p:cNvSpPr>
                <p:nvPr/>
              </p:nvSpPr>
              <p:spPr bwMode="auto">
                <a:xfrm>
                  <a:off x="2632" y="1645"/>
                  <a:ext cx="306"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CO</a:t>
                  </a:r>
                </a:p>
              </p:txBody>
            </p:sp>
          </p:grpSp>
          <p:grpSp>
            <p:nvGrpSpPr>
              <p:cNvPr id="160791" name="Group 174"/>
              <p:cNvGrpSpPr/>
              <p:nvPr/>
            </p:nvGrpSpPr>
            <p:grpSpPr bwMode="auto">
              <a:xfrm>
                <a:off x="2920" y="1776"/>
                <a:ext cx="1214" cy="195"/>
                <a:chOff x="2445" y="1645"/>
                <a:chExt cx="625" cy="195"/>
              </a:xfrm>
            </p:grpSpPr>
            <p:sp>
              <p:nvSpPr>
                <p:cNvPr id="160795" name="Line 175"/>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0796" name="Text Box 176"/>
                <p:cNvSpPr txBox="1">
                  <a:spLocks noChangeArrowheads="1"/>
                </p:cNvSpPr>
                <p:nvPr/>
              </p:nvSpPr>
              <p:spPr bwMode="auto">
                <a:xfrm>
                  <a:off x="2723" y="1645"/>
                  <a:ext cx="125"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CI</a:t>
                  </a:r>
                </a:p>
              </p:txBody>
            </p:sp>
          </p:grpSp>
          <p:grpSp>
            <p:nvGrpSpPr>
              <p:cNvPr id="160792" name="Group 177"/>
              <p:cNvGrpSpPr/>
              <p:nvPr/>
            </p:nvGrpSpPr>
            <p:grpSpPr bwMode="auto">
              <a:xfrm>
                <a:off x="1078" y="1789"/>
                <a:ext cx="1824" cy="195"/>
                <a:chOff x="2445" y="1645"/>
                <a:chExt cx="625" cy="195"/>
              </a:xfrm>
            </p:grpSpPr>
            <p:sp>
              <p:nvSpPr>
                <p:cNvPr id="160793" name="Line 178"/>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0794" name="Text Box 179"/>
                <p:cNvSpPr txBox="1">
                  <a:spLocks noChangeArrowheads="1"/>
                </p:cNvSpPr>
                <p:nvPr/>
              </p:nvSpPr>
              <p:spPr bwMode="auto">
                <a:xfrm>
                  <a:off x="2737" y="1645"/>
                  <a:ext cx="97"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CT</a:t>
                  </a:r>
                </a:p>
              </p:txBody>
            </p:sp>
          </p:grpSp>
        </p:grpSp>
        <p:sp>
          <p:nvSpPr>
            <p:cNvPr id="160775" name="Text Box 180"/>
            <p:cNvSpPr txBox="1">
              <a:spLocks noChangeArrowheads="1"/>
            </p:cNvSpPr>
            <p:nvPr/>
          </p:nvSpPr>
          <p:spPr bwMode="auto">
            <a:xfrm>
              <a:off x="4704"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0776" name="Text Box 181"/>
            <p:cNvSpPr txBox="1">
              <a:spLocks noChangeArrowheads="1"/>
            </p:cNvSpPr>
            <p:nvPr/>
          </p:nvSpPr>
          <p:spPr bwMode="auto">
            <a:xfrm>
              <a:off x="4368"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0777" name="Text Box 182"/>
            <p:cNvSpPr txBox="1">
              <a:spLocks noChangeArrowheads="1"/>
            </p:cNvSpPr>
            <p:nvPr/>
          </p:nvSpPr>
          <p:spPr bwMode="auto">
            <a:xfrm>
              <a:off x="4080"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0778" name="Text Box 183"/>
            <p:cNvSpPr txBox="1">
              <a:spLocks noChangeArrowheads="1"/>
            </p:cNvSpPr>
            <p:nvPr/>
          </p:nvSpPr>
          <p:spPr bwMode="auto">
            <a:xfrm>
              <a:off x="3749"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0779" name="Text Box 184"/>
            <p:cNvSpPr txBox="1">
              <a:spLocks noChangeArrowheads="1"/>
            </p:cNvSpPr>
            <p:nvPr/>
          </p:nvSpPr>
          <p:spPr bwMode="auto">
            <a:xfrm>
              <a:off x="3456"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0780" name="Text Box 185"/>
            <p:cNvSpPr txBox="1">
              <a:spLocks noChangeArrowheads="1"/>
            </p:cNvSpPr>
            <p:nvPr/>
          </p:nvSpPr>
          <p:spPr bwMode="auto">
            <a:xfrm>
              <a:off x="3168"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0781" name="Text Box 186"/>
            <p:cNvSpPr txBox="1">
              <a:spLocks noChangeArrowheads="1"/>
            </p:cNvSpPr>
            <p:nvPr/>
          </p:nvSpPr>
          <p:spPr bwMode="auto">
            <a:xfrm>
              <a:off x="2832"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0782" name="Text Box 187"/>
            <p:cNvSpPr txBox="1">
              <a:spLocks noChangeArrowheads="1"/>
            </p:cNvSpPr>
            <p:nvPr/>
          </p:nvSpPr>
          <p:spPr bwMode="auto">
            <a:xfrm>
              <a:off x="2544"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0783" name="Text Box 188"/>
            <p:cNvSpPr txBox="1">
              <a:spLocks noChangeArrowheads="1"/>
            </p:cNvSpPr>
            <p:nvPr/>
          </p:nvSpPr>
          <p:spPr bwMode="auto">
            <a:xfrm>
              <a:off x="2213"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0784" name="Text Box 189"/>
            <p:cNvSpPr txBox="1">
              <a:spLocks noChangeArrowheads="1"/>
            </p:cNvSpPr>
            <p:nvPr/>
          </p:nvSpPr>
          <p:spPr bwMode="auto">
            <a:xfrm>
              <a:off x="1920"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0785" name="Text Box 190"/>
            <p:cNvSpPr txBox="1">
              <a:spLocks noChangeArrowheads="1"/>
            </p:cNvSpPr>
            <p:nvPr/>
          </p:nvSpPr>
          <p:spPr bwMode="auto">
            <a:xfrm>
              <a:off x="1632"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0786" name="Text Box 191"/>
            <p:cNvSpPr txBox="1">
              <a:spLocks noChangeArrowheads="1"/>
            </p:cNvSpPr>
            <p:nvPr/>
          </p:nvSpPr>
          <p:spPr bwMode="auto">
            <a:xfrm>
              <a:off x="1296"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grpSp>
      <p:sp>
        <p:nvSpPr>
          <p:cNvPr id="160773" name="Rectangle 192"/>
          <p:cNvSpPr>
            <a:spLocks noChangeArrowheads="1"/>
          </p:cNvSpPr>
          <p:nvPr/>
        </p:nvSpPr>
        <p:spPr bwMode="auto">
          <a:xfrm>
            <a:off x="490538" y="3595688"/>
            <a:ext cx="72834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b="1">
                <a:solidFill>
                  <a:schemeClr val="tx1"/>
                </a:solidFill>
                <a:latin typeface="Comic Sans MS" panose="030F0902030302020204" charset="0"/>
                <a:ea typeface="宋体" charset="-122"/>
              </a:defRPr>
            </a:lvl1pPr>
            <a:lvl2pPr marL="179705">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lvl="1">
              <a:lnSpc>
                <a:spcPct val="90000"/>
              </a:lnSpc>
              <a:spcBef>
                <a:spcPct val="20000"/>
              </a:spcBef>
            </a:pPr>
            <a:r>
              <a:rPr lang="en-US" altLang="zh-CN" b="0"/>
              <a:t>Offset: </a:t>
            </a:r>
            <a:r>
              <a:rPr lang="en-US" altLang="zh-CN" u="sng"/>
              <a:t>     </a:t>
            </a:r>
            <a:r>
              <a:rPr lang="en-US" altLang="zh-CN" b="0"/>
              <a:t>	 CI: </a:t>
            </a:r>
            <a:r>
              <a:rPr lang="zh-CN" altLang="zh-CN" u="sng"/>
              <a:t> </a:t>
            </a:r>
            <a:r>
              <a:rPr lang="zh-CN" altLang="en-US" u="sng"/>
              <a:t>    </a:t>
            </a:r>
            <a:r>
              <a:rPr lang="en-US" altLang="zh-CN" b="0"/>
              <a:t>    CT: </a:t>
            </a:r>
            <a:r>
              <a:rPr lang="zh-CN" altLang="zh-CN" u="sng"/>
              <a:t> </a:t>
            </a:r>
            <a:r>
              <a:rPr lang="zh-CN" altLang="en-US" u="sng"/>
              <a:t>    </a:t>
            </a:r>
            <a:r>
              <a:rPr lang="en-US" altLang="zh-CN" b="0"/>
              <a:t>	  Hit? </a:t>
            </a:r>
            <a:r>
              <a:rPr lang="en-US" altLang="zh-CN" u="sng"/>
              <a:t>    </a:t>
            </a:r>
            <a:r>
              <a:rPr lang="en-US" altLang="zh-CN" b="0"/>
              <a:t>  Byte: </a:t>
            </a:r>
            <a:r>
              <a:rPr lang="en-US" altLang="zh-CN" u="sng"/>
              <a:t>    </a:t>
            </a:r>
            <a:r>
              <a:rPr lang="en-US" altLang="zh-CN" u="sng">
                <a:solidFill>
                  <a:schemeClr val="bg1"/>
                </a:solidFill>
              </a:rPr>
              <a:t>6</a:t>
            </a:r>
            <a:endParaRPr lang="zh-CN" altLang="en-US" u="sng">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788D468A-1675-4C48-BFDA-8CE5411CAD8D}" type="slidenum">
              <a:rPr lang="zh-CN" altLang="en-US" sz="1400" b="0">
                <a:latin typeface="Times New Roman" panose="02020603050405020304" charset="0"/>
              </a:rPr>
              <a:t>93</a:t>
            </a:fld>
            <a:endParaRPr lang="en-US" altLang="zh-CN" sz="1400" b="0">
              <a:latin typeface="Times New Roman" panose="02020603050405020304" charset="0"/>
            </a:endParaRPr>
          </a:p>
        </p:txBody>
      </p:sp>
      <p:sp>
        <p:nvSpPr>
          <p:cNvPr id="162818" name="Rectangle 2"/>
          <p:cNvSpPr>
            <a:spLocks noGrp="1" noChangeArrowheads="1"/>
          </p:cNvSpPr>
          <p:nvPr>
            <p:ph type="title"/>
          </p:nvPr>
        </p:nvSpPr>
        <p:spPr/>
        <p:txBody>
          <a:bodyPr/>
          <a:lstStyle/>
          <a:p>
            <a:r>
              <a:rPr lang="zh-CN" altLang="en-US">
                <a:ea typeface="宋体" charset="-122"/>
              </a:rPr>
              <a:t>练习</a:t>
            </a:r>
            <a:r>
              <a:rPr lang="en-US" altLang="zh-CN">
                <a:ea typeface="宋体" charset="-122"/>
              </a:rPr>
              <a:t>2-5</a:t>
            </a:r>
            <a:r>
              <a:rPr lang="zh-CN" altLang="en-US">
                <a:ea typeface="宋体" charset="-122"/>
              </a:rPr>
              <a:t>答案</a:t>
            </a:r>
            <a:endParaRPr lang="en-US" altLang="zh-CN">
              <a:ea typeface="宋体" charset="-122"/>
            </a:endParaRPr>
          </a:p>
        </p:txBody>
      </p:sp>
      <p:sp>
        <p:nvSpPr>
          <p:cNvPr id="162819" name="Rectangle 69"/>
          <p:cNvSpPr>
            <a:spLocks noChangeArrowheads="1"/>
          </p:cNvSpPr>
          <p:nvPr/>
        </p:nvSpPr>
        <p:spPr bwMode="auto">
          <a:xfrm>
            <a:off x="457200" y="1447800"/>
            <a:ext cx="142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PA: </a:t>
            </a:r>
            <a:r>
              <a:rPr lang="en-US" altLang="zh-CN" u="sng"/>
              <a:t>0x354</a:t>
            </a:r>
          </a:p>
        </p:txBody>
      </p:sp>
      <p:grpSp>
        <p:nvGrpSpPr>
          <p:cNvPr id="162820" name="Group 126"/>
          <p:cNvGrpSpPr/>
          <p:nvPr/>
        </p:nvGrpSpPr>
        <p:grpSpPr bwMode="auto">
          <a:xfrm>
            <a:off x="609600" y="1905000"/>
            <a:ext cx="5865813" cy="1397000"/>
            <a:chOff x="1248" y="2624"/>
            <a:chExt cx="3695" cy="880"/>
          </a:xfrm>
        </p:grpSpPr>
        <p:grpSp>
          <p:nvGrpSpPr>
            <p:cNvPr id="162822" name="Group 127"/>
            <p:cNvGrpSpPr/>
            <p:nvPr/>
          </p:nvGrpSpPr>
          <p:grpSpPr bwMode="auto">
            <a:xfrm>
              <a:off x="1248" y="2624"/>
              <a:ext cx="3695" cy="880"/>
              <a:chOff x="1078" y="1776"/>
              <a:chExt cx="3695" cy="880"/>
            </a:xfrm>
          </p:grpSpPr>
          <p:grpSp>
            <p:nvGrpSpPr>
              <p:cNvPr id="162835" name="Group 128"/>
              <p:cNvGrpSpPr/>
              <p:nvPr/>
            </p:nvGrpSpPr>
            <p:grpSpPr bwMode="auto">
              <a:xfrm>
                <a:off x="1078" y="2012"/>
                <a:ext cx="3684" cy="384"/>
                <a:chOff x="1219" y="2880"/>
                <a:chExt cx="3684" cy="384"/>
              </a:xfrm>
            </p:grpSpPr>
            <p:grpSp>
              <p:nvGrpSpPr>
                <p:cNvPr id="162851" name="Group 129"/>
                <p:cNvGrpSpPr/>
                <p:nvPr/>
              </p:nvGrpSpPr>
              <p:grpSpPr bwMode="auto">
                <a:xfrm>
                  <a:off x="1219" y="2880"/>
                  <a:ext cx="307" cy="384"/>
                  <a:chOff x="605" y="1776"/>
                  <a:chExt cx="307" cy="384"/>
                </a:xfrm>
              </p:grpSpPr>
              <p:sp>
                <p:nvSpPr>
                  <p:cNvPr id="162885" name="Rectangle 13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86" name="Rectangle 13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62852" name="Group 132"/>
                <p:cNvGrpSpPr/>
                <p:nvPr/>
              </p:nvGrpSpPr>
              <p:grpSpPr bwMode="auto">
                <a:xfrm>
                  <a:off x="1526" y="2880"/>
                  <a:ext cx="307" cy="384"/>
                  <a:chOff x="605" y="1776"/>
                  <a:chExt cx="307" cy="384"/>
                </a:xfrm>
              </p:grpSpPr>
              <p:sp>
                <p:nvSpPr>
                  <p:cNvPr id="162883" name="Rectangle 13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84" name="Rectangle 13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62853" name="Group 135"/>
                <p:cNvGrpSpPr/>
                <p:nvPr/>
              </p:nvGrpSpPr>
              <p:grpSpPr bwMode="auto">
                <a:xfrm>
                  <a:off x="1833" y="2880"/>
                  <a:ext cx="307" cy="384"/>
                  <a:chOff x="605" y="1776"/>
                  <a:chExt cx="307" cy="384"/>
                </a:xfrm>
              </p:grpSpPr>
              <p:sp>
                <p:nvSpPr>
                  <p:cNvPr id="162881" name="Rectangle 13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82" name="Rectangle 13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62854" name="Group 138"/>
                <p:cNvGrpSpPr/>
                <p:nvPr/>
              </p:nvGrpSpPr>
              <p:grpSpPr bwMode="auto">
                <a:xfrm>
                  <a:off x="2140" y="2880"/>
                  <a:ext cx="307" cy="384"/>
                  <a:chOff x="605" y="1776"/>
                  <a:chExt cx="307" cy="384"/>
                </a:xfrm>
              </p:grpSpPr>
              <p:sp>
                <p:nvSpPr>
                  <p:cNvPr id="162879" name="Rectangle 13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80" name="Rectangle 14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62855" name="Group 141"/>
                <p:cNvGrpSpPr/>
                <p:nvPr/>
              </p:nvGrpSpPr>
              <p:grpSpPr bwMode="auto">
                <a:xfrm>
                  <a:off x="2447" y="2880"/>
                  <a:ext cx="307" cy="384"/>
                  <a:chOff x="605" y="1776"/>
                  <a:chExt cx="307" cy="384"/>
                </a:xfrm>
              </p:grpSpPr>
              <p:sp>
                <p:nvSpPr>
                  <p:cNvPr id="162877" name="Rectangle 14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78" name="Rectangle 14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62856" name="Group 144"/>
                <p:cNvGrpSpPr/>
                <p:nvPr/>
              </p:nvGrpSpPr>
              <p:grpSpPr bwMode="auto">
                <a:xfrm>
                  <a:off x="2754" y="2880"/>
                  <a:ext cx="307" cy="384"/>
                  <a:chOff x="605" y="1776"/>
                  <a:chExt cx="307" cy="384"/>
                </a:xfrm>
              </p:grpSpPr>
              <p:sp>
                <p:nvSpPr>
                  <p:cNvPr id="162875" name="Rectangle 14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76" name="Rectangle 14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62857" name="Group 147"/>
                <p:cNvGrpSpPr/>
                <p:nvPr/>
              </p:nvGrpSpPr>
              <p:grpSpPr bwMode="auto">
                <a:xfrm>
                  <a:off x="3061" y="2880"/>
                  <a:ext cx="307" cy="384"/>
                  <a:chOff x="605" y="1776"/>
                  <a:chExt cx="307" cy="384"/>
                </a:xfrm>
              </p:grpSpPr>
              <p:sp>
                <p:nvSpPr>
                  <p:cNvPr id="162873" name="Rectangle 14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74" name="Rectangle 14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62858" name="Group 150"/>
                <p:cNvGrpSpPr/>
                <p:nvPr/>
              </p:nvGrpSpPr>
              <p:grpSpPr bwMode="auto">
                <a:xfrm>
                  <a:off x="3368" y="2880"/>
                  <a:ext cx="307" cy="384"/>
                  <a:chOff x="605" y="1776"/>
                  <a:chExt cx="307" cy="384"/>
                </a:xfrm>
              </p:grpSpPr>
              <p:sp>
                <p:nvSpPr>
                  <p:cNvPr id="162871" name="Rectangle 15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72" name="Rectangle 15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62859" name="Group 153"/>
                <p:cNvGrpSpPr/>
                <p:nvPr/>
              </p:nvGrpSpPr>
              <p:grpSpPr bwMode="auto">
                <a:xfrm>
                  <a:off x="3675" y="2880"/>
                  <a:ext cx="307" cy="384"/>
                  <a:chOff x="605" y="1776"/>
                  <a:chExt cx="307" cy="384"/>
                </a:xfrm>
              </p:grpSpPr>
              <p:sp>
                <p:nvSpPr>
                  <p:cNvPr id="162869" name="Rectangle 15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70" name="Rectangle 15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62860" name="Group 156"/>
                <p:cNvGrpSpPr/>
                <p:nvPr/>
              </p:nvGrpSpPr>
              <p:grpSpPr bwMode="auto">
                <a:xfrm>
                  <a:off x="3982" y="2880"/>
                  <a:ext cx="307" cy="384"/>
                  <a:chOff x="605" y="1776"/>
                  <a:chExt cx="307" cy="384"/>
                </a:xfrm>
              </p:grpSpPr>
              <p:sp>
                <p:nvSpPr>
                  <p:cNvPr id="162867" name="Rectangle 15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68" name="Rectangle 15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62861" name="Group 159"/>
                <p:cNvGrpSpPr/>
                <p:nvPr/>
              </p:nvGrpSpPr>
              <p:grpSpPr bwMode="auto">
                <a:xfrm>
                  <a:off x="4289" y="2880"/>
                  <a:ext cx="307" cy="384"/>
                  <a:chOff x="605" y="1776"/>
                  <a:chExt cx="307" cy="384"/>
                </a:xfrm>
              </p:grpSpPr>
              <p:sp>
                <p:nvSpPr>
                  <p:cNvPr id="162865" name="Rectangle 16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66" name="Rectangle 16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62862" name="Group 162"/>
                <p:cNvGrpSpPr/>
                <p:nvPr/>
              </p:nvGrpSpPr>
              <p:grpSpPr bwMode="auto">
                <a:xfrm>
                  <a:off x="4596" y="2880"/>
                  <a:ext cx="307" cy="384"/>
                  <a:chOff x="605" y="1776"/>
                  <a:chExt cx="307" cy="384"/>
                </a:xfrm>
              </p:grpSpPr>
              <p:sp>
                <p:nvSpPr>
                  <p:cNvPr id="162863" name="Rectangle 16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2864" name="Rectangle 16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62836" name="Group 165"/>
              <p:cNvGrpSpPr/>
              <p:nvPr/>
            </p:nvGrpSpPr>
            <p:grpSpPr bwMode="auto">
              <a:xfrm>
                <a:off x="2931" y="2444"/>
                <a:ext cx="1842" cy="212"/>
                <a:chOff x="3061" y="2261"/>
                <a:chExt cx="1842" cy="212"/>
              </a:xfrm>
            </p:grpSpPr>
            <p:sp>
              <p:nvSpPr>
                <p:cNvPr id="162849" name="Line 166"/>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2850" name="Text Box 167"/>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PPO</a:t>
                  </a:r>
                </a:p>
              </p:txBody>
            </p:sp>
          </p:grpSp>
          <p:grpSp>
            <p:nvGrpSpPr>
              <p:cNvPr id="162837" name="Group 168"/>
              <p:cNvGrpSpPr/>
              <p:nvPr/>
            </p:nvGrpSpPr>
            <p:grpSpPr bwMode="auto">
              <a:xfrm>
                <a:off x="1107" y="2444"/>
                <a:ext cx="1842" cy="212"/>
                <a:chOff x="3061" y="2261"/>
                <a:chExt cx="1842" cy="212"/>
              </a:xfrm>
            </p:grpSpPr>
            <p:sp>
              <p:nvSpPr>
                <p:cNvPr id="162847" name="Line 169"/>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2848" name="Text Box 170"/>
                <p:cNvSpPr txBox="1">
                  <a:spLocks noChangeArrowheads="1"/>
                </p:cNvSpPr>
                <p:nvPr/>
              </p:nvSpPr>
              <p:spPr bwMode="auto">
                <a:xfrm>
                  <a:off x="3770" y="2261"/>
                  <a:ext cx="410"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PPN</a:t>
                  </a:r>
                </a:p>
              </p:txBody>
            </p:sp>
          </p:grpSp>
          <p:grpSp>
            <p:nvGrpSpPr>
              <p:cNvPr id="162838" name="Group 171"/>
              <p:cNvGrpSpPr/>
              <p:nvPr/>
            </p:nvGrpSpPr>
            <p:grpSpPr bwMode="auto">
              <a:xfrm>
                <a:off x="4130" y="1789"/>
                <a:ext cx="625" cy="195"/>
                <a:chOff x="2445" y="1645"/>
                <a:chExt cx="625" cy="195"/>
              </a:xfrm>
            </p:grpSpPr>
            <p:sp>
              <p:nvSpPr>
                <p:cNvPr id="162845" name="Line 172"/>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2846" name="Text Box 173"/>
                <p:cNvSpPr txBox="1">
                  <a:spLocks noChangeArrowheads="1"/>
                </p:cNvSpPr>
                <p:nvPr/>
              </p:nvSpPr>
              <p:spPr bwMode="auto">
                <a:xfrm>
                  <a:off x="2632" y="1645"/>
                  <a:ext cx="306"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CO</a:t>
                  </a:r>
                </a:p>
              </p:txBody>
            </p:sp>
          </p:grpSp>
          <p:grpSp>
            <p:nvGrpSpPr>
              <p:cNvPr id="162839" name="Group 174"/>
              <p:cNvGrpSpPr/>
              <p:nvPr/>
            </p:nvGrpSpPr>
            <p:grpSpPr bwMode="auto">
              <a:xfrm>
                <a:off x="2920" y="1776"/>
                <a:ext cx="1214" cy="195"/>
                <a:chOff x="2445" y="1645"/>
                <a:chExt cx="625" cy="195"/>
              </a:xfrm>
            </p:grpSpPr>
            <p:sp>
              <p:nvSpPr>
                <p:cNvPr id="162843" name="Line 175"/>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2844" name="Text Box 176"/>
                <p:cNvSpPr txBox="1">
                  <a:spLocks noChangeArrowheads="1"/>
                </p:cNvSpPr>
                <p:nvPr/>
              </p:nvSpPr>
              <p:spPr bwMode="auto">
                <a:xfrm>
                  <a:off x="2723" y="1645"/>
                  <a:ext cx="125"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CI</a:t>
                  </a:r>
                </a:p>
              </p:txBody>
            </p:sp>
          </p:grpSp>
          <p:grpSp>
            <p:nvGrpSpPr>
              <p:cNvPr id="162840" name="Group 177"/>
              <p:cNvGrpSpPr/>
              <p:nvPr/>
            </p:nvGrpSpPr>
            <p:grpSpPr bwMode="auto">
              <a:xfrm>
                <a:off x="1078" y="1789"/>
                <a:ext cx="1824" cy="195"/>
                <a:chOff x="2445" y="1645"/>
                <a:chExt cx="625" cy="195"/>
              </a:xfrm>
            </p:grpSpPr>
            <p:sp>
              <p:nvSpPr>
                <p:cNvPr id="162841" name="Line 178"/>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2842" name="Text Box 179"/>
                <p:cNvSpPr txBox="1">
                  <a:spLocks noChangeArrowheads="1"/>
                </p:cNvSpPr>
                <p:nvPr/>
              </p:nvSpPr>
              <p:spPr bwMode="auto">
                <a:xfrm>
                  <a:off x="2737" y="1645"/>
                  <a:ext cx="97"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CT</a:t>
                  </a:r>
                </a:p>
              </p:txBody>
            </p:sp>
          </p:grpSp>
        </p:grpSp>
        <p:sp>
          <p:nvSpPr>
            <p:cNvPr id="162823" name="Text Box 180"/>
            <p:cNvSpPr txBox="1">
              <a:spLocks noChangeArrowheads="1"/>
            </p:cNvSpPr>
            <p:nvPr/>
          </p:nvSpPr>
          <p:spPr bwMode="auto">
            <a:xfrm>
              <a:off x="4704"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2824" name="Text Box 181"/>
            <p:cNvSpPr txBox="1">
              <a:spLocks noChangeArrowheads="1"/>
            </p:cNvSpPr>
            <p:nvPr/>
          </p:nvSpPr>
          <p:spPr bwMode="auto">
            <a:xfrm>
              <a:off x="4368"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2825" name="Text Box 182"/>
            <p:cNvSpPr txBox="1">
              <a:spLocks noChangeArrowheads="1"/>
            </p:cNvSpPr>
            <p:nvPr/>
          </p:nvSpPr>
          <p:spPr bwMode="auto">
            <a:xfrm>
              <a:off x="4080"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2826" name="Text Box 183"/>
            <p:cNvSpPr txBox="1">
              <a:spLocks noChangeArrowheads="1"/>
            </p:cNvSpPr>
            <p:nvPr/>
          </p:nvSpPr>
          <p:spPr bwMode="auto">
            <a:xfrm>
              <a:off x="3749"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2827" name="Text Box 184"/>
            <p:cNvSpPr txBox="1">
              <a:spLocks noChangeArrowheads="1"/>
            </p:cNvSpPr>
            <p:nvPr/>
          </p:nvSpPr>
          <p:spPr bwMode="auto">
            <a:xfrm>
              <a:off x="3456"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2828" name="Text Box 185"/>
            <p:cNvSpPr txBox="1">
              <a:spLocks noChangeArrowheads="1"/>
            </p:cNvSpPr>
            <p:nvPr/>
          </p:nvSpPr>
          <p:spPr bwMode="auto">
            <a:xfrm>
              <a:off x="3168"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2829" name="Text Box 186"/>
            <p:cNvSpPr txBox="1">
              <a:spLocks noChangeArrowheads="1"/>
            </p:cNvSpPr>
            <p:nvPr/>
          </p:nvSpPr>
          <p:spPr bwMode="auto">
            <a:xfrm>
              <a:off x="2832"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2830" name="Text Box 187"/>
            <p:cNvSpPr txBox="1">
              <a:spLocks noChangeArrowheads="1"/>
            </p:cNvSpPr>
            <p:nvPr/>
          </p:nvSpPr>
          <p:spPr bwMode="auto">
            <a:xfrm>
              <a:off x="2544"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2831" name="Text Box 188"/>
            <p:cNvSpPr txBox="1">
              <a:spLocks noChangeArrowheads="1"/>
            </p:cNvSpPr>
            <p:nvPr/>
          </p:nvSpPr>
          <p:spPr bwMode="auto">
            <a:xfrm>
              <a:off x="2213"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2832" name="Text Box 189"/>
            <p:cNvSpPr txBox="1">
              <a:spLocks noChangeArrowheads="1"/>
            </p:cNvSpPr>
            <p:nvPr/>
          </p:nvSpPr>
          <p:spPr bwMode="auto">
            <a:xfrm>
              <a:off x="1920"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2833" name="Text Box 190"/>
            <p:cNvSpPr txBox="1">
              <a:spLocks noChangeArrowheads="1"/>
            </p:cNvSpPr>
            <p:nvPr/>
          </p:nvSpPr>
          <p:spPr bwMode="auto">
            <a:xfrm>
              <a:off x="1632"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2834" name="Text Box 191"/>
            <p:cNvSpPr txBox="1">
              <a:spLocks noChangeArrowheads="1"/>
            </p:cNvSpPr>
            <p:nvPr/>
          </p:nvSpPr>
          <p:spPr bwMode="auto">
            <a:xfrm>
              <a:off x="1296"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grpSp>
      <p:sp>
        <p:nvSpPr>
          <p:cNvPr id="162821" name="Rectangle 192"/>
          <p:cNvSpPr>
            <a:spLocks noChangeArrowheads="1"/>
          </p:cNvSpPr>
          <p:nvPr/>
        </p:nvSpPr>
        <p:spPr bwMode="auto">
          <a:xfrm>
            <a:off x="490538" y="3595688"/>
            <a:ext cx="7907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b="1">
                <a:solidFill>
                  <a:schemeClr val="tx1"/>
                </a:solidFill>
                <a:latin typeface="Comic Sans MS" panose="030F0902030302020204" charset="0"/>
                <a:ea typeface="宋体" charset="-122"/>
              </a:defRPr>
            </a:lvl1pPr>
            <a:lvl2pPr marL="179705">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lvl="1">
              <a:lnSpc>
                <a:spcPct val="90000"/>
              </a:lnSpc>
              <a:spcBef>
                <a:spcPct val="20000"/>
              </a:spcBef>
            </a:pPr>
            <a:r>
              <a:rPr lang="en-US" altLang="zh-CN" b="0" dirty="0"/>
              <a:t>Offset: </a:t>
            </a:r>
            <a:r>
              <a:rPr lang="en-US" altLang="zh-CN" u="sng" dirty="0">
                <a:solidFill>
                  <a:srgbClr val="FF0000"/>
                </a:solidFill>
              </a:rPr>
              <a:t>0x0</a:t>
            </a:r>
            <a:r>
              <a:rPr lang="en-US" altLang="zh-CN" b="0" dirty="0"/>
              <a:t>	 CI: </a:t>
            </a:r>
            <a:r>
              <a:rPr lang="en-US" altLang="zh-CN" u="sng" dirty="0">
                <a:solidFill>
                  <a:srgbClr val="FF0000"/>
                </a:solidFill>
              </a:rPr>
              <a:t>0x05</a:t>
            </a:r>
            <a:r>
              <a:rPr lang="en-US" altLang="zh-CN" b="0" dirty="0"/>
              <a:t>    CT: </a:t>
            </a:r>
            <a:r>
              <a:rPr lang="en-US" altLang="zh-CN" u="sng" dirty="0">
                <a:solidFill>
                  <a:srgbClr val="FF0000"/>
                </a:solidFill>
              </a:rPr>
              <a:t>0x0D</a:t>
            </a:r>
            <a:r>
              <a:rPr lang="en-US" altLang="zh-CN" b="0" dirty="0"/>
              <a:t>	  Hit? </a:t>
            </a:r>
            <a:r>
              <a:rPr lang="en-US" altLang="zh-CN" u="sng" dirty="0"/>
              <a:t>    </a:t>
            </a:r>
            <a:r>
              <a:rPr lang="en-US" altLang="zh-CN" b="0" dirty="0"/>
              <a:t>  Byte: </a:t>
            </a:r>
            <a:r>
              <a:rPr lang="en-US" altLang="zh-CN" u="sng" dirty="0"/>
              <a:t>0x    </a:t>
            </a:r>
            <a:r>
              <a:rPr lang="en-US" altLang="zh-CN" u="sng" dirty="0">
                <a:solidFill>
                  <a:schemeClr val="bg1"/>
                </a:solidFill>
              </a:rPr>
              <a:t>6</a:t>
            </a:r>
            <a:endParaRPr lang="zh-CN" altLang="en-US" u="sng" dirty="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04D22609-CCE9-694C-8D83-505229EEC26B}" type="slidenum">
              <a:rPr lang="zh-CN" altLang="en-US" sz="1400" b="0">
                <a:latin typeface="Times New Roman" panose="02020603050405020304" charset="0"/>
              </a:rPr>
              <a:t>94</a:t>
            </a:fld>
            <a:endParaRPr lang="en-US" altLang="zh-CN" sz="1400" b="0">
              <a:latin typeface="Times New Roman" panose="02020603050405020304" charset="0"/>
            </a:endParaRPr>
          </a:p>
        </p:txBody>
      </p:sp>
      <p:sp>
        <p:nvSpPr>
          <p:cNvPr id="164866" name="Rectangle 2"/>
          <p:cNvSpPr>
            <a:spLocks noGrp="1" noChangeArrowheads="1"/>
          </p:cNvSpPr>
          <p:nvPr>
            <p:ph type="title"/>
          </p:nvPr>
        </p:nvSpPr>
        <p:spPr/>
        <p:txBody>
          <a:bodyPr/>
          <a:lstStyle/>
          <a:p>
            <a:r>
              <a:rPr lang="en-US" altLang="zh-CN">
                <a:ea typeface="宋体" charset="-122"/>
              </a:rPr>
              <a:t>Simple Memory System Cache</a:t>
            </a:r>
          </a:p>
        </p:txBody>
      </p:sp>
      <p:grpSp>
        <p:nvGrpSpPr>
          <p:cNvPr id="164867" name="Group 5"/>
          <p:cNvGrpSpPr/>
          <p:nvPr/>
        </p:nvGrpSpPr>
        <p:grpSpPr bwMode="auto">
          <a:xfrm>
            <a:off x="2973388" y="1760538"/>
            <a:ext cx="5865812" cy="1363662"/>
            <a:chOff x="1078" y="1791"/>
            <a:chExt cx="3695" cy="859"/>
          </a:xfrm>
        </p:grpSpPr>
        <p:grpSp>
          <p:nvGrpSpPr>
            <p:cNvPr id="165030" name="Group 6"/>
            <p:cNvGrpSpPr/>
            <p:nvPr/>
          </p:nvGrpSpPr>
          <p:grpSpPr bwMode="auto">
            <a:xfrm>
              <a:off x="1078" y="2012"/>
              <a:ext cx="3684" cy="384"/>
              <a:chOff x="1219" y="2880"/>
              <a:chExt cx="3684" cy="384"/>
            </a:xfrm>
          </p:grpSpPr>
          <p:grpSp>
            <p:nvGrpSpPr>
              <p:cNvPr id="165046" name="Group 7"/>
              <p:cNvGrpSpPr/>
              <p:nvPr/>
            </p:nvGrpSpPr>
            <p:grpSpPr bwMode="auto">
              <a:xfrm>
                <a:off x="1219" y="2880"/>
                <a:ext cx="307" cy="384"/>
                <a:chOff x="605" y="1776"/>
                <a:chExt cx="307" cy="384"/>
              </a:xfrm>
            </p:grpSpPr>
            <p:sp>
              <p:nvSpPr>
                <p:cNvPr id="165080" name="Rectangle 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81" name="Rectangle 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65047" name="Group 10"/>
              <p:cNvGrpSpPr/>
              <p:nvPr/>
            </p:nvGrpSpPr>
            <p:grpSpPr bwMode="auto">
              <a:xfrm>
                <a:off x="1526" y="2880"/>
                <a:ext cx="307" cy="384"/>
                <a:chOff x="605" y="1776"/>
                <a:chExt cx="307" cy="384"/>
              </a:xfrm>
            </p:grpSpPr>
            <p:sp>
              <p:nvSpPr>
                <p:cNvPr id="165078" name="Rectangle 1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79" name="Rectangle 1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65048" name="Group 13"/>
              <p:cNvGrpSpPr/>
              <p:nvPr/>
            </p:nvGrpSpPr>
            <p:grpSpPr bwMode="auto">
              <a:xfrm>
                <a:off x="1833" y="2880"/>
                <a:ext cx="307" cy="384"/>
                <a:chOff x="605" y="1776"/>
                <a:chExt cx="307" cy="384"/>
              </a:xfrm>
            </p:grpSpPr>
            <p:sp>
              <p:nvSpPr>
                <p:cNvPr id="165076" name="Rectangle 1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77" name="Rectangle 1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65049" name="Group 16"/>
              <p:cNvGrpSpPr/>
              <p:nvPr/>
            </p:nvGrpSpPr>
            <p:grpSpPr bwMode="auto">
              <a:xfrm>
                <a:off x="2140" y="2880"/>
                <a:ext cx="307" cy="384"/>
                <a:chOff x="605" y="1776"/>
                <a:chExt cx="307" cy="384"/>
              </a:xfrm>
            </p:grpSpPr>
            <p:sp>
              <p:nvSpPr>
                <p:cNvPr id="165074" name="Rectangle 1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75" name="Rectangle 1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65050" name="Group 19"/>
              <p:cNvGrpSpPr/>
              <p:nvPr/>
            </p:nvGrpSpPr>
            <p:grpSpPr bwMode="auto">
              <a:xfrm>
                <a:off x="2447" y="2880"/>
                <a:ext cx="307" cy="384"/>
                <a:chOff x="605" y="1776"/>
                <a:chExt cx="307" cy="384"/>
              </a:xfrm>
            </p:grpSpPr>
            <p:sp>
              <p:nvSpPr>
                <p:cNvPr id="165072" name="Rectangle 2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73" name="Rectangle 2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65051" name="Group 22"/>
              <p:cNvGrpSpPr/>
              <p:nvPr/>
            </p:nvGrpSpPr>
            <p:grpSpPr bwMode="auto">
              <a:xfrm>
                <a:off x="2754" y="2880"/>
                <a:ext cx="307" cy="384"/>
                <a:chOff x="605" y="1776"/>
                <a:chExt cx="307" cy="384"/>
              </a:xfrm>
            </p:grpSpPr>
            <p:sp>
              <p:nvSpPr>
                <p:cNvPr id="165070" name="Rectangle 2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71" name="Rectangle 2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65052" name="Group 25"/>
              <p:cNvGrpSpPr/>
              <p:nvPr/>
            </p:nvGrpSpPr>
            <p:grpSpPr bwMode="auto">
              <a:xfrm>
                <a:off x="3061" y="2880"/>
                <a:ext cx="307" cy="384"/>
                <a:chOff x="605" y="1776"/>
                <a:chExt cx="307" cy="384"/>
              </a:xfrm>
            </p:grpSpPr>
            <p:sp>
              <p:nvSpPr>
                <p:cNvPr id="165068" name="Rectangle 2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69" name="Rectangle 2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65053" name="Group 28"/>
              <p:cNvGrpSpPr/>
              <p:nvPr/>
            </p:nvGrpSpPr>
            <p:grpSpPr bwMode="auto">
              <a:xfrm>
                <a:off x="3368" y="2880"/>
                <a:ext cx="307" cy="384"/>
                <a:chOff x="605" y="1776"/>
                <a:chExt cx="307" cy="384"/>
              </a:xfrm>
            </p:grpSpPr>
            <p:sp>
              <p:nvSpPr>
                <p:cNvPr id="165066" name="Rectangle 2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67" name="Rectangle 3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65054" name="Group 31"/>
              <p:cNvGrpSpPr/>
              <p:nvPr/>
            </p:nvGrpSpPr>
            <p:grpSpPr bwMode="auto">
              <a:xfrm>
                <a:off x="3675" y="2880"/>
                <a:ext cx="307" cy="384"/>
                <a:chOff x="605" y="1776"/>
                <a:chExt cx="307" cy="384"/>
              </a:xfrm>
            </p:grpSpPr>
            <p:sp>
              <p:nvSpPr>
                <p:cNvPr id="165064" name="Rectangle 3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65" name="Rectangle 3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65055" name="Group 34"/>
              <p:cNvGrpSpPr/>
              <p:nvPr/>
            </p:nvGrpSpPr>
            <p:grpSpPr bwMode="auto">
              <a:xfrm>
                <a:off x="3982" y="2880"/>
                <a:ext cx="307" cy="384"/>
                <a:chOff x="605" y="1776"/>
                <a:chExt cx="307" cy="384"/>
              </a:xfrm>
            </p:grpSpPr>
            <p:sp>
              <p:nvSpPr>
                <p:cNvPr id="165062" name="Rectangle 3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63" name="Rectangle 3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65056" name="Group 37"/>
              <p:cNvGrpSpPr/>
              <p:nvPr/>
            </p:nvGrpSpPr>
            <p:grpSpPr bwMode="auto">
              <a:xfrm>
                <a:off x="4289" y="2880"/>
                <a:ext cx="307" cy="384"/>
                <a:chOff x="605" y="1776"/>
                <a:chExt cx="307" cy="384"/>
              </a:xfrm>
            </p:grpSpPr>
            <p:sp>
              <p:nvSpPr>
                <p:cNvPr id="165060" name="Rectangle 3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61" name="Rectangle 3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65057" name="Group 40"/>
              <p:cNvGrpSpPr/>
              <p:nvPr/>
            </p:nvGrpSpPr>
            <p:grpSpPr bwMode="auto">
              <a:xfrm>
                <a:off x="4596" y="2880"/>
                <a:ext cx="307" cy="384"/>
                <a:chOff x="605" y="1776"/>
                <a:chExt cx="307" cy="384"/>
              </a:xfrm>
            </p:grpSpPr>
            <p:sp>
              <p:nvSpPr>
                <p:cNvPr id="165058" name="Rectangle 4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5059" name="Rectangle 4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65031" name="Group 43"/>
            <p:cNvGrpSpPr/>
            <p:nvPr/>
          </p:nvGrpSpPr>
          <p:grpSpPr bwMode="auto">
            <a:xfrm>
              <a:off x="2931" y="2473"/>
              <a:ext cx="1842" cy="177"/>
              <a:chOff x="3061" y="2290"/>
              <a:chExt cx="1842" cy="177"/>
            </a:xfrm>
          </p:grpSpPr>
          <p:sp>
            <p:nvSpPr>
              <p:cNvPr id="165044" name="Line 44"/>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5045" name="Text Box 45"/>
              <p:cNvSpPr txBox="1">
                <a:spLocks noChangeArrowheads="1"/>
              </p:cNvSpPr>
              <p:nvPr/>
            </p:nvSpPr>
            <p:spPr bwMode="auto">
              <a:xfrm>
                <a:off x="3770" y="2290"/>
                <a:ext cx="351"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400">
                    <a:solidFill>
                      <a:schemeClr val="tx2"/>
                    </a:solidFill>
                    <a:latin typeface="Helvetica" pitchFamily="34" charset="0"/>
                  </a:rPr>
                  <a:t>PPO</a:t>
                </a:r>
              </a:p>
            </p:txBody>
          </p:sp>
        </p:grpSp>
        <p:grpSp>
          <p:nvGrpSpPr>
            <p:cNvPr id="165032" name="Group 46"/>
            <p:cNvGrpSpPr/>
            <p:nvPr/>
          </p:nvGrpSpPr>
          <p:grpSpPr bwMode="auto">
            <a:xfrm>
              <a:off x="1107" y="2473"/>
              <a:ext cx="1842" cy="177"/>
              <a:chOff x="3061" y="2290"/>
              <a:chExt cx="1842" cy="177"/>
            </a:xfrm>
          </p:grpSpPr>
          <p:sp>
            <p:nvSpPr>
              <p:cNvPr id="165042" name="Line 47"/>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5043" name="Text Box 48"/>
              <p:cNvSpPr txBox="1">
                <a:spLocks noChangeArrowheads="1"/>
              </p:cNvSpPr>
              <p:nvPr/>
            </p:nvSpPr>
            <p:spPr bwMode="auto">
              <a:xfrm>
                <a:off x="3770" y="2290"/>
                <a:ext cx="345"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400">
                    <a:solidFill>
                      <a:schemeClr val="tx2"/>
                    </a:solidFill>
                    <a:latin typeface="Helvetica" pitchFamily="34" charset="0"/>
                  </a:rPr>
                  <a:t>PPN</a:t>
                </a:r>
              </a:p>
            </p:txBody>
          </p:sp>
        </p:grpSp>
        <p:grpSp>
          <p:nvGrpSpPr>
            <p:cNvPr id="165033" name="Group 49"/>
            <p:cNvGrpSpPr/>
            <p:nvPr/>
          </p:nvGrpSpPr>
          <p:grpSpPr bwMode="auto">
            <a:xfrm>
              <a:off x="4130" y="1804"/>
              <a:ext cx="625" cy="177"/>
              <a:chOff x="2445" y="1660"/>
              <a:chExt cx="625" cy="177"/>
            </a:xfrm>
          </p:grpSpPr>
          <p:sp>
            <p:nvSpPr>
              <p:cNvPr id="165040" name="Line 50"/>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5041" name="Text Box 51"/>
              <p:cNvSpPr txBox="1">
                <a:spLocks noChangeArrowheads="1"/>
              </p:cNvSpPr>
              <p:nvPr/>
            </p:nvSpPr>
            <p:spPr bwMode="auto">
              <a:xfrm>
                <a:off x="2644" y="1660"/>
                <a:ext cx="282"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CO</a:t>
                </a:r>
              </a:p>
            </p:txBody>
          </p:sp>
        </p:grpSp>
        <p:grpSp>
          <p:nvGrpSpPr>
            <p:cNvPr id="165034" name="Group 52"/>
            <p:cNvGrpSpPr/>
            <p:nvPr/>
          </p:nvGrpSpPr>
          <p:grpSpPr bwMode="auto">
            <a:xfrm>
              <a:off x="2920" y="1791"/>
              <a:ext cx="1214" cy="177"/>
              <a:chOff x="2445" y="1660"/>
              <a:chExt cx="625" cy="177"/>
            </a:xfrm>
          </p:grpSpPr>
          <p:sp>
            <p:nvSpPr>
              <p:cNvPr id="165038" name="Line 53"/>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5039" name="Text Box 54"/>
              <p:cNvSpPr txBox="1">
                <a:spLocks noChangeArrowheads="1"/>
              </p:cNvSpPr>
              <p:nvPr/>
            </p:nvSpPr>
            <p:spPr bwMode="auto">
              <a:xfrm>
                <a:off x="2727" y="1660"/>
                <a:ext cx="116"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CI</a:t>
                </a:r>
              </a:p>
            </p:txBody>
          </p:sp>
        </p:grpSp>
        <p:grpSp>
          <p:nvGrpSpPr>
            <p:cNvPr id="165035" name="Group 55"/>
            <p:cNvGrpSpPr/>
            <p:nvPr/>
          </p:nvGrpSpPr>
          <p:grpSpPr bwMode="auto">
            <a:xfrm>
              <a:off x="1078" y="1804"/>
              <a:ext cx="1824" cy="177"/>
              <a:chOff x="2445" y="1660"/>
              <a:chExt cx="625" cy="177"/>
            </a:xfrm>
          </p:grpSpPr>
          <p:sp>
            <p:nvSpPr>
              <p:cNvPr id="165036" name="Line 56"/>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5037" name="Text Box 57"/>
              <p:cNvSpPr txBox="1">
                <a:spLocks noChangeArrowheads="1"/>
              </p:cNvSpPr>
              <p:nvPr/>
            </p:nvSpPr>
            <p:spPr bwMode="auto">
              <a:xfrm>
                <a:off x="2740" y="1660"/>
                <a:ext cx="91"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CT</a:t>
                </a:r>
              </a:p>
            </p:txBody>
          </p:sp>
        </p:grpSp>
      </p:grpSp>
      <p:graphicFrame>
        <p:nvGraphicFramePr>
          <p:cNvPr id="1391674" name="Group 58"/>
          <p:cNvGraphicFramePr>
            <a:graphicFrameLocks noGrp="1"/>
          </p:cNvGraphicFramePr>
          <p:nvPr/>
        </p:nvGraphicFramePr>
        <p:xfrm>
          <a:off x="228600" y="3352800"/>
          <a:ext cx="8686800" cy="3276604"/>
        </p:xfrm>
        <a:graphic>
          <a:graphicData uri="http://schemas.openxmlformats.org/drawingml/2006/table">
            <a:tbl>
              <a:tblPr/>
              <a:tblGrid>
                <a:gridCol w="620713">
                  <a:extLst>
                    <a:ext uri="{9D8B030D-6E8A-4147-A177-3AD203B41FA5}">
                      <a16:colId xmlns:a16="http://schemas.microsoft.com/office/drawing/2014/main" val="20000"/>
                    </a:ext>
                  </a:extLst>
                </a:gridCol>
                <a:gridCol w="619125">
                  <a:extLst>
                    <a:ext uri="{9D8B030D-6E8A-4147-A177-3AD203B41FA5}">
                      <a16:colId xmlns:a16="http://schemas.microsoft.com/office/drawing/2014/main" val="20001"/>
                    </a:ext>
                  </a:extLst>
                </a:gridCol>
                <a:gridCol w="620712">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620713">
                  <a:extLst>
                    <a:ext uri="{9D8B030D-6E8A-4147-A177-3AD203B41FA5}">
                      <a16:colId xmlns:a16="http://schemas.microsoft.com/office/drawing/2014/main" val="20004"/>
                    </a:ext>
                  </a:extLst>
                </a:gridCol>
                <a:gridCol w="619125">
                  <a:extLst>
                    <a:ext uri="{9D8B030D-6E8A-4147-A177-3AD203B41FA5}">
                      <a16:colId xmlns:a16="http://schemas.microsoft.com/office/drawing/2014/main" val="20005"/>
                    </a:ext>
                  </a:extLst>
                </a:gridCol>
                <a:gridCol w="620712">
                  <a:extLst>
                    <a:ext uri="{9D8B030D-6E8A-4147-A177-3AD203B41FA5}">
                      <a16:colId xmlns:a16="http://schemas.microsoft.com/office/drawing/2014/main" val="20006"/>
                    </a:ext>
                  </a:extLst>
                </a:gridCol>
                <a:gridCol w="620713">
                  <a:extLst>
                    <a:ext uri="{9D8B030D-6E8A-4147-A177-3AD203B41FA5}">
                      <a16:colId xmlns:a16="http://schemas.microsoft.com/office/drawing/2014/main" val="20007"/>
                    </a:ext>
                  </a:extLst>
                </a:gridCol>
                <a:gridCol w="619125">
                  <a:extLst>
                    <a:ext uri="{9D8B030D-6E8A-4147-A177-3AD203B41FA5}">
                      <a16:colId xmlns:a16="http://schemas.microsoft.com/office/drawing/2014/main" val="20008"/>
                    </a:ext>
                  </a:extLst>
                </a:gridCol>
                <a:gridCol w="620712">
                  <a:extLst>
                    <a:ext uri="{9D8B030D-6E8A-4147-A177-3AD203B41FA5}">
                      <a16:colId xmlns:a16="http://schemas.microsoft.com/office/drawing/2014/main" val="20009"/>
                    </a:ext>
                  </a:extLst>
                </a:gridCol>
                <a:gridCol w="622300">
                  <a:extLst>
                    <a:ext uri="{9D8B030D-6E8A-4147-A177-3AD203B41FA5}">
                      <a16:colId xmlns:a16="http://schemas.microsoft.com/office/drawing/2014/main" val="20010"/>
                    </a:ext>
                  </a:extLst>
                </a:gridCol>
                <a:gridCol w="620713">
                  <a:extLst>
                    <a:ext uri="{9D8B030D-6E8A-4147-A177-3AD203B41FA5}">
                      <a16:colId xmlns:a16="http://schemas.microsoft.com/office/drawing/2014/main" val="20011"/>
                    </a:ext>
                  </a:extLst>
                </a:gridCol>
                <a:gridCol w="619125">
                  <a:extLst>
                    <a:ext uri="{9D8B030D-6E8A-4147-A177-3AD203B41FA5}">
                      <a16:colId xmlns:a16="http://schemas.microsoft.com/office/drawing/2014/main" val="20012"/>
                    </a:ext>
                  </a:extLst>
                </a:gridCol>
                <a:gridCol w="620712">
                  <a:extLst>
                    <a:ext uri="{9D8B030D-6E8A-4147-A177-3AD203B41FA5}">
                      <a16:colId xmlns:a16="http://schemas.microsoft.com/office/drawing/2014/main" val="20013"/>
                    </a:ext>
                  </a:extLst>
                </a:gridCol>
              </a:tblGrid>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endParaRPr kumimoji="0" lang="en-US" altLang="zh-CN" sz="1400" b="1" i="0" u="none" strike="noStrike" cap="none" normalizeH="0" baseline="0">
                        <a:ln>
                          <a:noFill/>
                        </a:ln>
                        <a:solidFill>
                          <a:schemeClr val="tx1"/>
                        </a:solidFill>
                        <a:effectLst/>
                        <a:latin typeface="Comic Sans MS" panose="030F0902030302020204" charset="0"/>
                        <a:ea typeface="宋体" charset="-122"/>
                      </a:endParaRP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B3</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endParaRPr kumimoji="0" lang="en-US" altLang="zh-CN" sz="1400" b="1" i="0" u="none" strike="noStrike" cap="none" normalizeH="0" baseline="0">
                        <a:ln>
                          <a:noFill/>
                        </a:ln>
                        <a:solidFill>
                          <a:schemeClr val="tx1"/>
                        </a:solidFill>
                        <a:effectLst/>
                        <a:latin typeface="Comic Sans MS" panose="030F0902030302020204" charset="0"/>
                        <a:ea typeface="宋体" charset="-122"/>
                      </a:endParaRP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Tag</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Valid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B3</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19</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99</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11</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8</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3A</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51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89</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15</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9</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1B</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08</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2D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93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15</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DA</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3B</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B</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0B</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68300">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4</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43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6D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8F</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09</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C</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5</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CC"/>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0D</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902030302020204" charset="0"/>
                          <a:ea typeface="宋体" charset="-122"/>
                        </a:rPr>
                        <a:t>36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72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F0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1D</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D</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96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15</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6</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31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E</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83</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77</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1B</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D3</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63538">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7</a:t>
                      </a:r>
                    </a:p>
                  </a:txBody>
                  <a:tcPr marL="90487" marR="90487" marT="44450" marB="4445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16</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11</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C2</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DF</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03</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F</a:t>
                      </a:r>
                    </a:p>
                  </a:txBody>
                  <a:tcPr marL="90487" marR="90487" marT="44450" marB="4445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14</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0</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895350">
                        <a:spcBef>
                          <a:spcPct val="20000"/>
                        </a:spcBef>
                        <a:defRPr kumimoji="1" sz="2400">
                          <a:solidFill>
                            <a:schemeClr val="tx1"/>
                          </a:solidFill>
                          <a:latin typeface="Comic Sans MS" panose="030F0902030302020204" charset="0"/>
                          <a:ea typeface="宋体" charset="-122"/>
                        </a:defRPr>
                      </a:lvl1pPr>
                      <a:lvl2pPr marL="742950" indent="-285750" defTabSz="895350">
                        <a:spcBef>
                          <a:spcPct val="20000"/>
                        </a:spcBef>
                        <a:defRPr kumimoji="1" sz="2000">
                          <a:solidFill>
                            <a:schemeClr val="tx1"/>
                          </a:solidFill>
                          <a:latin typeface="Comic Sans MS" panose="030F0902030302020204" charset="0"/>
                          <a:ea typeface="宋体" charset="-122"/>
                        </a:defRPr>
                      </a:lvl2pPr>
                      <a:lvl3pPr marL="1143000" indent="-228600" defTabSz="895350">
                        <a:spcBef>
                          <a:spcPct val="20000"/>
                        </a:spcBef>
                        <a:defRPr kumimoji="1">
                          <a:solidFill>
                            <a:schemeClr val="tx1"/>
                          </a:solidFill>
                          <a:latin typeface="Comic Sans MS" panose="030F0902030302020204" charset="0"/>
                          <a:ea typeface="宋体" charset="-122"/>
                        </a:defRPr>
                      </a:lvl3pPr>
                      <a:lvl4pPr marL="1600200" indent="-228600" defTabSz="895350">
                        <a:spcBef>
                          <a:spcPct val="20000"/>
                        </a:spcBef>
                        <a:defRPr kumimoji="1">
                          <a:solidFill>
                            <a:schemeClr val="tx1"/>
                          </a:solidFill>
                          <a:latin typeface="Comic Sans MS" panose="030F0902030302020204" charset="0"/>
                          <a:ea typeface="宋体" charset="-122"/>
                        </a:defRPr>
                      </a:lvl4pPr>
                      <a:lvl5pPr marL="2057400" indent="-228600" defTabSz="895350">
                        <a:spcBef>
                          <a:spcPct val="20000"/>
                        </a:spcBef>
                        <a:defRPr kumimoji="1">
                          <a:solidFill>
                            <a:schemeClr val="tx1"/>
                          </a:solidFill>
                          <a:latin typeface="Comic Sans MS" panose="030F0902030302020204" charset="0"/>
                          <a:ea typeface="宋体" charset="-122"/>
                        </a:defRPr>
                      </a:lvl5pPr>
                      <a:lvl6pPr marL="25146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6pPr>
                      <a:lvl7pPr marL="29718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7pPr>
                      <a:lvl8pPr marL="34290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8pPr>
                      <a:lvl9pPr marL="3886200" indent="-228600" defTabSz="895350" eaLnBrk="0" fontAlgn="base" hangingPunct="0">
                        <a:spcBef>
                          <a:spcPct val="20000"/>
                        </a:spcBef>
                        <a:spcAft>
                          <a:spcPct val="0"/>
                        </a:spcAft>
                        <a:defRPr kumimoji="1">
                          <a:solidFill>
                            <a:schemeClr val="tx1"/>
                          </a:solidFill>
                          <a:latin typeface="Comic Sans MS" panose="030F0902030302020204" charset="0"/>
                          <a:ea typeface="宋体" charset="-122"/>
                        </a:defRPr>
                      </a:lvl9pPr>
                    </a:lstStyle>
                    <a:p>
                      <a:pPr marL="0" marR="0" lvl="0" indent="0" algn="ctr" defTabSz="895350" rtl="0" eaLnBrk="0" fontAlgn="base" latinLnBrk="0" hangingPunct="0">
                        <a:lnSpc>
                          <a:spcPct val="100000"/>
                        </a:lnSpc>
                        <a:spcBef>
                          <a:spcPct val="2000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902030302020204" charset="0"/>
                          <a:ea typeface="宋体" charset="-122"/>
                        </a:rPr>
                        <a:t>–</a:t>
                      </a:r>
                    </a:p>
                  </a:txBody>
                  <a:tcPr marL="90487" marR="90487" marT="44450" marB="4445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165029" name="Rectangle 3"/>
          <p:cNvSpPr txBox="1">
            <a:spLocks noChangeArrowheads="1"/>
          </p:cNvSpPr>
          <p:nvPr/>
        </p:nvSpPr>
        <p:spPr bwMode="auto">
          <a:xfrm>
            <a:off x="152400" y="1447800"/>
            <a:ext cx="2667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6700" indent="-266700">
              <a:defRPr sz="2000" b="1">
                <a:solidFill>
                  <a:schemeClr val="tx1"/>
                </a:solidFill>
                <a:latin typeface="Comic Sans MS" panose="030F0902030302020204" charset="0"/>
                <a:ea typeface="宋体" charset="-122"/>
              </a:defRPr>
            </a:lvl1pPr>
            <a:lvl2pPr marL="533400" indent="-26670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spcBef>
                <a:spcPct val="20000"/>
              </a:spcBef>
              <a:buFontTx/>
              <a:buChar char="•"/>
            </a:pPr>
            <a:r>
              <a:rPr lang="en-US" altLang="zh-CN" sz="2400" b="0"/>
              <a:t>Cache</a:t>
            </a:r>
          </a:p>
          <a:p>
            <a:pPr lvl="1">
              <a:spcBef>
                <a:spcPct val="20000"/>
              </a:spcBef>
              <a:buFontTx/>
              <a:buChar char="–"/>
            </a:pPr>
            <a:r>
              <a:rPr lang="en-US" altLang="zh-CN" b="0"/>
              <a:t>16 lines</a:t>
            </a:r>
          </a:p>
          <a:p>
            <a:pPr lvl="1">
              <a:spcBef>
                <a:spcPct val="20000"/>
              </a:spcBef>
              <a:buFontTx/>
              <a:buChar char="–"/>
            </a:pPr>
            <a:r>
              <a:rPr lang="en-US" altLang="zh-CN" b="0"/>
              <a:t>4-byte line size</a:t>
            </a:r>
          </a:p>
          <a:p>
            <a:pPr lvl="1">
              <a:spcBef>
                <a:spcPct val="20000"/>
              </a:spcBef>
              <a:buFontTx/>
              <a:buChar char="–"/>
            </a:pPr>
            <a:r>
              <a:rPr lang="en-US" altLang="zh-CN" b="0"/>
              <a:t>Direct mapped</a:t>
            </a:r>
            <a:endParaRPr lang="zh-CN" altLang="en-US" b="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fld id="{98593FF2-7FEA-AD4C-9E81-F1340CCEEDBD}" type="slidenum">
              <a:rPr lang="zh-CN" altLang="en-US" sz="1400" b="0">
                <a:latin typeface="Times New Roman" panose="02020603050405020304" charset="0"/>
              </a:rPr>
              <a:t>95</a:t>
            </a:fld>
            <a:endParaRPr lang="en-US" altLang="zh-CN" sz="1400" b="0">
              <a:latin typeface="Times New Roman" panose="02020603050405020304" charset="0"/>
            </a:endParaRPr>
          </a:p>
        </p:txBody>
      </p:sp>
      <p:sp>
        <p:nvSpPr>
          <p:cNvPr id="166914" name="Rectangle 2"/>
          <p:cNvSpPr>
            <a:spLocks noGrp="1" noChangeArrowheads="1"/>
          </p:cNvSpPr>
          <p:nvPr>
            <p:ph type="title"/>
          </p:nvPr>
        </p:nvSpPr>
        <p:spPr/>
        <p:txBody>
          <a:bodyPr/>
          <a:lstStyle/>
          <a:p>
            <a:r>
              <a:rPr lang="en-US" altLang="zh-CN">
                <a:ea typeface="宋体" charset="-122"/>
              </a:rPr>
              <a:t>Address Translation Example</a:t>
            </a:r>
          </a:p>
        </p:txBody>
      </p:sp>
      <p:sp>
        <p:nvSpPr>
          <p:cNvPr id="166915" name="Rectangle 69"/>
          <p:cNvSpPr>
            <a:spLocks noChangeArrowheads="1"/>
          </p:cNvSpPr>
          <p:nvPr/>
        </p:nvSpPr>
        <p:spPr bwMode="auto">
          <a:xfrm>
            <a:off x="457200" y="1447800"/>
            <a:ext cx="142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140000"/>
              </a:lnSpc>
            </a:pPr>
            <a:r>
              <a:rPr lang="en-US" altLang="zh-CN" b="0"/>
              <a:t>PA: </a:t>
            </a:r>
            <a:r>
              <a:rPr lang="en-US" altLang="zh-CN" u="sng"/>
              <a:t>0x354</a:t>
            </a:r>
          </a:p>
        </p:txBody>
      </p:sp>
      <p:grpSp>
        <p:nvGrpSpPr>
          <p:cNvPr id="166916" name="Group 126"/>
          <p:cNvGrpSpPr/>
          <p:nvPr/>
        </p:nvGrpSpPr>
        <p:grpSpPr bwMode="auto">
          <a:xfrm>
            <a:off x="609600" y="1905000"/>
            <a:ext cx="5865813" cy="1397000"/>
            <a:chOff x="1248" y="2624"/>
            <a:chExt cx="3695" cy="880"/>
          </a:xfrm>
        </p:grpSpPr>
        <p:grpSp>
          <p:nvGrpSpPr>
            <p:cNvPr id="166918" name="Group 127"/>
            <p:cNvGrpSpPr/>
            <p:nvPr/>
          </p:nvGrpSpPr>
          <p:grpSpPr bwMode="auto">
            <a:xfrm>
              <a:off x="1248" y="2624"/>
              <a:ext cx="3695" cy="880"/>
              <a:chOff x="1078" y="1776"/>
              <a:chExt cx="3695" cy="880"/>
            </a:xfrm>
          </p:grpSpPr>
          <p:grpSp>
            <p:nvGrpSpPr>
              <p:cNvPr id="166931" name="Group 128"/>
              <p:cNvGrpSpPr/>
              <p:nvPr/>
            </p:nvGrpSpPr>
            <p:grpSpPr bwMode="auto">
              <a:xfrm>
                <a:off x="1078" y="2012"/>
                <a:ext cx="3684" cy="384"/>
                <a:chOff x="1219" y="2880"/>
                <a:chExt cx="3684" cy="384"/>
              </a:xfrm>
            </p:grpSpPr>
            <p:grpSp>
              <p:nvGrpSpPr>
                <p:cNvPr id="166947" name="Group 129"/>
                <p:cNvGrpSpPr/>
                <p:nvPr/>
              </p:nvGrpSpPr>
              <p:grpSpPr bwMode="auto">
                <a:xfrm>
                  <a:off x="1219" y="2880"/>
                  <a:ext cx="307" cy="384"/>
                  <a:chOff x="605" y="1776"/>
                  <a:chExt cx="307" cy="384"/>
                </a:xfrm>
              </p:grpSpPr>
              <p:sp>
                <p:nvSpPr>
                  <p:cNvPr id="166981" name="Rectangle 13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82" name="Rectangle 13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11</a:t>
                    </a:r>
                  </a:p>
                </p:txBody>
              </p:sp>
            </p:grpSp>
            <p:grpSp>
              <p:nvGrpSpPr>
                <p:cNvPr id="166948" name="Group 132"/>
                <p:cNvGrpSpPr/>
                <p:nvPr/>
              </p:nvGrpSpPr>
              <p:grpSpPr bwMode="auto">
                <a:xfrm>
                  <a:off x="1526" y="2880"/>
                  <a:ext cx="307" cy="384"/>
                  <a:chOff x="605" y="1776"/>
                  <a:chExt cx="307" cy="384"/>
                </a:xfrm>
              </p:grpSpPr>
              <p:sp>
                <p:nvSpPr>
                  <p:cNvPr id="166979" name="Rectangle 13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80" name="Rectangle 13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10</a:t>
                    </a:r>
                  </a:p>
                </p:txBody>
              </p:sp>
            </p:grpSp>
            <p:grpSp>
              <p:nvGrpSpPr>
                <p:cNvPr id="166949" name="Group 135"/>
                <p:cNvGrpSpPr/>
                <p:nvPr/>
              </p:nvGrpSpPr>
              <p:grpSpPr bwMode="auto">
                <a:xfrm>
                  <a:off x="1833" y="2880"/>
                  <a:ext cx="307" cy="384"/>
                  <a:chOff x="605" y="1776"/>
                  <a:chExt cx="307" cy="384"/>
                </a:xfrm>
              </p:grpSpPr>
              <p:sp>
                <p:nvSpPr>
                  <p:cNvPr id="166977" name="Rectangle 136"/>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78" name="Rectangle 137"/>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9</a:t>
                    </a:r>
                  </a:p>
                </p:txBody>
              </p:sp>
            </p:grpSp>
            <p:grpSp>
              <p:nvGrpSpPr>
                <p:cNvPr id="166950" name="Group 138"/>
                <p:cNvGrpSpPr/>
                <p:nvPr/>
              </p:nvGrpSpPr>
              <p:grpSpPr bwMode="auto">
                <a:xfrm>
                  <a:off x="2140" y="2880"/>
                  <a:ext cx="307" cy="384"/>
                  <a:chOff x="605" y="1776"/>
                  <a:chExt cx="307" cy="384"/>
                </a:xfrm>
              </p:grpSpPr>
              <p:sp>
                <p:nvSpPr>
                  <p:cNvPr id="166975" name="Rectangle 139"/>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76" name="Rectangle 140"/>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8</a:t>
                    </a:r>
                  </a:p>
                </p:txBody>
              </p:sp>
            </p:grpSp>
            <p:grpSp>
              <p:nvGrpSpPr>
                <p:cNvPr id="166951" name="Group 141"/>
                <p:cNvGrpSpPr/>
                <p:nvPr/>
              </p:nvGrpSpPr>
              <p:grpSpPr bwMode="auto">
                <a:xfrm>
                  <a:off x="2447" y="2880"/>
                  <a:ext cx="307" cy="384"/>
                  <a:chOff x="605" y="1776"/>
                  <a:chExt cx="307" cy="384"/>
                </a:xfrm>
              </p:grpSpPr>
              <p:sp>
                <p:nvSpPr>
                  <p:cNvPr id="166973" name="Rectangle 142"/>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74" name="Rectangle 143"/>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7</a:t>
                    </a:r>
                  </a:p>
                </p:txBody>
              </p:sp>
            </p:grpSp>
            <p:grpSp>
              <p:nvGrpSpPr>
                <p:cNvPr id="166952" name="Group 144"/>
                <p:cNvGrpSpPr/>
                <p:nvPr/>
              </p:nvGrpSpPr>
              <p:grpSpPr bwMode="auto">
                <a:xfrm>
                  <a:off x="2754" y="2880"/>
                  <a:ext cx="307" cy="384"/>
                  <a:chOff x="605" y="1776"/>
                  <a:chExt cx="307" cy="384"/>
                </a:xfrm>
              </p:grpSpPr>
              <p:sp>
                <p:nvSpPr>
                  <p:cNvPr id="166971" name="Rectangle 145"/>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72" name="Rectangle 146"/>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6</a:t>
                    </a:r>
                  </a:p>
                </p:txBody>
              </p:sp>
            </p:grpSp>
            <p:grpSp>
              <p:nvGrpSpPr>
                <p:cNvPr id="166953" name="Group 147"/>
                <p:cNvGrpSpPr/>
                <p:nvPr/>
              </p:nvGrpSpPr>
              <p:grpSpPr bwMode="auto">
                <a:xfrm>
                  <a:off x="3061" y="2880"/>
                  <a:ext cx="307" cy="384"/>
                  <a:chOff x="605" y="1776"/>
                  <a:chExt cx="307" cy="384"/>
                </a:xfrm>
              </p:grpSpPr>
              <p:sp>
                <p:nvSpPr>
                  <p:cNvPr id="166969" name="Rectangle 148"/>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70" name="Rectangle 149"/>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5</a:t>
                    </a:r>
                  </a:p>
                </p:txBody>
              </p:sp>
            </p:grpSp>
            <p:grpSp>
              <p:nvGrpSpPr>
                <p:cNvPr id="166954" name="Group 150"/>
                <p:cNvGrpSpPr/>
                <p:nvPr/>
              </p:nvGrpSpPr>
              <p:grpSpPr bwMode="auto">
                <a:xfrm>
                  <a:off x="3368" y="2880"/>
                  <a:ext cx="307" cy="384"/>
                  <a:chOff x="605" y="1776"/>
                  <a:chExt cx="307" cy="384"/>
                </a:xfrm>
              </p:grpSpPr>
              <p:sp>
                <p:nvSpPr>
                  <p:cNvPr id="166967" name="Rectangle 151"/>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68" name="Rectangle 152"/>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4</a:t>
                    </a:r>
                  </a:p>
                </p:txBody>
              </p:sp>
            </p:grpSp>
            <p:grpSp>
              <p:nvGrpSpPr>
                <p:cNvPr id="166955" name="Group 153"/>
                <p:cNvGrpSpPr/>
                <p:nvPr/>
              </p:nvGrpSpPr>
              <p:grpSpPr bwMode="auto">
                <a:xfrm>
                  <a:off x="3675" y="2880"/>
                  <a:ext cx="307" cy="384"/>
                  <a:chOff x="605" y="1776"/>
                  <a:chExt cx="307" cy="384"/>
                </a:xfrm>
              </p:grpSpPr>
              <p:sp>
                <p:nvSpPr>
                  <p:cNvPr id="166965" name="Rectangle 154"/>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66" name="Rectangle 155"/>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3</a:t>
                    </a:r>
                  </a:p>
                </p:txBody>
              </p:sp>
            </p:grpSp>
            <p:grpSp>
              <p:nvGrpSpPr>
                <p:cNvPr id="166956" name="Group 156"/>
                <p:cNvGrpSpPr/>
                <p:nvPr/>
              </p:nvGrpSpPr>
              <p:grpSpPr bwMode="auto">
                <a:xfrm>
                  <a:off x="3982" y="2880"/>
                  <a:ext cx="307" cy="384"/>
                  <a:chOff x="605" y="1776"/>
                  <a:chExt cx="307" cy="384"/>
                </a:xfrm>
              </p:grpSpPr>
              <p:sp>
                <p:nvSpPr>
                  <p:cNvPr id="166963" name="Rectangle 157"/>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64" name="Rectangle 158"/>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2</a:t>
                    </a:r>
                  </a:p>
                </p:txBody>
              </p:sp>
            </p:grpSp>
            <p:grpSp>
              <p:nvGrpSpPr>
                <p:cNvPr id="166957" name="Group 159"/>
                <p:cNvGrpSpPr/>
                <p:nvPr/>
              </p:nvGrpSpPr>
              <p:grpSpPr bwMode="auto">
                <a:xfrm>
                  <a:off x="4289" y="2880"/>
                  <a:ext cx="307" cy="384"/>
                  <a:chOff x="605" y="1776"/>
                  <a:chExt cx="307" cy="384"/>
                </a:xfrm>
              </p:grpSpPr>
              <p:sp>
                <p:nvSpPr>
                  <p:cNvPr id="166961" name="Rectangle 160"/>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62" name="Rectangle 161"/>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1</a:t>
                    </a:r>
                  </a:p>
                </p:txBody>
              </p:sp>
            </p:grpSp>
            <p:grpSp>
              <p:nvGrpSpPr>
                <p:cNvPr id="166958" name="Group 162"/>
                <p:cNvGrpSpPr/>
                <p:nvPr/>
              </p:nvGrpSpPr>
              <p:grpSpPr bwMode="auto">
                <a:xfrm>
                  <a:off x="4596" y="2880"/>
                  <a:ext cx="307" cy="384"/>
                  <a:chOff x="605" y="1776"/>
                  <a:chExt cx="307" cy="384"/>
                </a:xfrm>
              </p:grpSpPr>
              <p:sp>
                <p:nvSpPr>
                  <p:cNvPr id="166959" name="Rectangle 163"/>
                  <p:cNvSpPr>
                    <a:spLocks noChangeArrowheads="1"/>
                  </p:cNvSpPr>
                  <p:nvPr/>
                </p:nvSpPr>
                <p:spPr bwMode="auto">
                  <a:xfrm>
                    <a:off x="605" y="1968"/>
                    <a:ext cx="307" cy="1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endParaRPr lang="zh-CN" altLang="en-US"/>
                  </a:p>
                </p:txBody>
              </p:sp>
              <p:sp>
                <p:nvSpPr>
                  <p:cNvPr id="166960" name="Rectangle 164"/>
                  <p:cNvSpPr>
                    <a:spLocks noChangeArrowheads="1"/>
                  </p:cNvSpPr>
                  <p:nvPr/>
                </p:nvSpPr>
                <p:spPr bwMode="auto">
                  <a:xfrm>
                    <a:off x="605" y="1776"/>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400">
                        <a:solidFill>
                          <a:schemeClr val="tx2"/>
                        </a:solidFill>
                        <a:latin typeface="Helvetica" pitchFamily="34" charset="0"/>
                      </a:rPr>
                      <a:t>0</a:t>
                    </a:r>
                  </a:p>
                </p:txBody>
              </p:sp>
            </p:grpSp>
          </p:grpSp>
          <p:grpSp>
            <p:nvGrpSpPr>
              <p:cNvPr id="166932" name="Group 165"/>
              <p:cNvGrpSpPr/>
              <p:nvPr/>
            </p:nvGrpSpPr>
            <p:grpSpPr bwMode="auto">
              <a:xfrm>
                <a:off x="2931" y="2444"/>
                <a:ext cx="1842" cy="212"/>
                <a:chOff x="3061" y="2261"/>
                <a:chExt cx="1842" cy="212"/>
              </a:xfrm>
            </p:grpSpPr>
            <p:sp>
              <p:nvSpPr>
                <p:cNvPr id="166945" name="Line 166"/>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6946" name="Text Box 167"/>
                <p:cNvSpPr txBox="1">
                  <a:spLocks noChangeArrowheads="1"/>
                </p:cNvSpPr>
                <p:nvPr/>
              </p:nvSpPr>
              <p:spPr bwMode="auto">
                <a:xfrm>
                  <a:off x="3770" y="2261"/>
                  <a:ext cx="41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PPO</a:t>
                  </a:r>
                </a:p>
              </p:txBody>
            </p:sp>
          </p:grpSp>
          <p:grpSp>
            <p:nvGrpSpPr>
              <p:cNvPr id="166933" name="Group 168"/>
              <p:cNvGrpSpPr/>
              <p:nvPr/>
            </p:nvGrpSpPr>
            <p:grpSpPr bwMode="auto">
              <a:xfrm>
                <a:off x="1107" y="2444"/>
                <a:ext cx="1842" cy="212"/>
                <a:chOff x="3061" y="2261"/>
                <a:chExt cx="1842" cy="212"/>
              </a:xfrm>
            </p:grpSpPr>
            <p:sp>
              <p:nvSpPr>
                <p:cNvPr id="166943" name="Line 169"/>
                <p:cNvSpPr>
                  <a:spLocks noChangeShapeType="1"/>
                </p:cNvSpPr>
                <p:nvPr/>
              </p:nvSpPr>
              <p:spPr bwMode="auto">
                <a:xfrm>
                  <a:off x="3061" y="2352"/>
                  <a:ext cx="184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6944" name="Text Box 170"/>
                <p:cNvSpPr txBox="1">
                  <a:spLocks noChangeArrowheads="1"/>
                </p:cNvSpPr>
                <p:nvPr/>
              </p:nvSpPr>
              <p:spPr bwMode="auto">
                <a:xfrm>
                  <a:off x="3770" y="2261"/>
                  <a:ext cx="410"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nSpc>
                      <a:spcPct val="90000"/>
                    </a:lnSpc>
                    <a:spcBef>
                      <a:spcPct val="30000"/>
                    </a:spcBef>
                  </a:pPr>
                  <a:r>
                    <a:rPr lang="en-US" altLang="zh-CN" sz="1800">
                      <a:solidFill>
                        <a:schemeClr val="tx2"/>
                      </a:solidFill>
                      <a:latin typeface="Helvetica" pitchFamily="34" charset="0"/>
                    </a:rPr>
                    <a:t>PPN</a:t>
                  </a:r>
                </a:p>
              </p:txBody>
            </p:sp>
          </p:grpSp>
          <p:grpSp>
            <p:nvGrpSpPr>
              <p:cNvPr id="166934" name="Group 171"/>
              <p:cNvGrpSpPr/>
              <p:nvPr/>
            </p:nvGrpSpPr>
            <p:grpSpPr bwMode="auto">
              <a:xfrm>
                <a:off x="4130" y="1789"/>
                <a:ext cx="625" cy="195"/>
                <a:chOff x="2445" y="1645"/>
                <a:chExt cx="625" cy="195"/>
              </a:xfrm>
            </p:grpSpPr>
            <p:sp>
              <p:nvSpPr>
                <p:cNvPr id="166941" name="Line 172"/>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6942" name="Text Box 173"/>
                <p:cNvSpPr txBox="1">
                  <a:spLocks noChangeArrowheads="1"/>
                </p:cNvSpPr>
                <p:nvPr/>
              </p:nvSpPr>
              <p:spPr bwMode="auto">
                <a:xfrm>
                  <a:off x="2632" y="1645"/>
                  <a:ext cx="306"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CO</a:t>
                  </a:r>
                </a:p>
              </p:txBody>
            </p:sp>
          </p:grpSp>
          <p:grpSp>
            <p:nvGrpSpPr>
              <p:cNvPr id="166935" name="Group 174"/>
              <p:cNvGrpSpPr/>
              <p:nvPr/>
            </p:nvGrpSpPr>
            <p:grpSpPr bwMode="auto">
              <a:xfrm>
                <a:off x="2920" y="1776"/>
                <a:ext cx="1214" cy="195"/>
                <a:chOff x="2445" y="1645"/>
                <a:chExt cx="625" cy="195"/>
              </a:xfrm>
            </p:grpSpPr>
            <p:sp>
              <p:nvSpPr>
                <p:cNvPr id="166939" name="Line 175"/>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6940" name="Text Box 176"/>
                <p:cNvSpPr txBox="1">
                  <a:spLocks noChangeArrowheads="1"/>
                </p:cNvSpPr>
                <p:nvPr/>
              </p:nvSpPr>
              <p:spPr bwMode="auto">
                <a:xfrm>
                  <a:off x="2723" y="1645"/>
                  <a:ext cx="125"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CI</a:t>
                  </a:r>
                </a:p>
              </p:txBody>
            </p:sp>
          </p:grpSp>
          <p:grpSp>
            <p:nvGrpSpPr>
              <p:cNvPr id="166936" name="Group 177"/>
              <p:cNvGrpSpPr/>
              <p:nvPr/>
            </p:nvGrpSpPr>
            <p:grpSpPr bwMode="auto">
              <a:xfrm>
                <a:off x="1078" y="1789"/>
                <a:ext cx="1824" cy="195"/>
                <a:chOff x="2445" y="1645"/>
                <a:chExt cx="625" cy="195"/>
              </a:xfrm>
            </p:grpSpPr>
            <p:sp>
              <p:nvSpPr>
                <p:cNvPr id="166937" name="Line 178"/>
                <p:cNvSpPr>
                  <a:spLocks noChangeShapeType="1"/>
                </p:cNvSpPr>
                <p:nvPr/>
              </p:nvSpPr>
              <p:spPr bwMode="auto">
                <a:xfrm>
                  <a:off x="2445" y="1723"/>
                  <a:ext cx="625"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90487" tIns="44450" rIns="90487" bIns="44450"/>
                <a:lstStyle/>
                <a:p>
                  <a:endParaRPr lang="zh-CN" altLang="en-US"/>
                </a:p>
              </p:txBody>
            </p:sp>
            <p:sp>
              <p:nvSpPr>
                <p:cNvPr id="166938" name="Text Box 179"/>
                <p:cNvSpPr txBox="1">
                  <a:spLocks noChangeArrowheads="1"/>
                </p:cNvSpPr>
                <p:nvPr/>
              </p:nvSpPr>
              <p:spPr bwMode="auto">
                <a:xfrm>
                  <a:off x="2737" y="1645"/>
                  <a:ext cx="97" cy="1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lnSpc>
                      <a:spcPct val="90000"/>
                    </a:lnSpc>
                    <a:spcBef>
                      <a:spcPct val="30000"/>
                    </a:spcBef>
                  </a:pPr>
                  <a:r>
                    <a:rPr lang="en-US" altLang="zh-CN" sz="1600">
                      <a:solidFill>
                        <a:schemeClr val="tx2"/>
                      </a:solidFill>
                      <a:latin typeface="Helvetica" pitchFamily="34" charset="0"/>
                    </a:rPr>
                    <a:t>CT</a:t>
                  </a:r>
                </a:p>
              </p:txBody>
            </p:sp>
          </p:grpSp>
        </p:grpSp>
        <p:sp>
          <p:nvSpPr>
            <p:cNvPr id="166919" name="Text Box 180"/>
            <p:cNvSpPr txBox="1">
              <a:spLocks noChangeArrowheads="1"/>
            </p:cNvSpPr>
            <p:nvPr/>
          </p:nvSpPr>
          <p:spPr bwMode="auto">
            <a:xfrm>
              <a:off x="4704"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6920" name="Text Box 181"/>
            <p:cNvSpPr txBox="1">
              <a:spLocks noChangeArrowheads="1"/>
            </p:cNvSpPr>
            <p:nvPr/>
          </p:nvSpPr>
          <p:spPr bwMode="auto">
            <a:xfrm>
              <a:off x="4368"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6921" name="Text Box 182"/>
            <p:cNvSpPr txBox="1">
              <a:spLocks noChangeArrowheads="1"/>
            </p:cNvSpPr>
            <p:nvPr/>
          </p:nvSpPr>
          <p:spPr bwMode="auto">
            <a:xfrm>
              <a:off x="4080"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6922" name="Text Box 183"/>
            <p:cNvSpPr txBox="1">
              <a:spLocks noChangeArrowheads="1"/>
            </p:cNvSpPr>
            <p:nvPr/>
          </p:nvSpPr>
          <p:spPr bwMode="auto">
            <a:xfrm>
              <a:off x="3749"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6923" name="Text Box 184"/>
            <p:cNvSpPr txBox="1">
              <a:spLocks noChangeArrowheads="1"/>
            </p:cNvSpPr>
            <p:nvPr/>
          </p:nvSpPr>
          <p:spPr bwMode="auto">
            <a:xfrm>
              <a:off x="3456"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6924" name="Text Box 185"/>
            <p:cNvSpPr txBox="1">
              <a:spLocks noChangeArrowheads="1"/>
            </p:cNvSpPr>
            <p:nvPr/>
          </p:nvSpPr>
          <p:spPr bwMode="auto">
            <a:xfrm>
              <a:off x="3168"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6925" name="Text Box 186"/>
            <p:cNvSpPr txBox="1">
              <a:spLocks noChangeArrowheads="1"/>
            </p:cNvSpPr>
            <p:nvPr/>
          </p:nvSpPr>
          <p:spPr bwMode="auto">
            <a:xfrm>
              <a:off x="2832"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6926" name="Text Box 187"/>
            <p:cNvSpPr txBox="1">
              <a:spLocks noChangeArrowheads="1"/>
            </p:cNvSpPr>
            <p:nvPr/>
          </p:nvSpPr>
          <p:spPr bwMode="auto">
            <a:xfrm>
              <a:off x="2544"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6927" name="Text Box 188"/>
            <p:cNvSpPr txBox="1">
              <a:spLocks noChangeArrowheads="1"/>
            </p:cNvSpPr>
            <p:nvPr/>
          </p:nvSpPr>
          <p:spPr bwMode="auto">
            <a:xfrm>
              <a:off x="2213"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6928" name="Text Box 189"/>
            <p:cNvSpPr txBox="1">
              <a:spLocks noChangeArrowheads="1"/>
            </p:cNvSpPr>
            <p:nvPr/>
          </p:nvSpPr>
          <p:spPr bwMode="auto">
            <a:xfrm>
              <a:off x="1920"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1</a:t>
              </a:r>
            </a:p>
          </p:txBody>
        </p:sp>
        <p:sp>
          <p:nvSpPr>
            <p:cNvPr id="166929" name="Text Box 190"/>
            <p:cNvSpPr txBox="1">
              <a:spLocks noChangeArrowheads="1"/>
            </p:cNvSpPr>
            <p:nvPr/>
          </p:nvSpPr>
          <p:spPr bwMode="auto">
            <a:xfrm>
              <a:off x="1632"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sp>
          <p:nvSpPr>
            <p:cNvPr id="166930" name="Text Box 191"/>
            <p:cNvSpPr txBox="1">
              <a:spLocks noChangeArrowheads="1"/>
            </p:cNvSpPr>
            <p:nvPr/>
          </p:nvSpPr>
          <p:spPr bwMode="auto">
            <a:xfrm>
              <a:off x="1296" y="30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902030302020204" charset="0"/>
                  <a:ea typeface="宋体" charset="-122"/>
                </a:defRPr>
              </a:lvl1pPr>
              <a:lvl2pPr marL="742950" indent="-285750">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algn="ctr"/>
              <a:r>
                <a:rPr lang="zh-CN" altLang="en-US" sz="1600">
                  <a:latin typeface="Helvetica" pitchFamily="34" charset="0"/>
                </a:rPr>
                <a:t>0</a:t>
              </a:r>
            </a:p>
          </p:txBody>
        </p:sp>
      </p:grpSp>
      <p:sp>
        <p:nvSpPr>
          <p:cNvPr id="166917" name="Rectangle 192"/>
          <p:cNvSpPr>
            <a:spLocks noChangeArrowheads="1"/>
          </p:cNvSpPr>
          <p:nvPr/>
        </p:nvSpPr>
        <p:spPr bwMode="auto">
          <a:xfrm>
            <a:off x="490538" y="3595688"/>
            <a:ext cx="7473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b="1">
                <a:solidFill>
                  <a:schemeClr val="tx1"/>
                </a:solidFill>
                <a:latin typeface="Comic Sans MS" panose="030F0902030302020204" charset="0"/>
                <a:ea typeface="宋体" charset="-122"/>
              </a:defRPr>
            </a:lvl1pPr>
            <a:lvl2pPr marL="179705">
              <a:defRPr sz="2000" b="1">
                <a:solidFill>
                  <a:schemeClr val="tx1"/>
                </a:solidFill>
                <a:latin typeface="Comic Sans MS" panose="030F0902030302020204" charset="0"/>
                <a:ea typeface="宋体" charset="-122"/>
              </a:defRPr>
            </a:lvl2pPr>
            <a:lvl3pPr marL="1143000" indent="-228600">
              <a:defRPr sz="2000" b="1">
                <a:solidFill>
                  <a:schemeClr val="tx1"/>
                </a:solidFill>
                <a:latin typeface="Comic Sans MS" panose="030F0902030302020204" charset="0"/>
                <a:ea typeface="宋体" charset="-122"/>
              </a:defRPr>
            </a:lvl3pPr>
            <a:lvl4pPr marL="1600200" indent="-228600">
              <a:defRPr sz="2000" b="1">
                <a:solidFill>
                  <a:schemeClr val="tx1"/>
                </a:solidFill>
                <a:latin typeface="Comic Sans MS" panose="030F0902030302020204" charset="0"/>
                <a:ea typeface="宋体" charset="-122"/>
              </a:defRPr>
            </a:lvl4pPr>
            <a:lvl5pPr marL="2057400" indent="-228600">
              <a:defRPr sz="2000" b="1">
                <a:solidFill>
                  <a:schemeClr val="tx1"/>
                </a:solidFill>
                <a:latin typeface="Comic Sans MS" panose="030F0902030302020204" charset="0"/>
                <a:ea typeface="宋体" charset="-122"/>
              </a:defRPr>
            </a:lvl5pPr>
            <a:lvl6pPr marL="2514600" indent="-228600" eaLnBrk="0" fontAlgn="base" hangingPunct="0">
              <a:spcBef>
                <a:spcPct val="0"/>
              </a:spcBef>
              <a:spcAft>
                <a:spcPct val="0"/>
              </a:spcAft>
              <a:defRPr sz="2000" b="1">
                <a:solidFill>
                  <a:schemeClr val="tx1"/>
                </a:solidFill>
                <a:latin typeface="Comic Sans MS" panose="030F0902030302020204" charset="0"/>
                <a:ea typeface="宋体" charset="-122"/>
              </a:defRPr>
            </a:lvl6pPr>
            <a:lvl7pPr marL="2971800" indent="-228600" eaLnBrk="0" fontAlgn="base" hangingPunct="0">
              <a:spcBef>
                <a:spcPct val="0"/>
              </a:spcBef>
              <a:spcAft>
                <a:spcPct val="0"/>
              </a:spcAft>
              <a:defRPr sz="2000" b="1">
                <a:solidFill>
                  <a:schemeClr val="tx1"/>
                </a:solidFill>
                <a:latin typeface="Comic Sans MS" panose="030F0902030302020204" charset="0"/>
                <a:ea typeface="宋体" charset="-122"/>
              </a:defRPr>
            </a:lvl7pPr>
            <a:lvl8pPr marL="3429000" indent="-228600" eaLnBrk="0" fontAlgn="base" hangingPunct="0">
              <a:spcBef>
                <a:spcPct val="0"/>
              </a:spcBef>
              <a:spcAft>
                <a:spcPct val="0"/>
              </a:spcAft>
              <a:defRPr sz="2000" b="1">
                <a:solidFill>
                  <a:schemeClr val="tx1"/>
                </a:solidFill>
                <a:latin typeface="Comic Sans MS" panose="030F0902030302020204" charset="0"/>
                <a:ea typeface="宋体" charset="-122"/>
              </a:defRPr>
            </a:lvl8pPr>
            <a:lvl9pPr marL="3886200" indent="-228600" eaLnBrk="0" fontAlgn="base" hangingPunct="0">
              <a:spcBef>
                <a:spcPct val="0"/>
              </a:spcBef>
              <a:spcAft>
                <a:spcPct val="0"/>
              </a:spcAft>
              <a:defRPr sz="2000" b="1">
                <a:solidFill>
                  <a:schemeClr val="tx1"/>
                </a:solidFill>
                <a:latin typeface="Comic Sans MS" panose="030F0902030302020204" charset="0"/>
                <a:ea typeface="宋体" charset="-122"/>
              </a:defRPr>
            </a:lvl9pPr>
          </a:lstStyle>
          <a:p>
            <a:pPr lvl="1">
              <a:lnSpc>
                <a:spcPct val="90000"/>
              </a:lnSpc>
              <a:spcBef>
                <a:spcPct val="20000"/>
              </a:spcBef>
            </a:pPr>
            <a:r>
              <a:rPr lang="en-US" altLang="zh-CN" b="0"/>
              <a:t>Offset: </a:t>
            </a:r>
            <a:r>
              <a:rPr lang="en-US" altLang="zh-CN" u="sng"/>
              <a:t>0x0</a:t>
            </a:r>
            <a:r>
              <a:rPr lang="en-US" altLang="zh-CN" b="0"/>
              <a:t>	 CI: </a:t>
            </a:r>
            <a:r>
              <a:rPr lang="en-US" altLang="zh-CN" u="sng"/>
              <a:t>0x05</a:t>
            </a:r>
            <a:r>
              <a:rPr lang="en-US" altLang="zh-CN" b="0"/>
              <a:t>    CT: </a:t>
            </a:r>
            <a:r>
              <a:rPr lang="en-US" altLang="zh-CN" u="sng"/>
              <a:t>0x0D</a:t>
            </a:r>
            <a:r>
              <a:rPr lang="en-US" altLang="zh-CN" b="0"/>
              <a:t>	  Hit? </a:t>
            </a:r>
            <a:r>
              <a:rPr lang="en-US" altLang="zh-CN" u="sng">
                <a:solidFill>
                  <a:srgbClr val="FF0000"/>
                </a:solidFill>
              </a:rPr>
              <a:t>Yes</a:t>
            </a:r>
            <a:r>
              <a:rPr lang="en-US" altLang="zh-CN" b="0">
                <a:solidFill>
                  <a:srgbClr val="FF0000"/>
                </a:solidFill>
              </a:rPr>
              <a:t>  </a:t>
            </a:r>
            <a:r>
              <a:rPr lang="en-US" altLang="zh-CN" b="0"/>
              <a:t>Byte: </a:t>
            </a:r>
            <a:r>
              <a:rPr lang="en-US" altLang="zh-CN" u="sng">
                <a:solidFill>
                  <a:srgbClr val="FF0000"/>
                </a:solidFill>
              </a:rPr>
              <a:t>0x36</a:t>
            </a:r>
            <a:endParaRPr lang="zh-CN" altLang="en-US" u="sng">
              <a:solidFill>
                <a:srgbClr val="FF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Paging: Faster Translations (TLBs)</a:t>
            </a:r>
            <a:endParaRPr kumimoji="1" lang="zh-CN" altLang="en-US" dirty="0"/>
          </a:p>
        </p:txBody>
      </p:sp>
      <p:sp>
        <p:nvSpPr>
          <p:cNvPr id="3" name="内容占位符 2"/>
          <p:cNvSpPr>
            <a:spLocks noGrp="1"/>
          </p:cNvSpPr>
          <p:nvPr>
            <p:ph idx="1"/>
          </p:nvPr>
        </p:nvSpPr>
        <p:spPr/>
        <p:txBody>
          <a:bodyPr/>
          <a:lstStyle/>
          <a:p>
            <a:r>
              <a:rPr lang="en-US" altLang="zh-CN" dirty="0"/>
              <a:t>TLB Issue: Context Switches</a:t>
            </a:r>
          </a:p>
          <a:p>
            <a:pPr lvl="1"/>
            <a:r>
              <a:rPr lang="en-US" altLang="zh-CN" dirty="0"/>
              <a:t>TLB</a:t>
            </a:r>
            <a:r>
              <a:rPr lang="zh-CN" altLang="en-US" dirty="0"/>
              <a:t>中存储的是当前</a:t>
            </a:r>
            <a:r>
              <a:rPr lang="en-US" altLang="zh-CN" dirty="0"/>
              <a:t>process</a:t>
            </a:r>
            <a:r>
              <a:rPr lang="zh-CN" altLang="en-US" dirty="0"/>
              <a:t>的</a:t>
            </a:r>
            <a:r>
              <a:rPr lang="en-US" altLang="zh-CN" dirty="0"/>
              <a:t>page</a:t>
            </a:r>
            <a:r>
              <a:rPr lang="zh-CN" altLang="en-US" dirty="0"/>
              <a:t> </a:t>
            </a:r>
            <a:r>
              <a:rPr lang="en-US" altLang="zh-CN" dirty="0"/>
              <a:t>table </a:t>
            </a:r>
          </a:p>
          <a:p>
            <a:pPr lvl="1"/>
            <a:r>
              <a:rPr lang="zh-CN" altLang="en-US" dirty="0"/>
              <a:t>当发生</a:t>
            </a:r>
            <a:r>
              <a:rPr lang="en-US" altLang="zh-CN" dirty="0"/>
              <a:t>context switch</a:t>
            </a:r>
            <a:r>
              <a:rPr lang="zh-CN" altLang="en-US" dirty="0"/>
              <a:t>的时候，旧的缓存项可能干扰</a:t>
            </a:r>
            <a:endParaRPr lang="en-US" altLang="zh-CN" dirty="0"/>
          </a:p>
          <a:p>
            <a:pPr lvl="1"/>
            <a:r>
              <a:rPr lang="en-US" altLang="zh-CN" dirty="0"/>
              <a:t>E.g., </a:t>
            </a:r>
            <a:r>
              <a:rPr lang="zh-CN" altLang="en-US" dirty="0"/>
              <a:t>进程从</a:t>
            </a:r>
            <a:r>
              <a:rPr lang="en-US" altLang="zh-CN" dirty="0"/>
              <a:t>P1</a:t>
            </a:r>
            <a:r>
              <a:rPr lang="zh-CN" altLang="en-US" dirty="0"/>
              <a:t>切换到</a:t>
            </a:r>
            <a:r>
              <a:rPr lang="en-US" altLang="zh-CN" dirty="0"/>
              <a:t>P2</a:t>
            </a:r>
            <a:r>
              <a:rPr lang="zh-CN" altLang="en-US" dirty="0"/>
              <a:t>，</a:t>
            </a:r>
            <a:r>
              <a:rPr lang="en-US" altLang="zh-CN" dirty="0"/>
              <a:t>VPN=10</a:t>
            </a:r>
            <a:r>
              <a:rPr lang="zh-CN" altLang="en-US" dirty="0"/>
              <a:t>可能有两个</a:t>
            </a:r>
            <a:r>
              <a:rPr lang="en-US" altLang="zh-CN" dirty="0"/>
              <a:t>entry</a:t>
            </a:r>
          </a:p>
          <a:p>
            <a:pPr lvl="1"/>
            <a:r>
              <a:rPr lang="zh-CN" altLang="en-US" dirty="0"/>
              <a:t>具体应该如何在</a:t>
            </a:r>
            <a:r>
              <a:rPr lang="en-US" altLang="zh-CN" dirty="0"/>
              <a:t>context</a:t>
            </a:r>
            <a:r>
              <a:rPr lang="zh-CN" altLang="en-US" dirty="0"/>
              <a:t> </a:t>
            </a:r>
            <a:r>
              <a:rPr lang="en-US" altLang="zh-CN" dirty="0"/>
              <a:t>switch</a:t>
            </a:r>
            <a:r>
              <a:rPr lang="zh-CN" altLang="en-US" dirty="0"/>
              <a:t>时处理</a:t>
            </a:r>
            <a:r>
              <a:rPr lang="en-US" altLang="zh-CN" dirty="0"/>
              <a:t>TLB</a:t>
            </a:r>
            <a:r>
              <a:rPr lang="zh-CN" altLang="en-US" dirty="0"/>
              <a:t>？</a:t>
            </a:r>
            <a:endParaRPr lang="en-US" altLang="zh-CN"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96</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4267200"/>
            <a:ext cx="4013200" cy="19812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Paging: Faster Translations (TLBs)</a:t>
            </a:r>
            <a:endParaRPr kumimoji="1" lang="zh-CN" altLang="en-US"/>
          </a:p>
        </p:txBody>
      </p:sp>
      <p:sp>
        <p:nvSpPr>
          <p:cNvPr id="3" name="内容占位符 2"/>
          <p:cNvSpPr>
            <a:spLocks noGrp="1"/>
          </p:cNvSpPr>
          <p:nvPr>
            <p:ph idx="1"/>
          </p:nvPr>
        </p:nvSpPr>
        <p:spPr/>
        <p:txBody>
          <a:bodyPr/>
          <a:lstStyle/>
          <a:p>
            <a:r>
              <a:rPr lang="en-US" altLang="zh-CN" dirty="0"/>
              <a:t>TLB Issue: Context Switches</a:t>
            </a:r>
          </a:p>
          <a:p>
            <a:pPr lvl="1"/>
            <a:r>
              <a:rPr kumimoji="1" lang="en-US" altLang="zh-CN" dirty="0"/>
              <a:t>#1.</a:t>
            </a:r>
            <a:r>
              <a:rPr kumimoji="1" lang="zh-CN" altLang="en-US" dirty="0"/>
              <a:t> 简单地清空</a:t>
            </a:r>
            <a:r>
              <a:rPr lang="en-US" altLang="zh-CN" dirty="0"/>
              <a:t>TLB</a:t>
            </a:r>
            <a:r>
              <a:rPr lang="zh-CN" altLang="en-US" dirty="0"/>
              <a:t>，重新开始</a:t>
            </a:r>
            <a:endParaRPr lang="en-US" altLang="zh-CN" dirty="0"/>
          </a:p>
          <a:p>
            <a:pPr lvl="2"/>
            <a:r>
              <a:rPr lang="en-US" altLang="zh-CN" dirty="0"/>
              <a:t>OS</a:t>
            </a:r>
            <a:r>
              <a:rPr lang="zh-CN" altLang="en-US" dirty="0"/>
              <a:t>：利用特权指令来控制硬件</a:t>
            </a:r>
            <a:endParaRPr lang="en-US" altLang="zh-CN" dirty="0"/>
          </a:p>
          <a:p>
            <a:pPr lvl="2"/>
            <a:r>
              <a:rPr lang="zh-CN" altLang="en-US" dirty="0"/>
              <a:t>硬件：直接将</a:t>
            </a:r>
            <a:r>
              <a:rPr lang="en-US" altLang="zh-CN" dirty="0"/>
              <a:t>TLB</a:t>
            </a:r>
            <a:r>
              <a:rPr lang="zh-CN" altLang="en-US" dirty="0"/>
              <a:t>所有位清零</a:t>
            </a:r>
            <a:endParaRPr lang="en-US" altLang="zh-CN" dirty="0"/>
          </a:p>
          <a:p>
            <a:pPr lvl="2"/>
            <a:r>
              <a:rPr lang="zh-CN" altLang="en-US" dirty="0"/>
              <a:t>问题：</a:t>
            </a:r>
            <a:r>
              <a:rPr lang="en-US" altLang="zh-CN" dirty="0"/>
              <a:t>TLB</a:t>
            </a:r>
            <a:r>
              <a:rPr lang="zh-CN" altLang="en-US" dirty="0"/>
              <a:t>命中率回到</a:t>
            </a:r>
            <a:r>
              <a:rPr lang="en-US" altLang="zh-CN" dirty="0"/>
              <a:t>0</a:t>
            </a:r>
            <a:r>
              <a:rPr lang="zh-CN" altLang="en-US" dirty="0"/>
              <a:t>，性能较差</a:t>
            </a:r>
            <a:endParaRPr lang="en-US" altLang="zh-CN" dirty="0"/>
          </a:p>
          <a:p>
            <a:pPr lvl="1"/>
            <a:r>
              <a:rPr lang="en-US" altLang="zh-CN" dirty="0"/>
              <a:t>#2.</a:t>
            </a:r>
            <a:r>
              <a:rPr lang="zh-CN" altLang="en-US" dirty="0"/>
              <a:t> </a:t>
            </a:r>
            <a:r>
              <a:rPr lang="en-US" altLang="zh-CN" b="1" dirty="0"/>
              <a:t>address space identifier </a:t>
            </a:r>
            <a:r>
              <a:rPr lang="en-US" altLang="zh-CN" dirty="0"/>
              <a:t>(</a:t>
            </a:r>
            <a:r>
              <a:rPr lang="en-US" altLang="zh-CN" b="1" dirty="0"/>
              <a:t>ASID</a:t>
            </a:r>
            <a:r>
              <a:rPr lang="en-US" altLang="zh-CN" dirty="0"/>
              <a:t>) </a:t>
            </a:r>
          </a:p>
          <a:p>
            <a:pPr lvl="2"/>
            <a:r>
              <a:rPr lang="zh-CN" altLang="en-US" dirty="0"/>
              <a:t>可以按照</a:t>
            </a:r>
            <a:r>
              <a:rPr lang="en-US" altLang="zh-CN" dirty="0"/>
              <a:t>PID</a:t>
            </a:r>
            <a:r>
              <a:rPr lang="zh-CN" altLang="en-US" dirty="0"/>
              <a:t>来理解</a:t>
            </a:r>
            <a:endParaRPr lang="en-US" altLang="zh-CN" dirty="0"/>
          </a:p>
          <a:p>
            <a:pPr lvl="2"/>
            <a:r>
              <a:rPr lang="zh-CN" altLang="en-US" dirty="0"/>
              <a:t>可以区分不同</a:t>
            </a:r>
            <a:r>
              <a:rPr lang="en-US" altLang="zh-CN" dirty="0"/>
              <a:t>VA</a:t>
            </a:r>
            <a:r>
              <a:rPr lang="zh-CN" altLang="en-US" dirty="0"/>
              <a:t>空间，不必清空</a:t>
            </a:r>
            <a:r>
              <a:rPr lang="en-US" altLang="zh-CN" dirty="0"/>
              <a:t>TLB</a:t>
            </a:r>
            <a:r>
              <a:rPr lang="zh-CN" altLang="en-US" dirty="0"/>
              <a:t>，也不会发生错误</a:t>
            </a:r>
            <a:endParaRPr lang="en-US" altLang="zh-CN" dirty="0"/>
          </a:p>
          <a:p>
            <a:pPr lvl="2"/>
            <a:endParaRPr lang="en-US" altLang="zh-CN" dirty="0"/>
          </a:p>
          <a:p>
            <a:pPr lvl="2"/>
            <a:endParaRPr kumimoji="1" lang="zh-CN" altLang="en-US"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97</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831087"/>
            <a:ext cx="4899969" cy="1819649"/>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Paging: Faster Translations (TLBs)</a:t>
            </a:r>
            <a:endParaRPr kumimoji="1" lang="zh-CN" altLang="en-US"/>
          </a:p>
        </p:txBody>
      </p:sp>
      <p:sp>
        <p:nvSpPr>
          <p:cNvPr id="3" name="内容占位符 2"/>
          <p:cNvSpPr>
            <a:spLocks noGrp="1"/>
          </p:cNvSpPr>
          <p:nvPr>
            <p:ph idx="1"/>
          </p:nvPr>
        </p:nvSpPr>
        <p:spPr/>
        <p:txBody>
          <a:bodyPr/>
          <a:lstStyle/>
          <a:p>
            <a:r>
              <a:rPr lang="en-US" altLang="zh-CN" dirty="0"/>
              <a:t>TLB Issue: Context Switches</a:t>
            </a:r>
          </a:p>
          <a:p>
            <a:pPr lvl="1"/>
            <a:r>
              <a:rPr lang="zh-CN" altLang="en-US" dirty="0"/>
              <a:t>两个</a:t>
            </a:r>
            <a:r>
              <a:rPr lang="en-US" altLang="zh-CN" dirty="0"/>
              <a:t>VPN</a:t>
            </a:r>
            <a:r>
              <a:rPr lang="zh-CN" altLang="en-US" dirty="0"/>
              <a:t>指向同一个</a:t>
            </a:r>
            <a:r>
              <a:rPr lang="en-US" altLang="zh-CN" dirty="0"/>
              <a:t>PFN (PPN)</a:t>
            </a:r>
          </a:p>
          <a:p>
            <a:pPr lvl="1"/>
            <a:r>
              <a:rPr lang="zh-CN" altLang="en-US" dirty="0"/>
              <a:t>合理，因为两个进程进行了内存共享</a:t>
            </a:r>
            <a:endParaRPr lang="en-US" altLang="zh-CN" dirty="0"/>
          </a:p>
          <a:p>
            <a:pPr lvl="2"/>
            <a:r>
              <a:rPr lang="en-US" altLang="zh-CN" dirty="0"/>
              <a:t>Fork</a:t>
            </a:r>
          </a:p>
          <a:p>
            <a:pPr lvl="2"/>
            <a:r>
              <a:rPr lang="zh-CN" altLang="en-US" dirty="0"/>
              <a:t>进程间通信</a:t>
            </a:r>
            <a:r>
              <a:rPr lang="en-US" altLang="zh-CN" dirty="0"/>
              <a:t>-&gt;</a:t>
            </a:r>
            <a:r>
              <a:rPr lang="zh-CN" altLang="en-US" dirty="0"/>
              <a:t>共享内存</a:t>
            </a:r>
            <a:endParaRPr lang="en-US" altLang="zh-CN" dirty="0"/>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98</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140200"/>
            <a:ext cx="5308600" cy="18796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charset="-122"/>
              </a:rPr>
              <a:t>Paging: Faster Translations (TLBs)</a:t>
            </a:r>
            <a:endParaRPr kumimoji="1" lang="zh-CN" altLang="en-US"/>
          </a:p>
        </p:txBody>
      </p:sp>
      <p:sp>
        <p:nvSpPr>
          <p:cNvPr id="3" name="内容占位符 2"/>
          <p:cNvSpPr>
            <a:spLocks noGrp="1"/>
          </p:cNvSpPr>
          <p:nvPr>
            <p:ph idx="1"/>
          </p:nvPr>
        </p:nvSpPr>
        <p:spPr/>
        <p:txBody>
          <a:bodyPr/>
          <a:lstStyle/>
          <a:p>
            <a:r>
              <a:rPr lang="en-US" altLang="zh-CN" dirty="0"/>
              <a:t>Issue: Replacement Policy</a:t>
            </a:r>
          </a:p>
          <a:p>
            <a:pPr lvl="1"/>
            <a:r>
              <a:rPr lang="en-US" altLang="zh-CN" b="1" dirty="0"/>
              <a:t>least-recently-used (LRU)</a:t>
            </a:r>
            <a:endParaRPr lang="en-US" altLang="zh-CN" dirty="0"/>
          </a:p>
          <a:p>
            <a:pPr lvl="1"/>
            <a:r>
              <a:rPr lang="en-US" altLang="zh-CN" b="1" dirty="0"/>
              <a:t>random</a:t>
            </a:r>
          </a:p>
          <a:p>
            <a:pPr lvl="1"/>
            <a:r>
              <a:rPr kumimoji="1" lang="en-US" altLang="zh-CN" dirty="0"/>
              <a:t>LRU</a:t>
            </a:r>
            <a:r>
              <a:rPr lang="zh-CN" altLang="en-US" dirty="0"/>
              <a:t>未必命中率比</a:t>
            </a:r>
            <a:r>
              <a:rPr lang="en-US" altLang="zh-CN" dirty="0"/>
              <a:t>random</a:t>
            </a:r>
            <a:r>
              <a:rPr lang="zh-CN" altLang="en-US" dirty="0"/>
              <a:t>高</a:t>
            </a:r>
            <a:endParaRPr lang="en-US" altLang="zh-CN" dirty="0"/>
          </a:p>
          <a:p>
            <a:pPr lvl="2"/>
            <a:r>
              <a:rPr kumimoji="1" lang="zh-CN" altLang="en-US" dirty="0"/>
              <a:t>例如进程间规律</a:t>
            </a:r>
            <a:r>
              <a:rPr kumimoji="1" lang="en-US" altLang="zh-CN" dirty="0"/>
              <a:t>switch</a:t>
            </a:r>
            <a:r>
              <a:rPr kumimoji="1" lang="zh-CN" altLang="en-US" dirty="0"/>
              <a:t>，</a:t>
            </a:r>
            <a:r>
              <a:rPr kumimoji="1" lang="en-US" altLang="zh-CN" dirty="0"/>
              <a:t>LRU</a:t>
            </a:r>
            <a:r>
              <a:rPr kumimoji="1" lang="zh-CN" altLang="en-US" dirty="0"/>
              <a:t>导致每个进程初始命中率很低</a:t>
            </a:r>
          </a:p>
        </p:txBody>
      </p:sp>
      <p:sp>
        <p:nvSpPr>
          <p:cNvPr id="4" name="幻灯片编号占位符 3"/>
          <p:cNvSpPr>
            <a:spLocks noGrp="1"/>
          </p:cNvSpPr>
          <p:nvPr>
            <p:ph type="sldNum" sz="quarter" idx="12"/>
          </p:nvPr>
        </p:nvSpPr>
        <p:spPr/>
        <p:txBody>
          <a:bodyPr/>
          <a:lstStyle/>
          <a:p>
            <a:fld id="{EF0B01C9-CC9E-4042-87A9-F49D20F0019F}" type="slidenum">
              <a:rPr lang="zh-CN" altLang="en-US" smtClean="0"/>
              <a:t>99</a:t>
            </a:fld>
            <a:endParaRPr lang="en-US" altLang="zh-CN"/>
          </a:p>
        </p:txBody>
      </p:sp>
    </p:spTree>
  </p:cSld>
  <p:clrMapOvr>
    <a:masterClrMapping/>
  </p:clrMapOvr>
</p:sld>
</file>

<file path=ppt/theme/theme1.xml><?xml version="1.0" encoding="utf-8"?>
<a:theme xmlns:a="http://schemas.openxmlformats.org/drawingml/2006/main" name="icfp99">
  <a:themeElements>
    <a:clrScheme name="icfp9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icfp99">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Comic Sans MS" panose="030F090203030202020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Comic Sans MS" panose="030F0902030302020204" charset="0"/>
            <a:ea typeface="宋体" charset="-122"/>
          </a:defRPr>
        </a:defPPr>
      </a:lstStyle>
    </a:lnDef>
  </a:objectDefaults>
  <a:extraClrSchemeLst>
    <a:extraClrScheme>
      <a:clrScheme name="icfp99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cfp9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cfp99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cfp99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cfp9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cfp9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cfp9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cfp9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Ocean</Template>
  <TotalTime>1262</TotalTime>
  <Words>7092</Words>
  <Application>Microsoft Macintosh PowerPoint</Application>
  <PresentationFormat>全屏显示(4:3)</PresentationFormat>
  <Paragraphs>2118</Paragraphs>
  <Slides>131</Slides>
  <Notes>44</Notes>
  <HiddenSlides>5</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131</vt:i4>
      </vt:variant>
    </vt:vector>
  </HeadingPairs>
  <TitlesOfParts>
    <vt:vector size="139" baseType="lpstr">
      <vt:lpstr>Calibri</vt:lpstr>
      <vt:lpstr>Comic Sans MS</vt:lpstr>
      <vt:lpstr>Courier New</vt:lpstr>
      <vt:lpstr>Helvetica</vt:lpstr>
      <vt:lpstr>Palatino</vt:lpstr>
      <vt:lpstr>Times New Roman</vt:lpstr>
      <vt:lpstr>Wingdings</vt:lpstr>
      <vt:lpstr>icfp99</vt:lpstr>
      <vt:lpstr>Virtual Memory (II)  Address Translation</vt:lpstr>
      <vt:lpstr>Outline</vt:lpstr>
      <vt:lpstr>Overview</vt:lpstr>
      <vt:lpstr>Overview</vt:lpstr>
      <vt:lpstr>Overview</vt:lpstr>
      <vt:lpstr>Overview</vt:lpstr>
      <vt:lpstr>Overview</vt:lpstr>
      <vt:lpstr>Overview</vt:lpstr>
      <vt:lpstr>Overview</vt:lpstr>
      <vt:lpstr>Overview</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Segmentation</vt:lpstr>
      <vt:lpstr>课堂练习</vt:lpstr>
      <vt:lpstr>练习答案</vt:lpstr>
      <vt:lpstr>Paging: Introduction</vt:lpstr>
      <vt:lpstr>Paging</vt:lpstr>
      <vt:lpstr>Paging</vt:lpstr>
      <vt:lpstr>Paging</vt:lpstr>
      <vt:lpstr>Paging</vt:lpstr>
      <vt:lpstr>Paging</vt:lpstr>
      <vt:lpstr>Paging</vt:lpstr>
      <vt:lpstr>Address Translation</vt:lpstr>
      <vt:lpstr>Address Translation</vt:lpstr>
      <vt:lpstr>Linux程序加载</vt:lpstr>
      <vt:lpstr>Linux程序加载</vt:lpstr>
      <vt:lpstr>Linux程序加载</vt:lpstr>
      <vt:lpstr>Linux程序加载</vt:lpstr>
      <vt:lpstr>Address Translation</vt:lpstr>
      <vt:lpstr>Address Translation</vt:lpstr>
      <vt:lpstr>Address Translation</vt:lpstr>
      <vt:lpstr>Address Translation via Page Table</vt:lpstr>
      <vt:lpstr>Simple Memory System Example</vt:lpstr>
      <vt:lpstr>Simple Memory System Page Table</vt:lpstr>
      <vt:lpstr>练习4-2：Address Translation</vt:lpstr>
      <vt:lpstr>练习4-2答案</vt:lpstr>
      <vt:lpstr>Simple Memory System Page Table</vt:lpstr>
      <vt:lpstr>练习4-3</vt:lpstr>
      <vt:lpstr>练习4-3答案</vt:lpstr>
      <vt:lpstr>Page Hit</vt:lpstr>
      <vt:lpstr>Page Faults</vt:lpstr>
      <vt:lpstr>Integrating Caches and VM</vt:lpstr>
      <vt:lpstr>Integrating Caches and VM</vt:lpstr>
      <vt:lpstr>Integrating Caches and VM</vt:lpstr>
      <vt:lpstr>PowerPoint 演示文稿</vt:lpstr>
      <vt:lpstr>Paging</vt:lpstr>
      <vt:lpstr>Paging</vt:lpstr>
      <vt:lpstr>Paging</vt:lpstr>
      <vt:lpstr>Paging</vt:lpstr>
      <vt:lpstr>Paging</vt:lpstr>
      <vt:lpstr>Paging</vt:lpstr>
      <vt:lpstr>Paging</vt:lpstr>
      <vt:lpstr>Paging</vt:lpstr>
      <vt:lpstr>Paging</vt:lpstr>
      <vt:lpstr>Paging: Faster Translations (TLBs)  (Translation Lookaside Buffer)</vt:lpstr>
      <vt:lpstr>Paging: Faster Translations (TLBs)</vt:lpstr>
      <vt:lpstr>Paging: Faster Translations (TLBs)</vt:lpstr>
      <vt:lpstr>PowerPoint 演示文稿</vt:lpstr>
      <vt:lpstr>PowerPoint 演示文稿</vt:lpstr>
      <vt:lpstr>Paging: Faster Translations (TLBs)</vt:lpstr>
      <vt:lpstr>Paging: Faster Translations (TLBs)</vt:lpstr>
      <vt:lpstr>Paging: Faster Translations (TLBs)</vt:lpstr>
      <vt:lpstr>Paging: Faster Translations (TLBs)</vt:lpstr>
      <vt:lpstr>Paging: Faster Translations (TLBs)</vt:lpstr>
      <vt:lpstr>Paging: Faster Translations (TLBs)</vt:lpstr>
      <vt:lpstr>Paging: Faster Translations (TLBs)</vt:lpstr>
      <vt:lpstr>Paging: Faster Translations (TLBs)</vt:lpstr>
      <vt:lpstr>Address Translation</vt:lpstr>
      <vt:lpstr>Paging: Faster Translations (TLBs)</vt:lpstr>
      <vt:lpstr>PowerPoint 演示文稿</vt:lpstr>
      <vt:lpstr>练习2-4</vt:lpstr>
      <vt:lpstr>练习2-4答案</vt:lpstr>
      <vt:lpstr>PowerPoint 演示文稿</vt:lpstr>
      <vt:lpstr>练习2-4答案</vt:lpstr>
      <vt:lpstr>Simple Memory System Cache</vt:lpstr>
      <vt:lpstr>练习2-5</vt:lpstr>
      <vt:lpstr>练习2-5答案</vt:lpstr>
      <vt:lpstr>Simple Memory System Cache</vt:lpstr>
      <vt:lpstr>Address Translation Example</vt:lpstr>
      <vt:lpstr>Paging: Faster Translations (TLBs)</vt:lpstr>
      <vt:lpstr>Paging: Faster Translations (TLBs)</vt:lpstr>
      <vt:lpstr>Paging: Faster Translations (TLBs)</vt:lpstr>
      <vt:lpstr>Paging: Faster Translations (TLBs)</vt:lpstr>
      <vt:lpstr>Paging: Faster Translations (TLBs)</vt:lpstr>
      <vt:lpstr>Paging: Faster Translations (TLBs)</vt:lpstr>
      <vt:lpstr>Paging: Faster Translations (TLBs)</vt:lpstr>
      <vt:lpstr>Paging: Faster Translations (TLBs)</vt:lpstr>
      <vt:lpstr>进程与地址翻译</vt:lpstr>
      <vt:lpstr>进程与地址翻译</vt:lpstr>
      <vt:lpstr>Paging: Smaller Tables </vt:lpstr>
      <vt:lpstr>Paging: Smaller Tables </vt:lpstr>
      <vt:lpstr>Paging: Smaller Tables </vt:lpstr>
      <vt:lpstr>Paging: Smaller Tables </vt:lpstr>
      <vt:lpstr>Paging: Smaller Tables </vt:lpstr>
      <vt:lpstr>Paging: Smaller Tables </vt:lpstr>
      <vt:lpstr>Paging: Smaller Tables </vt:lpstr>
      <vt:lpstr>Paging: Smaller Tables </vt:lpstr>
      <vt:lpstr>Paging: Smaller Tables </vt:lpstr>
      <vt:lpstr>Paging: Smaller Tables </vt:lpstr>
      <vt:lpstr>Paging: Smaller Tables </vt:lpstr>
      <vt:lpstr>Multi-Level Page Tables: 中间可以有空洞</vt:lpstr>
      <vt:lpstr>Paging: Smaller Tables </vt:lpstr>
      <vt:lpstr>Paging: Smaller Tables </vt:lpstr>
      <vt:lpstr>Paging: Smaller Tables </vt:lpstr>
      <vt:lpstr>Paging: Smaller Tables </vt:lpstr>
      <vt:lpstr>Paging: Smaller Tables </vt:lpstr>
      <vt:lpstr>Paging: Smaller Tables </vt:lpstr>
      <vt:lpstr>Paging: Smaller Tables </vt:lpstr>
      <vt:lpstr>Paging: Smaller Tables </vt:lpstr>
      <vt:lpstr>Summary</vt:lpstr>
      <vt:lpstr>回顾</vt:lpstr>
      <vt:lpstr>课堂练习</vt:lpstr>
      <vt:lpstr>PowerPoint 演示文稿</vt:lpstr>
      <vt:lpstr>练习答案</vt:lpstr>
      <vt:lpstr>Homework 5</vt:lpstr>
    </vt:vector>
  </TitlesOfParts>
  <Company>Digital Integrity,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dc:title>
  <dc:creator>Binyu Zang</dc:creator>
  <cp:lastModifiedBy>7025</cp:lastModifiedBy>
  <cp:revision>843</cp:revision>
  <dcterms:created xsi:type="dcterms:W3CDTF">2022-03-27T10:54:08Z</dcterms:created>
  <dcterms:modified xsi:type="dcterms:W3CDTF">2023-03-31T01:53:56Z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2052-4.1.0.6538</vt:lpwstr>
  </property>
</Properties>
</file>